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3"/>
  </p:sldMasterIdLst>
  <p:notesMasterIdLst>
    <p:notesMasterId r:id="rId18"/>
  </p:notesMasterIdLst>
  <p:handoutMasterIdLst>
    <p:handoutMasterId r:id="rId19"/>
  </p:handoutMasterIdLst>
  <p:sldIdLst>
    <p:sldId id="263" r:id="rId4"/>
    <p:sldId id="2142532808" r:id="rId5"/>
    <p:sldId id="2142532814" r:id="rId6"/>
    <p:sldId id="2142532811" r:id="rId7"/>
    <p:sldId id="2142532799" r:id="rId8"/>
    <p:sldId id="595" r:id="rId9"/>
    <p:sldId id="2142532804" r:id="rId10"/>
    <p:sldId id="596" r:id="rId11"/>
    <p:sldId id="2142532812" r:id="rId12"/>
    <p:sldId id="608" r:id="rId13"/>
    <p:sldId id="2142532802" r:id="rId14"/>
    <p:sldId id="2142532805" r:id="rId15"/>
    <p:sldId id="2142532809" r:id="rId16"/>
    <p:sldId id="21425328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hamad Azfar Bin Ramli" initials="MABR" lastIdx="1" clrIdx="0">
    <p:extLst>
      <p:ext uri="{19B8F6BF-5375-455C-9EA6-DF929625EA0E}">
        <p15:presenceInfo xmlns:p15="http://schemas.microsoft.com/office/powerpoint/2012/main" userId="S::ramlimab@ihpc.a-star.edu.sg::879ee9f7-c6ab-414d-8506-06f389172004" providerId="AD"/>
      </p:ext>
    </p:extLst>
  </p:cmAuthor>
  <p:cmAuthor id="2" name="Li Xian" initials="LX" lastIdx="2" clrIdx="1">
    <p:extLst>
      <p:ext uri="{19B8F6BF-5375-455C-9EA6-DF929625EA0E}">
        <p15:presenceInfo xmlns:p15="http://schemas.microsoft.com/office/powerpoint/2012/main" userId="S::lix6@ihpc.a-star.edu.sg::a607d418-8840-4291-b663-8283b25549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6423" autoAdjust="0"/>
  </p:normalViewPr>
  <p:slideViewPr>
    <p:cSldViewPr snapToGrid="0">
      <p:cViewPr varScale="1">
        <p:scale>
          <a:sx n="66" d="100"/>
          <a:sy n="66" d="100"/>
        </p:scale>
        <p:origin x="600" y="32"/>
      </p:cViewPr>
      <p:guideLst/>
    </p:cSldViewPr>
  </p:slideViewPr>
  <p:notesTextViewPr>
    <p:cViewPr>
      <p:scale>
        <a:sx n="100" d="100"/>
        <a:sy n="100" d="100"/>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far Ramli" userId="879ee9f7-c6ab-414d-8506-06f389172004" providerId="ADAL" clId="{906D2825-40A4-4AD5-AD65-94ED605EEB27}"/>
    <pc:docChg chg="modSld">
      <pc:chgData name="Azfar Ramli" userId="879ee9f7-c6ab-414d-8506-06f389172004" providerId="ADAL" clId="{906D2825-40A4-4AD5-AD65-94ED605EEB27}" dt="2022-10-26T04:05:51.613" v="13" actId="6549"/>
      <pc:docMkLst>
        <pc:docMk/>
      </pc:docMkLst>
      <pc:sldChg chg="modNotesTx">
        <pc:chgData name="Azfar Ramli" userId="879ee9f7-c6ab-414d-8506-06f389172004" providerId="ADAL" clId="{906D2825-40A4-4AD5-AD65-94ED605EEB27}" dt="2022-10-26T04:05:14.559" v="0" actId="6549"/>
        <pc:sldMkLst>
          <pc:docMk/>
          <pc:sldMk cId="2082065219" sldId="263"/>
        </pc:sldMkLst>
      </pc:sldChg>
      <pc:sldChg chg="modNotesTx">
        <pc:chgData name="Azfar Ramli" userId="879ee9f7-c6ab-414d-8506-06f389172004" providerId="ADAL" clId="{906D2825-40A4-4AD5-AD65-94ED605EEB27}" dt="2022-10-26T04:05:29.512" v="7" actId="6549"/>
        <pc:sldMkLst>
          <pc:docMk/>
          <pc:sldMk cId="868263203" sldId="595"/>
        </pc:sldMkLst>
      </pc:sldChg>
      <pc:sldChg chg="modNotesTx">
        <pc:chgData name="Azfar Ramli" userId="879ee9f7-c6ab-414d-8506-06f389172004" providerId="ADAL" clId="{906D2825-40A4-4AD5-AD65-94ED605EEB27}" dt="2022-10-26T04:05:42.992" v="10" actId="6549"/>
        <pc:sldMkLst>
          <pc:docMk/>
          <pc:sldMk cId="2887999109" sldId="608"/>
        </pc:sldMkLst>
      </pc:sldChg>
      <pc:sldChg chg="modNotesTx">
        <pc:chgData name="Azfar Ramli" userId="879ee9f7-c6ab-414d-8506-06f389172004" providerId="ADAL" clId="{906D2825-40A4-4AD5-AD65-94ED605EEB27}" dt="2022-10-26T04:05:24.535" v="3" actId="6549"/>
        <pc:sldMkLst>
          <pc:docMk/>
          <pc:sldMk cId="182087870" sldId="2142532799"/>
        </pc:sldMkLst>
      </pc:sldChg>
      <pc:sldChg chg="modNotesTx">
        <pc:chgData name="Azfar Ramli" userId="879ee9f7-c6ab-414d-8506-06f389172004" providerId="ADAL" clId="{906D2825-40A4-4AD5-AD65-94ED605EEB27}" dt="2022-10-26T04:05:46.151" v="11" actId="6549"/>
        <pc:sldMkLst>
          <pc:docMk/>
          <pc:sldMk cId="3959616259" sldId="2142532802"/>
        </pc:sldMkLst>
      </pc:sldChg>
      <pc:sldChg chg="modNotesTx">
        <pc:chgData name="Azfar Ramli" userId="879ee9f7-c6ab-414d-8506-06f389172004" providerId="ADAL" clId="{906D2825-40A4-4AD5-AD65-94ED605EEB27}" dt="2022-10-26T04:05:33.101" v="8" actId="6549"/>
        <pc:sldMkLst>
          <pc:docMk/>
          <pc:sldMk cId="3166711883" sldId="2142532804"/>
        </pc:sldMkLst>
      </pc:sldChg>
      <pc:sldChg chg="modNotesTx">
        <pc:chgData name="Azfar Ramli" userId="879ee9f7-c6ab-414d-8506-06f389172004" providerId="ADAL" clId="{906D2825-40A4-4AD5-AD65-94ED605EEB27}" dt="2022-10-26T04:05:49.706" v="12" actId="6549"/>
        <pc:sldMkLst>
          <pc:docMk/>
          <pc:sldMk cId="242818441" sldId="2142532805"/>
        </pc:sldMkLst>
      </pc:sldChg>
      <pc:sldChg chg="modNotesTx">
        <pc:chgData name="Azfar Ramli" userId="879ee9f7-c6ab-414d-8506-06f389172004" providerId="ADAL" clId="{906D2825-40A4-4AD5-AD65-94ED605EEB27}" dt="2022-10-26T04:05:17.493" v="1" actId="6549"/>
        <pc:sldMkLst>
          <pc:docMk/>
          <pc:sldMk cId="2103747831" sldId="2142532808"/>
        </pc:sldMkLst>
      </pc:sldChg>
      <pc:sldChg chg="modNotesTx">
        <pc:chgData name="Azfar Ramli" userId="879ee9f7-c6ab-414d-8506-06f389172004" providerId="ADAL" clId="{906D2825-40A4-4AD5-AD65-94ED605EEB27}" dt="2022-10-26T04:05:51.613" v="13" actId="6549"/>
        <pc:sldMkLst>
          <pc:docMk/>
          <pc:sldMk cId="1301339838" sldId="2142532809"/>
        </pc:sldMkLst>
      </pc:sldChg>
      <pc:sldChg chg="modNotesTx">
        <pc:chgData name="Azfar Ramli" userId="879ee9f7-c6ab-414d-8506-06f389172004" providerId="ADAL" clId="{906D2825-40A4-4AD5-AD65-94ED605EEB27}" dt="2022-10-26T04:05:21.526" v="2" actId="6549"/>
        <pc:sldMkLst>
          <pc:docMk/>
          <pc:sldMk cId="8669559" sldId="2142532811"/>
        </pc:sldMkLst>
      </pc:sldChg>
      <pc:sldChg chg="modNotesTx">
        <pc:chgData name="Azfar Ramli" userId="879ee9f7-c6ab-414d-8506-06f389172004" providerId="ADAL" clId="{906D2825-40A4-4AD5-AD65-94ED605EEB27}" dt="2022-10-26T04:05:38.365" v="9" actId="6549"/>
        <pc:sldMkLst>
          <pc:docMk/>
          <pc:sldMk cId="3201008863" sldId="21425328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4BB47-00B5-4E3F-9819-096BB40499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id="{A03B9E10-3A69-45ED-A21C-2D27FF69CB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A0BD40-60F1-484D-B8CB-E90472EA3B03}" type="datetimeFigureOut">
              <a:rPr lang="en-SG" smtClean="0"/>
              <a:t>26/10/2022</a:t>
            </a:fld>
            <a:endParaRPr lang="en-SG"/>
          </a:p>
        </p:txBody>
      </p:sp>
      <p:sp>
        <p:nvSpPr>
          <p:cNvPr id="4" name="Footer Placeholder 3">
            <a:extLst>
              <a:ext uri="{FF2B5EF4-FFF2-40B4-BE49-F238E27FC236}">
                <a16:creationId xmlns:a16="http://schemas.microsoft.com/office/drawing/2014/main" id="{23097341-65FE-4AAE-B8F9-F304D6E80A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id="{C5184DA3-4C8E-422B-A39E-89EDE4E2B2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8BD647-8802-4B68-AF87-4A852CACBB8B}" type="slidenum">
              <a:rPr lang="en-SG" smtClean="0"/>
              <a:t>‹#›</a:t>
            </a:fld>
            <a:endParaRPr lang="en-SG"/>
          </a:p>
        </p:txBody>
      </p:sp>
    </p:spTree>
    <p:extLst>
      <p:ext uri="{BB962C8B-B14F-4D97-AF65-F5344CB8AC3E}">
        <p14:creationId xmlns:p14="http://schemas.microsoft.com/office/powerpoint/2010/main" val="329249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DD01D-AC45-4EA0-9E2D-E3AECBC25C42}" type="datetimeFigureOut">
              <a:rPr lang="en-SG" smtClean="0"/>
              <a:t>26/10/2022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0B4EE-911F-4BAA-BBD6-CB0A6871C09C}" type="slidenum">
              <a:rPr lang="en-SG" smtClean="0"/>
              <a:t>‹#›</a:t>
            </a:fld>
            <a:endParaRPr lang="en-SG"/>
          </a:p>
        </p:txBody>
      </p:sp>
    </p:spTree>
    <p:extLst>
      <p:ext uri="{BB962C8B-B14F-4D97-AF65-F5344CB8AC3E}">
        <p14:creationId xmlns:p14="http://schemas.microsoft.com/office/powerpoint/2010/main" val="340794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0B4EE-911F-4BAA-BBD6-CB0A6871C09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18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0B4EE-911F-4BAA-BBD6-CB0A6871C09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30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0B4EE-911F-4BAA-BBD6-CB0A6871C09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464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2800" b="0" i="0" dirty="0">
              <a:solidFill>
                <a:srgbClr val="000000"/>
              </a:solidFill>
              <a:effectLst/>
              <a:latin typeface="Fira Sans" panose="020B05030500000200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0B4EE-911F-4BAA-BBD6-CB0A6871C09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86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0B4EE-911F-4BAA-BBD6-CB0A6871C09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93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E423D-0B8E-479B-BD8E-453FB371F1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94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860B4EE-911F-4BAA-BBD6-CB0A6871C09C}" type="slidenum">
              <a:rPr lang="en-SG" smtClean="0"/>
              <a:t>3</a:t>
            </a:fld>
            <a:endParaRPr lang="en-SG"/>
          </a:p>
        </p:txBody>
      </p:sp>
    </p:spTree>
    <p:extLst>
      <p:ext uri="{BB962C8B-B14F-4D97-AF65-F5344CB8AC3E}">
        <p14:creationId xmlns:p14="http://schemas.microsoft.com/office/powerpoint/2010/main" val="388657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423D-0B8E-479B-BD8E-453FB371F1F3}" type="slidenum">
              <a:rPr lang="en-GB" smtClean="0"/>
              <a:pPr/>
              <a:t>4</a:t>
            </a:fld>
            <a:endParaRPr lang="en-GB"/>
          </a:p>
        </p:txBody>
      </p:sp>
    </p:spTree>
    <p:extLst>
      <p:ext uri="{BB962C8B-B14F-4D97-AF65-F5344CB8AC3E}">
        <p14:creationId xmlns:p14="http://schemas.microsoft.com/office/powerpoint/2010/main" val="400480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0B4EE-911F-4BAA-BBD6-CB0A6871C09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67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0B4EE-911F-4BAA-BBD6-CB0A6871C09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41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0B4EE-911F-4BAA-BBD6-CB0A6871C09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58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0B4EE-911F-4BAA-BBD6-CB0A6871C09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54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0B4EE-911F-4BAA-BBD6-CB0A6871C09C}"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38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descr="Graphical user interface, text, application&#10;&#10;Description automatically generated">
            <a:extLst>
              <a:ext uri="{FF2B5EF4-FFF2-40B4-BE49-F238E27FC236}">
                <a16:creationId xmlns:a16="http://schemas.microsoft.com/office/drawing/2014/main" id="{9B38CCCB-AF26-419C-ABE0-8B2FEB58B2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2" y="3786188"/>
            <a:ext cx="12189075" cy="3071812"/>
          </a:xfrm>
          <a:prstGeom prst="rect">
            <a:avLst/>
          </a:prstGeom>
        </p:spPr>
      </p:pic>
      <p:sp>
        <p:nvSpPr>
          <p:cNvPr id="9" name="Text Placeholder 23">
            <a:extLst>
              <a:ext uri="{FF2B5EF4-FFF2-40B4-BE49-F238E27FC236}">
                <a16:creationId xmlns:a16="http://schemas.microsoft.com/office/drawing/2014/main" id="{CCEB92AF-B727-43E2-BD09-F87923B7D56A}"/>
              </a:ext>
            </a:extLst>
          </p:cNvPr>
          <p:cNvSpPr>
            <a:spLocks noGrp="1"/>
          </p:cNvSpPr>
          <p:nvPr>
            <p:ph type="body" sz="quarter" idx="15" hasCustomPrompt="1"/>
          </p:nvPr>
        </p:nvSpPr>
        <p:spPr>
          <a:xfrm>
            <a:off x="838199" y="4555522"/>
            <a:ext cx="3846513" cy="369794"/>
          </a:xfrm>
          <a:prstGeom prst="rect">
            <a:avLst/>
          </a:prstGeom>
        </p:spPr>
        <p:txBody>
          <a:bodyPr>
            <a:noAutofit/>
          </a:bodyPr>
          <a:lstStyle>
            <a:lvl1pPr marL="0" indent="0">
              <a:buNone/>
              <a:defRPr sz="1200">
                <a:solidFill>
                  <a:schemeClr val="bg1"/>
                </a:solidFill>
                <a:latin typeface="+mn-lt"/>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SG" noProof="0"/>
              <a:t>Designation, Department</a:t>
            </a:r>
          </a:p>
          <a:p>
            <a:pPr lvl="0"/>
            <a:endParaRPr lang="en-SG" noProof="0"/>
          </a:p>
        </p:txBody>
      </p:sp>
      <p:sp>
        <p:nvSpPr>
          <p:cNvPr id="10" name="Text Placeholder 25">
            <a:extLst>
              <a:ext uri="{FF2B5EF4-FFF2-40B4-BE49-F238E27FC236}">
                <a16:creationId xmlns:a16="http://schemas.microsoft.com/office/drawing/2014/main" id="{772D06AF-80C0-4A07-8B96-8354EF882DC7}"/>
              </a:ext>
            </a:extLst>
          </p:cNvPr>
          <p:cNvSpPr>
            <a:spLocks noGrp="1"/>
          </p:cNvSpPr>
          <p:nvPr>
            <p:ph type="body" sz="quarter" idx="16" hasCustomPrompt="1"/>
          </p:nvPr>
        </p:nvSpPr>
        <p:spPr>
          <a:xfrm>
            <a:off x="838199" y="4957770"/>
            <a:ext cx="3846513" cy="369794"/>
          </a:xfrm>
          <a:prstGeom prst="rect">
            <a:avLst/>
          </a:prstGeom>
        </p:spPr>
        <p:txBody>
          <a:bodyPr>
            <a:noAutofit/>
          </a:bodyPr>
          <a:lstStyle>
            <a:lvl1pPr marL="0" indent="0">
              <a:buNone/>
              <a:defRPr sz="1200">
                <a:solidFill>
                  <a:schemeClr val="bg1"/>
                </a:solidFill>
                <a:latin typeface="+mn-lt"/>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SG" noProof="0"/>
              <a:t>RI / Entity / Programme</a:t>
            </a:r>
          </a:p>
          <a:p>
            <a:pPr lvl="0"/>
            <a:endParaRPr lang="en-SG" noProof="0"/>
          </a:p>
        </p:txBody>
      </p:sp>
      <p:sp>
        <p:nvSpPr>
          <p:cNvPr id="11" name="Text Placeholder 29">
            <a:extLst>
              <a:ext uri="{FF2B5EF4-FFF2-40B4-BE49-F238E27FC236}">
                <a16:creationId xmlns:a16="http://schemas.microsoft.com/office/drawing/2014/main" id="{F88582D0-E227-4C97-8AEA-502B1F0DA736}"/>
              </a:ext>
            </a:extLst>
          </p:cNvPr>
          <p:cNvSpPr>
            <a:spLocks noGrp="1"/>
          </p:cNvSpPr>
          <p:nvPr>
            <p:ph type="body" sz="quarter" idx="17" hasCustomPrompt="1"/>
          </p:nvPr>
        </p:nvSpPr>
        <p:spPr>
          <a:xfrm>
            <a:off x="838199" y="5360018"/>
            <a:ext cx="3846513" cy="351352"/>
          </a:xfrm>
          <a:prstGeom prst="rect">
            <a:avLst/>
          </a:prstGeom>
        </p:spPr>
        <p:txBody>
          <a:bodyPr>
            <a:noAutofit/>
          </a:bodyPr>
          <a:lstStyle>
            <a:lvl1pPr marL="0" indent="0">
              <a:buNone/>
              <a:defRPr sz="1200">
                <a:solidFill>
                  <a:schemeClr val="bg1"/>
                </a:solidFill>
                <a:latin typeface="+mn-lt"/>
                <a:ea typeface="Open Sans" panose="020B0606030504020204" pitchFamily="34" charset="0"/>
                <a:cs typeface="Open Sans" panose="020B0606030504020204" pitchFamily="34" charset="0"/>
              </a:defRPr>
            </a:lvl1pPr>
          </a:lstStyle>
          <a:p>
            <a:pPr lvl="0"/>
            <a:r>
              <a:rPr lang="en-SG" noProof="0"/>
              <a:t>Date</a:t>
            </a:r>
          </a:p>
        </p:txBody>
      </p:sp>
      <p:sp>
        <p:nvSpPr>
          <p:cNvPr id="12" name="Text Placeholder 31">
            <a:extLst>
              <a:ext uri="{FF2B5EF4-FFF2-40B4-BE49-F238E27FC236}">
                <a16:creationId xmlns:a16="http://schemas.microsoft.com/office/drawing/2014/main" id="{66652AA5-E1E1-462A-8D3F-F600E0FE586A}"/>
              </a:ext>
            </a:extLst>
          </p:cNvPr>
          <p:cNvSpPr>
            <a:spLocks noGrp="1"/>
          </p:cNvSpPr>
          <p:nvPr>
            <p:ph type="body" sz="quarter" idx="18" hasCustomPrompt="1"/>
          </p:nvPr>
        </p:nvSpPr>
        <p:spPr>
          <a:xfrm>
            <a:off x="838199" y="4145243"/>
            <a:ext cx="3846513" cy="377825"/>
          </a:xfrm>
          <a:prstGeom prst="rect">
            <a:avLst/>
          </a:prstGeom>
        </p:spPr>
        <p:txBody>
          <a:bodyPr>
            <a:noAutofit/>
          </a:bodyPr>
          <a:lstStyle>
            <a:lvl1pPr marL="0" indent="0">
              <a:buNone/>
              <a:defRPr sz="1600" b="1">
                <a:solidFill>
                  <a:schemeClr val="bg1"/>
                </a:solidFill>
                <a:latin typeface="+mn-lt"/>
                <a:ea typeface="Open Sans" panose="020B0606030504020204" pitchFamily="34" charset="0"/>
                <a:cs typeface="Open Sans" panose="020B0606030504020204" pitchFamily="34" charset="0"/>
              </a:defRPr>
            </a:lvl1pPr>
          </a:lstStyle>
          <a:p>
            <a:pPr lvl="0"/>
            <a:r>
              <a:rPr lang="en-SG" noProof="0"/>
              <a:t>Name of Presenter</a:t>
            </a:r>
          </a:p>
        </p:txBody>
      </p:sp>
      <p:pic>
        <p:nvPicPr>
          <p:cNvPr id="3" name="Picture 2">
            <a:extLst>
              <a:ext uri="{FF2B5EF4-FFF2-40B4-BE49-F238E27FC236}">
                <a16:creationId xmlns:a16="http://schemas.microsoft.com/office/drawing/2014/main" id="{23D50007-D372-3C49-ACB6-F877E4DCFD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sp>
        <p:nvSpPr>
          <p:cNvPr id="2" name="Title 1">
            <a:extLst>
              <a:ext uri="{FF2B5EF4-FFF2-40B4-BE49-F238E27FC236}">
                <a16:creationId xmlns:a16="http://schemas.microsoft.com/office/drawing/2014/main" id="{6C68CF6C-398F-4BE8-9D0D-1E2C1A04F9D7}"/>
              </a:ext>
            </a:extLst>
          </p:cNvPr>
          <p:cNvSpPr>
            <a:spLocks noGrp="1"/>
          </p:cNvSpPr>
          <p:nvPr>
            <p:ph type="title" hasCustomPrompt="1"/>
          </p:nvPr>
        </p:nvSpPr>
        <p:spPr>
          <a:xfrm>
            <a:off x="838199" y="2503504"/>
            <a:ext cx="10515602" cy="1227089"/>
          </a:xfrm>
          <a:prstGeom prst="rect">
            <a:avLst/>
          </a:prstGeom>
        </p:spPr>
        <p:txBody>
          <a:bodyPr>
            <a:normAutofit/>
          </a:bodyPr>
          <a:lstStyle>
            <a:lvl1pPr>
              <a:defRPr lang="en-SG" sz="4000" b="1">
                <a:solidFill>
                  <a:srgbClr val="003087"/>
                </a:solidFill>
                <a:latin typeface="+mj-lt"/>
              </a:defRPr>
            </a:lvl1pPr>
          </a:lstStyle>
          <a:p>
            <a:pPr marL="0" lvl="0" indent="0">
              <a:spcBef>
                <a:spcPts val="1000"/>
              </a:spcBef>
              <a:buFont typeface="Arial" panose="020B0604020202020204" pitchFamily="34" charset="0"/>
            </a:pPr>
            <a:r>
              <a:rPr lang="en-SG" noProof="0"/>
              <a:t>CLICK TO ADD TITLE (UPPERCASE)</a:t>
            </a:r>
          </a:p>
        </p:txBody>
      </p:sp>
      <p:sp>
        <p:nvSpPr>
          <p:cNvPr id="15" name="Footer Placeholder 3">
            <a:extLst>
              <a:ext uri="{FF2B5EF4-FFF2-40B4-BE49-F238E27FC236}">
                <a16:creationId xmlns:a16="http://schemas.microsoft.com/office/drawing/2014/main" id="{CFB846FC-F761-4CEF-849B-A2EFB905DB92}"/>
              </a:ext>
            </a:extLst>
          </p:cNvPr>
          <p:cNvSpPr>
            <a:spLocks noGrp="1"/>
          </p:cNvSpPr>
          <p:nvPr>
            <p:ph type="ftr" sz="quarter" idx="25"/>
          </p:nvPr>
        </p:nvSpPr>
        <p:spPr>
          <a:xfrm>
            <a:off x="838199" y="5743824"/>
            <a:ext cx="3846513" cy="351352"/>
          </a:xfrm>
          <a:prstGeom prst="rect">
            <a:avLst/>
          </a:prstGeom>
        </p:spPr>
        <p:txBody>
          <a:bodyPr anchor="t">
            <a:noAutofit/>
          </a:bodyPr>
          <a:lstStyle>
            <a:lvl1pPr algn="l">
              <a:defRPr lang="en-SG" baseline="0" smtClean="0">
                <a:solidFill>
                  <a:schemeClr val="bg1"/>
                </a:solidFill>
                <a:ea typeface="Open Sans" panose="020B0606030504020204" pitchFamily="34" charset="0"/>
                <a:cs typeface="Open Sans" panose="020B0606030504020204" pitchFamily="34" charset="0"/>
              </a:defRPr>
            </a:lvl1pPr>
          </a:lstStyle>
          <a:p>
            <a:pPr>
              <a:lnSpc>
                <a:spcPct val="90000"/>
              </a:lnSpc>
              <a:spcBef>
                <a:spcPts val="1000"/>
              </a:spcBef>
            </a:pPr>
            <a:endParaRPr lang="en-SG"/>
          </a:p>
        </p:txBody>
      </p:sp>
    </p:spTree>
    <p:extLst>
      <p:ext uri="{BB962C8B-B14F-4D97-AF65-F5344CB8AC3E}">
        <p14:creationId xmlns:p14="http://schemas.microsoft.com/office/powerpoint/2010/main" val="663436741"/>
      </p:ext>
    </p:extLst>
  </p:cSld>
  <p:clrMapOvr>
    <a:masterClrMapping/>
  </p:clrMapOvr>
  <p:extLst>
    <p:ext uri="{DCECCB84-F9BA-43D5-87BE-67443E8EF086}">
      <p15:sldGuideLst xmlns:p15="http://schemas.microsoft.com/office/powerpoint/2012/main">
        <p15:guide id="1" orient="horz" pos="361">
          <p15:clr>
            <a:srgbClr val="FBAE40"/>
          </p15:clr>
        </p15:guide>
        <p15:guide id="2" pos="589">
          <p15:clr>
            <a:srgbClr val="FBAE40"/>
          </p15:clr>
        </p15:guide>
        <p15:guide id="3" orient="horz" pos="94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Column (Gradient Bar)">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EA32D51-CE16-4571-B25A-FA64D965209E}"/>
              </a:ext>
            </a:extLst>
          </p:cNvPr>
          <p:cNvSpPr>
            <a:spLocks noGrp="1"/>
          </p:cNvSpPr>
          <p:nvPr>
            <p:ph idx="1"/>
          </p:nvPr>
        </p:nvSpPr>
        <p:spPr>
          <a:xfrm>
            <a:off x="728663" y="1477108"/>
            <a:ext cx="10734676" cy="4272052"/>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3" name="Footer Placeholder 2">
            <a:extLst>
              <a:ext uri="{FF2B5EF4-FFF2-40B4-BE49-F238E27FC236}">
                <a16:creationId xmlns:a16="http://schemas.microsoft.com/office/drawing/2014/main" id="{83A0A496-2F16-4C3B-9588-20D209210458}"/>
              </a:ext>
            </a:extLst>
          </p:cNvPr>
          <p:cNvSpPr>
            <a:spLocks noGrp="1"/>
          </p:cNvSpPr>
          <p:nvPr>
            <p:ph type="ftr" sz="quarter" idx="10"/>
          </p:nvPr>
        </p:nvSpPr>
        <p:spPr>
          <a:xfrm>
            <a:off x="2944905" y="5921344"/>
            <a:ext cx="6302189" cy="351351"/>
          </a:xfrm>
          <a:prstGeom prst="rect">
            <a:avLst/>
          </a:prstGeom>
        </p:spPr>
        <p:txBody>
          <a:bodyPr/>
          <a:lstStyle/>
          <a:p>
            <a:endParaRPr lang="en-SG"/>
          </a:p>
        </p:txBody>
      </p:sp>
      <p:sp>
        <p:nvSpPr>
          <p:cNvPr id="4" name="Title 3">
            <a:extLst>
              <a:ext uri="{FF2B5EF4-FFF2-40B4-BE49-F238E27FC236}">
                <a16:creationId xmlns:a16="http://schemas.microsoft.com/office/drawing/2014/main" id="{1FEB698A-EDD8-4572-8D4E-06893A2AD4CC}"/>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415255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lumn + Comment (Gradient Bar)">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EA32D51-CE16-4571-B25A-FA64D965209E}"/>
              </a:ext>
            </a:extLst>
          </p:cNvPr>
          <p:cNvSpPr>
            <a:spLocks noGrp="1"/>
          </p:cNvSpPr>
          <p:nvPr>
            <p:ph idx="1"/>
          </p:nvPr>
        </p:nvSpPr>
        <p:spPr>
          <a:xfrm>
            <a:off x="728663" y="2167216"/>
            <a:ext cx="10734676" cy="3581943"/>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5" name="Text Placeholder 2">
            <a:extLst>
              <a:ext uri="{FF2B5EF4-FFF2-40B4-BE49-F238E27FC236}">
                <a16:creationId xmlns:a16="http://schemas.microsoft.com/office/drawing/2014/main" id="{198989FA-D51E-43DC-9AC2-BB418C64B537}"/>
              </a:ext>
            </a:extLst>
          </p:cNvPr>
          <p:cNvSpPr>
            <a:spLocks noGrp="1"/>
          </p:cNvSpPr>
          <p:nvPr>
            <p:ph type="body" idx="13"/>
          </p:nvPr>
        </p:nvSpPr>
        <p:spPr>
          <a:xfrm>
            <a:off x="728663" y="1477108"/>
            <a:ext cx="10734676" cy="648000"/>
          </a:xfrm>
          <a:prstGeom prst="rect">
            <a:avLst/>
          </a:prstGeom>
        </p:spPr>
        <p:txBody>
          <a:bodyPr anchor="t">
            <a:normAutofit/>
          </a:bodyPr>
          <a:lstStyle>
            <a:lvl1pPr marL="0" indent="0">
              <a:buNone/>
              <a:defRPr lang="en-SG" noProof="0" dirty="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sp>
        <p:nvSpPr>
          <p:cNvPr id="2" name="Footer Placeholder 1">
            <a:extLst>
              <a:ext uri="{FF2B5EF4-FFF2-40B4-BE49-F238E27FC236}">
                <a16:creationId xmlns:a16="http://schemas.microsoft.com/office/drawing/2014/main" id="{84E93EE2-AFBA-4059-861D-62DA87F64198}"/>
              </a:ext>
            </a:extLst>
          </p:cNvPr>
          <p:cNvSpPr>
            <a:spLocks noGrp="1"/>
          </p:cNvSpPr>
          <p:nvPr>
            <p:ph type="ftr" sz="quarter" idx="14"/>
          </p:nvPr>
        </p:nvSpPr>
        <p:spPr>
          <a:xfrm>
            <a:off x="2944905" y="5921344"/>
            <a:ext cx="6302189" cy="351351"/>
          </a:xfrm>
          <a:prstGeom prst="rect">
            <a:avLst/>
          </a:prstGeom>
        </p:spPr>
        <p:txBody>
          <a:bodyPr/>
          <a:lstStyle/>
          <a:p>
            <a:endParaRPr lang="en-SG"/>
          </a:p>
        </p:txBody>
      </p:sp>
      <p:sp>
        <p:nvSpPr>
          <p:cNvPr id="9" name="Title 8">
            <a:extLst>
              <a:ext uri="{FF2B5EF4-FFF2-40B4-BE49-F238E27FC236}">
                <a16:creationId xmlns:a16="http://schemas.microsoft.com/office/drawing/2014/main" id="{E139098E-B357-44FD-9FDF-94E6CA94C5CC}"/>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10785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Gradient Bar)">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DF4A32F-61F8-4A38-AC62-9E19A7E9D6A0}"/>
              </a:ext>
            </a:extLst>
          </p:cNvPr>
          <p:cNvSpPr>
            <a:spLocks noGrp="1"/>
          </p:cNvSpPr>
          <p:nvPr>
            <p:ph sz="half" idx="26"/>
          </p:nvPr>
        </p:nvSpPr>
        <p:spPr>
          <a:xfrm>
            <a:off x="6191249" y="1477108"/>
            <a:ext cx="5272087" cy="4272051"/>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10" name="Content Placeholder 3">
            <a:extLst>
              <a:ext uri="{FF2B5EF4-FFF2-40B4-BE49-F238E27FC236}">
                <a16:creationId xmlns:a16="http://schemas.microsoft.com/office/drawing/2014/main" id="{DC04B1B7-D5C7-4075-BEDF-95412581EF0B}"/>
              </a:ext>
            </a:extLst>
          </p:cNvPr>
          <p:cNvSpPr>
            <a:spLocks noGrp="1"/>
          </p:cNvSpPr>
          <p:nvPr>
            <p:ph sz="half" idx="2"/>
          </p:nvPr>
        </p:nvSpPr>
        <p:spPr>
          <a:xfrm>
            <a:off x="728661" y="1477107"/>
            <a:ext cx="5272087" cy="4272050"/>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2" name="Footer Placeholder 1">
            <a:extLst>
              <a:ext uri="{FF2B5EF4-FFF2-40B4-BE49-F238E27FC236}">
                <a16:creationId xmlns:a16="http://schemas.microsoft.com/office/drawing/2014/main" id="{76AAC562-6D00-40AA-A741-7C46DE8BCAFF}"/>
              </a:ext>
            </a:extLst>
          </p:cNvPr>
          <p:cNvSpPr>
            <a:spLocks noGrp="1"/>
          </p:cNvSpPr>
          <p:nvPr>
            <p:ph type="ftr" sz="quarter" idx="27"/>
          </p:nvPr>
        </p:nvSpPr>
        <p:spPr>
          <a:xfrm>
            <a:off x="2944905" y="5921344"/>
            <a:ext cx="6302189" cy="351351"/>
          </a:xfrm>
          <a:prstGeom prst="rect">
            <a:avLst/>
          </a:prstGeom>
        </p:spPr>
        <p:txBody>
          <a:bodyPr/>
          <a:lstStyle/>
          <a:p>
            <a:endParaRPr lang="en-SG"/>
          </a:p>
        </p:txBody>
      </p:sp>
      <p:sp>
        <p:nvSpPr>
          <p:cNvPr id="4" name="Title 3">
            <a:extLst>
              <a:ext uri="{FF2B5EF4-FFF2-40B4-BE49-F238E27FC236}">
                <a16:creationId xmlns:a16="http://schemas.microsoft.com/office/drawing/2014/main" id="{B415C0D1-77EA-4633-999C-2FBB09C41016}"/>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1109893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 Comment (Gradient Bar)">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DF4A32F-61F8-4A38-AC62-9E19A7E9D6A0}"/>
              </a:ext>
            </a:extLst>
          </p:cNvPr>
          <p:cNvSpPr>
            <a:spLocks noGrp="1"/>
          </p:cNvSpPr>
          <p:nvPr>
            <p:ph sz="half" idx="26"/>
          </p:nvPr>
        </p:nvSpPr>
        <p:spPr>
          <a:xfrm>
            <a:off x="6191248" y="2167215"/>
            <a:ext cx="5272089" cy="3581944"/>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10" name="Content Placeholder 3">
            <a:extLst>
              <a:ext uri="{FF2B5EF4-FFF2-40B4-BE49-F238E27FC236}">
                <a16:creationId xmlns:a16="http://schemas.microsoft.com/office/drawing/2014/main" id="{DC04B1B7-D5C7-4075-BEDF-95412581EF0B}"/>
              </a:ext>
            </a:extLst>
          </p:cNvPr>
          <p:cNvSpPr>
            <a:spLocks noGrp="1"/>
          </p:cNvSpPr>
          <p:nvPr>
            <p:ph sz="half" idx="2"/>
          </p:nvPr>
        </p:nvSpPr>
        <p:spPr>
          <a:xfrm>
            <a:off x="728661" y="2167211"/>
            <a:ext cx="5272087" cy="3581945"/>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6" name="Text Placeholder 2">
            <a:extLst>
              <a:ext uri="{FF2B5EF4-FFF2-40B4-BE49-F238E27FC236}">
                <a16:creationId xmlns:a16="http://schemas.microsoft.com/office/drawing/2014/main" id="{04749BA9-EA41-40AA-A7B8-BD94C99FD013}"/>
              </a:ext>
            </a:extLst>
          </p:cNvPr>
          <p:cNvSpPr>
            <a:spLocks noGrp="1"/>
          </p:cNvSpPr>
          <p:nvPr>
            <p:ph type="body" idx="1"/>
          </p:nvPr>
        </p:nvSpPr>
        <p:spPr>
          <a:xfrm>
            <a:off x="728659" y="1477107"/>
            <a:ext cx="5272086" cy="648000"/>
          </a:xfrm>
          <a:prstGeom prst="rect">
            <a:avLst/>
          </a:prstGeom>
        </p:spPr>
        <p:txBody>
          <a:bodyPr anchor="t">
            <a:normAutofit/>
          </a:bodyPr>
          <a:lstStyle>
            <a:lvl1pPr marL="0" indent="0">
              <a:buNone/>
              <a:defRPr lang="en-SG" b="1" noProof="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sp>
        <p:nvSpPr>
          <p:cNvPr id="8" name="Text Placeholder 4">
            <a:extLst>
              <a:ext uri="{FF2B5EF4-FFF2-40B4-BE49-F238E27FC236}">
                <a16:creationId xmlns:a16="http://schemas.microsoft.com/office/drawing/2014/main" id="{B4521D2B-5499-401C-8449-B4B405FB31BF}"/>
              </a:ext>
            </a:extLst>
          </p:cNvPr>
          <p:cNvSpPr>
            <a:spLocks noGrp="1"/>
          </p:cNvSpPr>
          <p:nvPr>
            <p:ph type="body" sz="quarter" idx="3"/>
          </p:nvPr>
        </p:nvSpPr>
        <p:spPr>
          <a:xfrm>
            <a:off x="6191247" y="1477107"/>
            <a:ext cx="5272089" cy="648000"/>
          </a:xfrm>
          <a:prstGeom prst="rect">
            <a:avLst/>
          </a:prstGeom>
        </p:spPr>
        <p:txBody>
          <a:bodyPr anchor="t">
            <a:normAutofit/>
          </a:bodyPr>
          <a:lstStyle>
            <a:lvl1pPr marL="0" indent="0">
              <a:buNone/>
              <a:defRPr lang="en-SG" b="1" noProof="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sp>
        <p:nvSpPr>
          <p:cNvPr id="2" name="Footer Placeholder 1">
            <a:extLst>
              <a:ext uri="{FF2B5EF4-FFF2-40B4-BE49-F238E27FC236}">
                <a16:creationId xmlns:a16="http://schemas.microsoft.com/office/drawing/2014/main" id="{E678055A-58C8-47F2-991C-F5283D7E2A15}"/>
              </a:ext>
            </a:extLst>
          </p:cNvPr>
          <p:cNvSpPr>
            <a:spLocks noGrp="1"/>
          </p:cNvSpPr>
          <p:nvPr>
            <p:ph type="ftr" sz="quarter" idx="27"/>
          </p:nvPr>
        </p:nvSpPr>
        <p:spPr>
          <a:xfrm>
            <a:off x="2944905" y="5921344"/>
            <a:ext cx="6302189" cy="351351"/>
          </a:xfrm>
          <a:prstGeom prst="rect">
            <a:avLst/>
          </a:prstGeom>
        </p:spPr>
        <p:txBody>
          <a:bodyPr/>
          <a:lstStyle/>
          <a:p>
            <a:endParaRPr lang="en-SG"/>
          </a:p>
        </p:txBody>
      </p:sp>
      <p:sp>
        <p:nvSpPr>
          <p:cNvPr id="4" name="Title 3">
            <a:extLst>
              <a:ext uri="{FF2B5EF4-FFF2-40B4-BE49-F238E27FC236}">
                <a16:creationId xmlns:a16="http://schemas.microsoft.com/office/drawing/2014/main" id="{4788E565-EBDB-4067-96FD-9783CDA584E3}"/>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2443223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Gradient Ba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26ADBA-FC45-43AF-BAFD-BC6BEF3EA7E2}"/>
              </a:ext>
            </a:extLst>
          </p:cNvPr>
          <p:cNvSpPr>
            <a:spLocks noGrp="1"/>
          </p:cNvSpPr>
          <p:nvPr>
            <p:ph type="ftr" sz="quarter" idx="10"/>
          </p:nvPr>
        </p:nvSpPr>
        <p:spPr>
          <a:xfrm>
            <a:off x="2944905" y="5921344"/>
            <a:ext cx="6302189" cy="351351"/>
          </a:xfrm>
          <a:prstGeom prst="rect">
            <a:avLst/>
          </a:prstGeom>
        </p:spPr>
        <p:txBody>
          <a:bodyPr/>
          <a:lstStyle/>
          <a:p>
            <a:endParaRPr lang="en-SG"/>
          </a:p>
        </p:txBody>
      </p:sp>
      <p:sp>
        <p:nvSpPr>
          <p:cNvPr id="3" name="Title 2">
            <a:extLst>
              <a:ext uri="{FF2B5EF4-FFF2-40B4-BE49-F238E27FC236}">
                <a16:creationId xmlns:a16="http://schemas.microsoft.com/office/drawing/2014/main" id="{9CE28E80-D849-4618-83DD-39BB75F5D189}"/>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108658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le Column (Plai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EA32D51-CE16-4571-B25A-FA64D965209E}"/>
              </a:ext>
            </a:extLst>
          </p:cNvPr>
          <p:cNvSpPr>
            <a:spLocks noGrp="1"/>
          </p:cNvSpPr>
          <p:nvPr>
            <p:ph idx="1"/>
          </p:nvPr>
        </p:nvSpPr>
        <p:spPr>
          <a:xfrm>
            <a:off x="728663" y="1477108"/>
            <a:ext cx="10734676" cy="4918929"/>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8" name="Slide Number Placeholder 5">
            <a:extLst>
              <a:ext uri="{FF2B5EF4-FFF2-40B4-BE49-F238E27FC236}">
                <a16:creationId xmlns:a16="http://schemas.microsoft.com/office/drawing/2014/main" id="{16734BBC-5629-4A80-95DA-6898103D44CA}"/>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9" name="Footer Placeholder 2">
            <a:extLst>
              <a:ext uri="{FF2B5EF4-FFF2-40B4-BE49-F238E27FC236}">
                <a16:creationId xmlns:a16="http://schemas.microsoft.com/office/drawing/2014/main" id="{A0F96B98-32E9-45B9-B7EF-4195D9C4DFB9}"/>
              </a:ext>
            </a:extLst>
          </p:cNvPr>
          <p:cNvSpPr>
            <a:spLocks noGrp="1"/>
          </p:cNvSpPr>
          <p:nvPr>
            <p:ph type="ftr" sz="quarter" idx="26"/>
          </p:nvPr>
        </p:nvSpPr>
        <p:spPr>
          <a:xfrm>
            <a:off x="2944905" y="6430082"/>
            <a:ext cx="6302189" cy="351353"/>
          </a:xfrm>
          <a:prstGeom prst="rect">
            <a:avLst/>
          </a:prstGeom>
        </p:spPr>
        <p:txBody>
          <a:bodyPr/>
          <a:lstStyle/>
          <a:p>
            <a:endParaRPr lang="en-SG"/>
          </a:p>
        </p:txBody>
      </p:sp>
      <p:sp>
        <p:nvSpPr>
          <p:cNvPr id="4" name="Title 3">
            <a:extLst>
              <a:ext uri="{FF2B5EF4-FFF2-40B4-BE49-F238E27FC236}">
                <a16:creationId xmlns:a16="http://schemas.microsoft.com/office/drawing/2014/main" id="{3B5523EA-74F1-4584-B606-A7CFAD6C1DB8}"/>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291305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 Column + Comment (Plai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EA32D51-CE16-4571-B25A-FA64D965209E}"/>
              </a:ext>
            </a:extLst>
          </p:cNvPr>
          <p:cNvSpPr>
            <a:spLocks noGrp="1"/>
          </p:cNvSpPr>
          <p:nvPr>
            <p:ph idx="1"/>
          </p:nvPr>
        </p:nvSpPr>
        <p:spPr>
          <a:xfrm>
            <a:off x="728663" y="2167217"/>
            <a:ext cx="10734676" cy="4228820"/>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8" name="Slide Number Placeholder 5">
            <a:extLst>
              <a:ext uri="{FF2B5EF4-FFF2-40B4-BE49-F238E27FC236}">
                <a16:creationId xmlns:a16="http://schemas.microsoft.com/office/drawing/2014/main" id="{16734BBC-5629-4A80-95DA-6898103D44CA}"/>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7" name="Text Placeholder 2">
            <a:extLst>
              <a:ext uri="{FF2B5EF4-FFF2-40B4-BE49-F238E27FC236}">
                <a16:creationId xmlns:a16="http://schemas.microsoft.com/office/drawing/2014/main" id="{F353AB14-1DA3-4174-B7B4-6887807ACED8}"/>
              </a:ext>
            </a:extLst>
          </p:cNvPr>
          <p:cNvSpPr>
            <a:spLocks noGrp="1"/>
          </p:cNvSpPr>
          <p:nvPr>
            <p:ph type="body" idx="13"/>
          </p:nvPr>
        </p:nvSpPr>
        <p:spPr>
          <a:xfrm>
            <a:off x="728663" y="1477108"/>
            <a:ext cx="10734676" cy="648000"/>
          </a:xfrm>
          <a:prstGeom prst="rect">
            <a:avLst/>
          </a:prstGeom>
        </p:spPr>
        <p:txBody>
          <a:bodyPr anchor="t">
            <a:normAutofit/>
          </a:bodyPr>
          <a:lstStyle>
            <a:lvl1pPr marL="0" indent="0">
              <a:buNone/>
              <a:defRPr lang="en-SG" noProof="0" dirty="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sp>
        <p:nvSpPr>
          <p:cNvPr id="10" name="Footer Placeholder 2">
            <a:extLst>
              <a:ext uri="{FF2B5EF4-FFF2-40B4-BE49-F238E27FC236}">
                <a16:creationId xmlns:a16="http://schemas.microsoft.com/office/drawing/2014/main" id="{2D1CA06A-8710-4B92-BB3D-2BD9914A66EF}"/>
              </a:ext>
            </a:extLst>
          </p:cNvPr>
          <p:cNvSpPr>
            <a:spLocks noGrp="1"/>
          </p:cNvSpPr>
          <p:nvPr>
            <p:ph type="ftr" sz="quarter" idx="26"/>
          </p:nvPr>
        </p:nvSpPr>
        <p:spPr>
          <a:xfrm>
            <a:off x="2944905" y="6430082"/>
            <a:ext cx="6302189" cy="351353"/>
          </a:xfrm>
          <a:prstGeom prst="rect">
            <a:avLst/>
          </a:prstGeom>
        </p:spPr>
        <p:txBody>
          <a:bodyPr/>
          <a:lstStyle/>
          <a:p>
            <a:endParaRPr lang="en-SG"/>
          </a:p>
        </p:txBody>
      </p:sp>
      <p:sp>
        <p:nvSpPr>
          <p:cNvPr id="2" name="Title 1">
            <a:extLst>
              <a:ext uri="{FF2B5EF4-FFF2-40B4-BE49-F238E27FC236}">
                <a16:creationId xmlns:a16="http://schemas.microsoft.com/office/drawing/2014/main" id="{B0E533E4-BBBF-434E-AA6E-9A2388687B34}"/>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360747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Plai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6734BBC-5629-4A80-95DA-6898103D44CA}"/>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13" name="Content Placeholder 2">
            <a:extLst>
              <a:ext uri="{FF2B5EF4-FFF2-40B4-BE49-F238E27FC236}">
                <a16:creationId xmlns:a16="http://schemas.microsoft.com/office/drawing/2014/main" id="{D738DEEA-2386-472A-870C-AA795BCD2CD1}"/>
              </a:ext>
            </a:extLst>
          </p:cNvPr>
          <p:cNvSpPr>
            <a:spLocks noGrp="1"/>
          </p:cNvSpPr>
          <p:nvPr>
            <p:ph sz="half" idx="26"/>
          </p:nvPr>
        </p:nvSpPr>
        <p:spPr>
          <a:xfrm>
            <a:off x="6191249" y="1477108"/>
            <a:ext cx="5272090" cy="4918929"/>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14" name="Content Placeholder 3">
            <a:extLst>
              <a:ext uri="{FF2B5EF4-FFF2-40B4-BE49-F238E27FC236}">
                <a16:creationId xmlns:a16="http://schemas.microsoft.com/office/drawing/2014/main" id="{3D11EE68-AD01-4341-A1E3-17C7947E7BC6}"/>
              </a:ext>
            </a:extLst>
          </p:cNvPr>
          <p:cNvSpPr>
            <a:spLocks noGrp="1"/>
          </p:cNvSpPr>
          <p:nvPr>
            <p:ph sz="half" idx="2"/>
          </p:nvPr>
        </p:nvSpPr>
        <p:spPr>
          <a:xfrm>
            <a:off x="728661" y="1477107"/>
            <a:ext cx="5272088" cy="4918928"/>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7" name="Footer Placeholder 2">
            <a:extLst>
              <a:ext uri="{FF2B5EF4-FFF2-40B4-BE49-F238E27FC236}">
                <a16:creationId xmlns:a16="http://schemas.microsoft.com/office/drawing/2014/main" id="{30235769-91C2-4653-93AC-7F04A8366D86}"/>
              </a:ext>
            </a:extLst>
          </p:cNvPr>
          <p:cNvSpPr>
            <a:spLocks noGrp="1"/>
          </p:cNvSpPr>
          <p:nvPr>
            <p:ph type="ftr" sz="quarter" idx="27"/>
          </p:nvPr>
        </p:nvSpPr>
        <p:spPr>
          <a:xfrm>
            <a:off x="2944905" y="6430082"/>
            <a:ext cx="6302189" cy="351353"/>
          </a:xfrm>
          <a:prstGeom prst="rect">
            <a:avLst/>
          </a:prstGeom>
        </p:spPr>
        <p:txBody>
          <a:bodyPr/>
          <a:lstStyle/>
          <a:p>
            <a:endParaRPr lang="en-SG"/>
          </a:p>
        </p:txBody>
      </p:sp>
      <p:sp>
        <p:nvSpPr>
          <p:cNvPr id="2" name="Title 1">
            <a:extLst>
              <a:ext uri="{FF2B5EF4-FFF2-40B4-BE49-F238E27FC236}">
                <a16:creationId xmlns:a16="http://schemas.microsoft.com/office/drawing/2014/main" id="{A09AE328-BD42-4599-BA2A-2212E0470EA4}"/>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1222098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lumn + Comment (Plai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6734BBC-5629-4A80-95DA-6898103D44CA}"/>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13" name="Content Placeholder 2">
            <a:extLst>
              <a:ext uri="{FF2B5EF4-FFF2-40B4-BE49-F238E27FC236}">
                <a16:creationId xmlns:a16="http://schemas.microsoft.com/office/drawing/2014/main" id="{D738DEEA-2386-472A-870C-AA795BCD2CD1}"/>
              </a:ext>
            </a:extLst>
          </p:cNvPr>
          <p:cNvSpPr>
            <a:spLocks noGrp="1"/>
          </p:cNvSpPr>
          <p:nvPr>
            <p:ph sz="half" idx="26"/>
          </p:nvPr>
        </p:nvSpPr>
        <p:spPr>
          <a:xfrm>
            <a:off x="6191249" y="2167217"/>
            <a:ext cx="5272087" cy="4228820"/>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14" name="Content Placeholder 3">
            <a:extLst>
              <a:ext uri="{FF2B5EF4-FFF2-40B4-BE49-F238E27FC236}">
                <a16:creationId xmlns:a16="http://schemas.microsoft.com/office/drawing/2014/main" id="{3D11EE68-AD01-4341-A1E3-17C7947E7BC6}"/>
              </a:ext>
            </a:extLst>
          </p:cNvPr>
          <p:cNvSpPr>
            <a:spLocks noGrp="1"/>
          </p:cNvSpPr>
          <p:nvPr>
            <p:ph sz="half" idx="2"/>
          </p:nvPr>
        </p:nvSpPr>
        <p:spPr>
          <a:xfrm>
            <a:off x="728661" y="2167215"/>
            <a:ext cx="5272087" cy="4228819"/>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7" name="Text Placeholder 2">
            <a:extLst>
              <a:ext uri="{FF2B5EF4-FFF2-40B4-BE49-F238E27FC236}">
                <a16:creationId xmlns:a16="http://schemas.microsoft.com/office/drawing/2014/main" id="{4C0C2816-9A40-43A4-B5CE-4B59D4BD0E84}"/>
              </a:ext>
            </a:extLst>
          </p:cNvPr>
          <p:cNvSpPr>
            <a:spLocks noGrp="1"/>
          </p:cNvSpPr>
          <p:nvPr>
            <p:ph type="body" idx="1"/>
          </p:nvPr>
        </p:nvSpPr>
        <p:spPr>
          <a:xfrm>
            <a:off x="728662" y="1477107"/>
            <a:ext cx="5272087" cy="648000"/>
          </a:xfrm>
          <a:prstGeom prst="rect">
            <a:avLst/>
          </a:prstGeom>
        </p:spPr>
        <p:txBody>
          <a:bodyPr anchor="t">
            <a:normAutofit/>
          </a:bodyPr>
          <a:lstStyle>
            <a:lvl1pPr marL="0" indent="0">
              <a:buNone/>
              <a:defRPr lang="en-SG" b="1" noProof="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sp>
        <p:nvSpPr>
          <p:cNvPr id="9" name="Text Placeholder 4">
            <a:extLst>
              <a:ext uri="{FF2B5EF4-FFF2-40B4-BE49-F238E27FC236}">
                <a16:creationId xmlns:a16="http://schemas.microsoft.com/office/drawing/2014/main" id="{93701CCD-15DA-4178-8ABE-7A8D7E5DF213}"/>
              </a:ext>
            </a:extLst>
          </p:cNvPr>
          <p:cNvSpPr>
            <a:spLocks noGrp="1"/>
          </p:cNvSpPr>
          <p:nvPr>
            <p:ph type="body" sz="quarter" idx="3"/>
          </p:nvPr>
        </p:nvSpPr>
        <p:spPr>
          <a:xfrm>
            <a:off x="6191249" y="1477107"/>
            <a:ext cx="5272087" cy="648000"/>
          </a:xfrm>
          <a:prstGeom prst="rect">
            <a:avLst/>
          </a:prstGeom>
        </p:spPr>
        <p:txBody>
          <a:bodyPr anchor="t">
            <a:normAutofit/>
          </a:bodyPr>
          <a:lstStyle>
            <a:lvl1pPr marL="0" indent="0">
              <a:buNone/>
              <a:defRPr lang="en-SG" b="1" noProof="0" dirty="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sp>
        <p:nvSpPr>
          <p:cNvPr id="10" name="Footer Placeholder 2">
            <a:extLst>
              <a:ext uri="{FF2B5EF4-FFF2-40B4-BE49-F238E27FC236}">
                <a16:creationId xmlns:a16="http://schemas.microsoft.com/office/drawing/2014/main" id="{3A785AC9-12EF-414B-9870-C189E95D9829}"/>
              </a:ext>
            </a:extLst>
          </p:cNvPr>
          <p:cNvSpPr>
            <a:spLocks noGrp="1"/>
          </p:cNvSpPr>
          <p:nvPr>
            <p:ph type="ftr" sz="quarter" idx="27"/>
          </p:nvPr>
        </p:nvSpPr>
        <p:spPr>
          <a:xfrm>
            <a:off x="2944905" y="6430082"/>
            <a:ext cx="6302189" cy="351353"/>
          </a:xfrm>
          <a:prstGeom prst="rect">
            <a:avLst/>
          </a:prstGeom>
        </p:spPr>
        <p:txBody>
          <a:bodyPr/>
          <a:lstStyle/>
          <a:p>
            <a:endParaRPr lang="en-SG"/>
          </a:p>
        </p:txBody>
      </p:sp>
      <p:sp>
        <p:nvSpPr>
          <p:cNvPr id="3" name="Title 2">
            <a:extLst>
              <a:ext uri="{FF2B5EF4-FFF2-40B4-BE49-F238E27FC236}">
                <a16:creationId xmlns:a16="http://schemas.microsoft.com/office/drawing/2014/main" id="{3EFBF13F-451F-4FAA-892D-C593A4645F16}"/>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2779061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lai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6734BBC-5629-4A80-95DA-6898103D44CA}"/>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6" name="Footer Placeholder 2">
            <a:extLst>
              <a:ext uri="{FF2B5EF4-FFF2-40B4-BE49-F238E27FC236}">
                <a16:creationId xmlns:a16="http://schemas.microsoft.com/office/drawing/2014/main" id="{DA4B0871-5808-4438-9458-3E7B1E42EE98}"/>
              </a:ext>
            </a:extLst>
          </p:cNvPr>
          <p:cNvSpPr>
            <a:spLocks noGrp="1"/>
          </p:cNvSpPr>
          <p:nvPr>
            <p:ph type="ftr" sz="quarter" idx="26"/>
          </p:nvPr>
        </p:nvSpPr>
        <p:spPr>
          <a:xfrm>
            <a:off x="2944905" y="6430082"/>
            <a:ext cx="6302189" cy="351353"/>
          </a:xfrm>
          <a:prstGeom prst="rect">
            <a:avLst/>
          </a:prstGeom>
        </p:spPr>
        <p:txBody>
          <a:bodyPr/>
          <a:lstStyle/>
          <a:p>
            <a:endParaRPr lang="en-SG"/>
          </a:p>
        </p:txBody>
      </p:sp>
      <p:sp>
        <p:nvSpPr>
          <p:cNvPr id="2" name="Title 1">
            <a:extLst>
              <a:ext uri="{FF2B5EF4-FFF2-40B4-BE49-F238E27FC236}">
                <a16:creationId xmlns:a16="http://schemas.microsoft.com/office/drawing/2014/main" id="{3A442420-FC84-40A9-BE4F-2A8C6033B9E8}"/>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340147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ITEM)">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872EEC-2096-432D-8FB3-1013715F185A}"/>
              </a:ext>
            </a:extLst>
          </p:cNvPr>
          <p:cNvSpPr/>
          <p:nvPr userDrawn="1"/>
        </p:nvSpPr>
        <p:spPr>
          <a:xfrm>
            <a:off x="0" y="3805808"/>
            <a:ext cx="12192000" cy="3052192"/>
          </a:xfrm>
          <a:prstGeom prst="rect">
            <a:avLst/>
          </a:prstGeom>
          <a:gradFill>
            <a:gsLst>
              <a:gs pos="100000">
                <a:srgbClr val="5C068C"/>
              </a:gs>
              <a:gs pos="60000">
                <a:srgbClr val="003087"/>
              </a:gs>
              <a:gs pos="15000">
                <a:srgbClr val="5C068C"/>
              </a:gs>
              <a:gs pos="2000">
                <a:srgbClr val="DA291C"/>
              </a:gs>
            </a:gsLst>
            <a:lin ang="24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Picture 2">
            <a:extLst>
              <a:ext uri="{FF2B5EF4-FFF2-40B4-BE49-F238E27FC236}">
                <a16:creationId xmlns:a16="http://schemas.microsoft.com/office/drawing/2014/main" id="{23D50007-D372-3C49-ACB6-F877E4DCFD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pic>
        <p:nvPicPr>
          <p:cNvPr id="4" name="Graphic 3">
            <a:extLst>
              <a:ext uri="{FF2B5EF4-FFF2-40B4-BE49-F238E27FC236}">
                <a16:creationId xmlns:a16="http://schemas.microsoft.com/office/drawing/2014/main" id="{13D70312-B3A6-4141-A2D7-F144B6351D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439" y="222888"/>
            <a:ext cx="5034294" cy="1639562"/>
          </a:xfrm>
          <a:prstGeom prst="rect">
            <a:avLst/>
          </a:prstGeom>
        </p:spPr>
      </p:pic>
      <p:cxnSp>
        <p:nvCxnSpPr>
          <p:cNvPr id="6" name="Straight Connector 5">
            <a:extLst>
              <a:ext uri="{FF2B5EF4-FFF2-40B4-BE49-F238E27FC236}">
                <a16:creationId xmlns:a16="http://schemas.microsoft.com/office/drawing/2014/main" id="{AFCE24F7-D532-477B-879E-CE3F9F264A3C}"/>
              </a:ext>
            </a:extLst>
          </p:cNvPr>
          <p:cNvCxnSpPr>
            <a:cxnSpLocks/>
          </p:cNvCxnSpPr>
          <p:nvPr userDrawn="1"/>
        </p:nvCxnSpPr>
        <p:spPr>
          <a:xfrm>
            <a:off x="4081347" y="563167"/>
            <a:ext cx="0" cy="959005"/>
          </a:xfrm>
          <a:prstGeom prst="line">
            <a:avLst/>
          </a:prstGeom>
          <a:ln/>
        </p:spPr>
        <p:style>
          <a:lnRef idx="1">
            <a:schemeClr val="dk1"/>
          </a:lnRef>
          <a:fillRef idx="0">
            <a:schemeClr val="dk1"/>
          </a:fillRef>
          <a:effectRef idx="0">
            <a:schemeClr val="dk1"/>
          </a:effectRef>
          <a:fontRef idx="minor">
            <a:schemeClr val="tx1"/>
          </a:fontRef>
        </p:style>
      </p:cxnSp>
      <p:sp>
        <p:nvSpPr>
          <p:cNvPr id="18" name="Title 1">
            <a:extLst>
              <a:ext uri="{FF2B5EF4-FFF2-40B4-BE49-F238E27FC236}">
                <a16:creationId xmlns:a16="http://schemas.microsoft.com/office/drawing/2014/main" id="{4FAF0DB1-E260-4E08-B3A2-FD9C6AED0641}"/>
              </a:ext>
            </a:extLst>
          </p:cNvPr>
          <p:cNvSpPr>
            <a:spLocks noGrp="1"/>
          </p:cNvSpPr>
          <p:nvPr>
            <p:ph type="title" hasCustomPrompt="1"/>
          </p:nvPr>
        </p:nvSpPr>
        <p:spPr>
          <a:xfrm>
            <a:off x="838199" y="2503504"/>
            <a:ext cx="10515602" cy="1227089"/>
          </a:xfrm>
          <a:prstGeom prst="rect">
            <a:avLst/>
          </a:prstGeom>
        </p:spPr>
        <p:txBody>
          <a:bodyPr>
            <a:normAutofit/>
          </a:bodyPr>
          <a:lstStyle>
            <a:lvl1pPr>
              <a:defRPr lang="en-SG" sz="4000" b="1">
                <a:solidFill>
                  <a:srgbClr val="003087"/>
                </a:solidFill>
                <a:latin typeface="+mj-lt"/>
              </a:defRPr>
            </a:lvl1pPr>
          </a:lstStyle>
          <a:p>
            <a:pPr marL="0" lvl="0" indent="0">
              <a:spcBef>
                <a:spcPts val="1000"/>
              </a:spcBef>
              <a:buFont typeface="Arial" panose="020B0604020202020204" pitchFamily="34" charset="0"/>
            </a:pPr>
            <a:r>
              <a:rPr lang="en-SG" noProof="0"/>
              <a:t>CLICK TO ADD TITLE (UPPERCASE)</a:t>
            </a:r>
          </a:p>
        </p:txBody>
      </p:sp>
      <p:sp>
        <p:nvSpPr>
          <p:cNvPr id="14" name="Text Placeholder 23">
            <a:extLst>
              <a:ext uri="{FF2B5EF4-FFF2-40B4-BE49-F238E27FC236}">
                <a16:creationId xmlns:a16="http://schemas.microsoft.com/office/drawing/2014/main" id="{EE8B7BFB-45C7-46B1-A5DB-1D2A887414BB}"/>
              </a:ext>
            </a:extLst>
          </p:cNvPr>
          <p:cNvSpPr>
            <a:spLocks noGrp="1"/>
          </p:cNvSpPr>
          <p:nvPr>
            <p:ph type="body" sz="quarter" idx="15" hasCustomPrompt="1"/>
          </p:nvPr>
        </p:nvSpPr>
        <p:spPr>
          <a:xfrm>
            <a:off x="838199" y="4555522"/>
            <a:ext cx="3846513" cy="369794"/>
          </a:xfrm>
          <a:prstGeom prst="rect">
            <a:avLst/>
          </a:prstGeom>
        </p:spPr>
        <p:txBody>
          <a:bodyPr>
            <a:noAutofit/>
          </a:bodyPr>
          <a:lstStyle>
            <a:lvl1pPr marL="0" indent="0">
              <a:buNone/>
              <a:defRPr sz="1200">
                <a:solidFill>
                  <a:schemeClr val="bg1"/>
                </a:solidFill>
                <a:latin typeface="+mn-lt"/>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SG" noProof="0"/>
              <a:t>Designation, Department</a:t>
            </a:r>
          </a:p>
          <a:p>
            <a:pPr lvl="0"/>
            <a:endParaRPr lang="en-SG" noProof="0"/>
          </a:p>
        </p:txBody>
      </p:sp>
      <p:sp>
        <p:nvSpPr>
          <p:cNvPr id="15" name="Text Placeholder 25">
            <a:extLst>
              <a:ext uri="{FF2B5EF4-FFF2-40B4-BE49-F238E27FC236}">
                <a16:creationId xmlns:a16="http://schemas.microsoft.com/office/drawing/2014/main" id="{1631F102-E2F2-4275-94A8-10D0D3F21D08}"/>
              </a:ext>
            </a:extLst>
          </p:cNvPr>
          <p:cNvSpPr>
            <a:spLocks noGrp="1"/>
          </p:cNvSpPr>
          <p:nvPr>
            <p:ph type="body" sz="quarter" idx="16" hasCustomPrompt="1"/>
          </p:nvPr>
        </p:nvSpPr>
        <p:spPr>
          <a:xfrm>
            <a:off x="838199" y="4957770"/>
            <a:ext cx="3846513" cy="369794"/>
          </a:xfrm>
          <a:prstGeom prst="rect">
            <a:avLst/>
          </a:prstGeom>
        </p:spPr>
        <p:txBody>
          <a:bodyPr>
            <a:noAutofit/>
          </a:bodyPr>
          <a:lstStyle>
            <a:lvl1pPr marL="0" indent="0">
              <a:buNone/>
              <a:defRPr sz="1200">
                <a:solidFill>
                  <a:schemeClr val="bg1"/>
                </a:solidFill>
                <a:latin typeface="+mn-lt"/>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SG" noProof="0"/>
              <a:t>RI / Entity / Programme</a:t>
            </a:r>
          </a:p>
          <a:p>
            <a:pPr lvl="0"/>
            <a:endParaRPr lang="en-SG" noProof="0"/>
          </a:p>
        </p:txBody>
      </p:sp>
      <p:sp>
        <p:nvSpPr>
          <p:cNvPr id="16" name="Text Placeholder 29">
            <a:extLst>
              <a:ext uri="{FF2B5EF4-FFF2-40B4-BE49-F238E27FC236}">
                <a16:creationId xmlns:a16="http://schemas.microsoft.com/office/drawing/2014/main" id="{195ECB8D-31D2-4C80-9503-546F9F27E1E3}"/>
              </a:ext>
            </a:extLst>
          </p:cNvPr>
          <p:cNvSpPr>
            <a:spLocks noGrp="1"/>
          </p:cNvSpPr>
          <p:nvPr>
            <p:ph type="body" sz="quarter" idx="17" hasCustomPrompt="1"/>
          </p:nvPr>
        </p:nvSpPr>
        <p:spPr>
          <a:xfrm>
            <a:off x="838199" y="5360018"/>
            <a:ext cx="3846513" cy="351352"/>
          </a:xfrm>
          <a:prstGeom prst="rect">
            <a:avLst/>
          </a:prstGeom>
        </p:spPr>
        <p:txBody>
          <a:bodyPr>
            <a:noAutofit/>
          </a:bodyPr>
          <a:lstStyle>
            <a:lvl1pPr marL="0" indent="0">
              <a:buNone/>
              <a:defRPr sz="1200">
                <a:solidFill>
                  <a:schemeClr val="bg1"/>
                </a:solidFill>
                <a:latin typeface="+mn-lt"/>
                <a:ea typeface="Open Sans" panose="020B0606030504020204" pitchFamily="34" charset="0"/>
                <a:cs typeface="Open Sans" panose="020B0606030504020204" pitchFamily="34" charset="0"/>
              </a:defRPr>
            </a:lvl1pPr>
          </a:lstStyle>
          <a:p>
            <a:pPr lvl="0"/>
            <a:r>
              <a:rPr lang="en-SG" noProof="0"/>
              <a:t>Date</a:t>
            </a:r>
          </a:p>
        </p:txBody>
      </p:sp>
      <p:sp>
        <p:nvSpPr>
          <p:cNvPr id="19" name="Text Placeholder 31">
            <a:extLst>
              <a:ext uri="{FF2B5EF4-FFF2-40B4-BE49-F238E27FC236}">
                <a16:creationId xmlns:a16="http://schemas.microsoft.com/office/drawing/2014/main" id="{B003E851-3F37-4D2A-860B-C000A63E759A}"/>
              </a:ext>
            </a:extLst>
          </p:cNvPr>
          <p:cNvSpPr>
            <a:spLocks noGrp="1"/>
          </p:cNvSpPr>
          <p:nvPr>
            <p:ph type="body" sz="quarter" idx="18" hasCustomPrompt="1"/>
          </p:nvPr>
        </p:nvSpPr>
        <p:spPr>
          <a:xfrm>
            <a:off x="838199" y="4145243"/>
            <a:ext cx="3846513" cy="377825"/>
          </a:xfrm>
          <a:prstGeom prst="rect">
            <a:avLst/>
          </a:prstGeom>
        </p:spPr>
        <p:txBody>
          <a:bodyPr>
            <a:noAutofit/>
          </a:bodyPr>
          <a:lstStyle>
            <a:lvl1pPr marL="0" indent="0">
              <a:buNone/>
              <a:defRPr sz="1600" b="1">
                <a:solidFill>
                  <a:schemeClr val="bg1"/>
                </a:solidFill>
                <a:latin typeface="+mn-lt"/>
                <a:ea typeface="Open Sans" panose="020B0606030504020204" pitchFamily="34" charset="0"/>
                <a:cs typeface="Open Sans" panose="020B0606030504020204" pitchFamily="34" charset="0"/>
              </a:defRPr>
            </a:lvl1pPr>
          </a:lstStyle>
          <a:p>
            <a:pPr lvl="0"/>
            <a:r>
              <a:rPr lang="en-SG" noProof="0"/>
              <a:t>Name of Presenter</a:t>
            </a:r>
          </a:p>
        </p:txBody>
      </p:sp>
      <p:sp>
        <p:nvSpPr>
          <p:cNvPr id="20" name="Footer Placeholder 3">
            <a:extLst>
              <a:ext uri="{FF2B5EF4-FFF2-40B4-BE49-F238E27FC236}">
                <a16:creationId xmlns:a16="http://schemas.microsoft.com/office/drawing/2014/main" id="{2F17DBEE-6734-42FC-98E7-28DB081D67ED}"/>
              </a:ext>
            </a:extLst>
          </p:cNvPr>
          <p:cNvSpPr>
            <a:spLocks noGrp="1"/>
          </p:cNvSpPr>
          <p:nvPr>
            <p:ph type="ftr" sz="quarter" idx="25"/>
          </p:nvPr>
        </p:nvSpPr>
        <p:spPr>
          <a:xfrm>
            <a:off x="838199" y="5743824"/>
            <a:ext cx="3846513" cy="351352"/>
          </a:xfrm>
          <a:prstGeom prst="rect">
            <a:avLst/>
          </a:prstGeom>
        </p:spPr>
        <p:txBody>
          <a:bodyPr anchor="t">
            <a:noAutofit/>
          </a:bodyPr>
          <a:lstStyle>
            <a:lvl1pPr algn="l">
              <a:defRPr lang="en-SG" baseline="0" smtClean="0">
                <a:solidFill>
                  <a:schemeClr val="bg1"/>
                </a:solidFill>
                <a:ea typeface="Open Sans" panose="020B0606030504020204" pitchFamily="34" charset="0"/>
                <a:cs typeface="Open Sans" panose="020B0606030504020204" pitchFamily="34" charset="0"/>
              </a:defRPr>
            </a:lvl1pPr>
          </a:lstStyle>
          <a:p>
            <a:pPr>
              <a:lnSpc>
                <a:spcPct val="90000"/>
              </a:lnSpc>
              <a:spcBef>
                <a:spcPts val="1000"/>
              </a:spcBef>
            </a:pPr>
            <a:endParaRPr lang="en-SG"/>
          </a:p>
        </p:txBody>
      </p:sp>
    </p:spTree>
    <p:extLst>
      <p:ext uri="{BB962C8B-B14F-4D97-AF65-F5344CB8AC3E}">
        <p14:creationId xmlns:p14="http://schemas.microsoft.com/office/powerpoint/2010/main" val="2966093206"/>
      </p:ext>
    </p:extLst>
  </p:cSld>
  <p:clrMapOvr>
    <a:masterClrMapping/>
  </p:clrMapOvr>
  <p:extLst>
    <p:ext uri="{DCECCB84-F9BA-43D5-87BE-67443E8EF086}">
      <p15:sldGuideLst xmlns:p15="http://schemas.microsoft.com/office/powerpoint/2012/main">
        <p15:guide id="1" orient="horz" pos="361">
          <p15:clr>
            <a:srgbClr val="FBAE40"/>
          </p15:clr>
        </p15:guide>
        <p15:guide id="2" pos="589">
          <p15:clr>
            <a:srgbClr val="FBAE40"/>
          </p15:clr>
        </p15:guide>
        <p15:guide id="3" orient="horz" pos="9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ngle Column (SITEM)">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EA32D51-CE16-4571-B25A-FA64D965209E}"/>
              </a:ext>
            </a:extLst>
          </p:cNvPr>
          <p:cNvSpPr>
            <a:spLocks noGrp="1"/>
          </p:cNvSpPr>
          <p:nvPr>
            <p:ph idx="1"/>
          </p:nvPr>
        </p:nvSpPr>
        <p:spPr>
          <a:xfrm>
            <a:off x="728663" y="1477108"/>
            <a:ext cx="10734675" cy="4918929"/>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8" name="Slide Number Placeholder 5">
            <a:extLst>
              <a:ext uri="{FF2B5EF4-FFF2-40B4-BE49-F238E27FC236}">
                <a16:creationId xmlns:a16="http://schemas.microsoft.com/office/drawing/2014/main" id="{16734BBC-5629-4A80-95DA-6898103D44CA}"/>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23B58972-A555-4127-B10E-BD6616227A46}"/>
              </a:ext>
            </a:extLst>
          </p:cNvPr>
          <p:cNvGrpSpPr>
            <a:grpSpLocks noChangeAspect="1"/>
          </p:cNvGrpSpPr>
          <p:nvPr userDrawn="1"/>
        </p:nvGrpSpPr>
        <p:grpSpPr>
          <a:xfrm>
            <a:off x="8730128" y="6306880"/>
            <a:ext cx="3007203" cy="597760"/>
            <a:chOff x="728455" y="222888"/>
            <a:chExt cx="8248278" cy="1639562"/>
          </a:xfrm>
        </p:grpSpPr>
        <p:pic>
          <p:nvPicPr>
            <p:cNvPr id="11" name="Picture 10">
              <a:extLst>
                <a:ext uri="{FF2B5EF4-FFF2-40B4-BE49-F238E27FC236}">
                  <a16:creationId xmlns:a16="http://schemas.microsoft.com/office/drawing/2014/main" id="{73072C34-13DA-42CE-BB4C-99BB6F3B43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pic>
          <p:nvPicPr>
            <p:cNvPr id="12" name="Graphic 11">
              <a:extLst>
                <a:ext uri="{FF2B5EF4-FFF2-40B4-BE49-F238E27FC236}">
                  <a16:creationId xmlns:a16="http://schemas.microsoft.com/office/drawing/2014/main" id="{24B17ED2-482E-4904-B7E4-60AF1D84EFD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439" y="222888"/>
              <a:ext cx="5034294" cy="1639562"/>
            </a:xfrm>
            <a:prstGeom prst="rect">
              <a:avLst/>
            </a:prstGeom>
          </p:spPr>
        </p:pic>
        <p:cxnSp>
          <p:nvCxnSpPr>
            <p:cNvPr id="13" name="Straight Connector 12">
              <a:extLst>
                <a:ext uri="{FF2B5EF4-FFF2-40B4-BE49-F238E27FC236}">
                  <a16:creationId xmlns:a16="http://schemas.microsoft.com/office/drawing/2014/main" id="{C505D900-BA67-422C-BB1E-9A49EF52EC2D}"/>
                </a:ext>
              </a:extLst>
            </p:cNvPr>
            <p:cNvCxnSpPr>
              <a:cxnSpLocks/>
            </p:cNvCxnSpPr>
            <p:nvPr userDrawn="1"/>
          </p:nvCxnSpPr>
          <p:spPr>
            <a:xfrm>
              <a:off x="4081347" y="563167"/>
              <a:ext cx="0" cy="959005"/>
            </a:xfrm>
            <a:prstGeom prst="line">
              <a:avLst/>
            </a:prstGeom>
            <a:ln/>
          </p:spPr>
          <p:style>
            <a:lnRef idx="1">
              <a:schemeClr val="dk1"/>
            </a:lnRef>
            <a:fillRef idx="0">
              <a:schemeClr val="dk1"/>
            </a:fillRef>
            <a:effectRef idx="0">
              <a:schemeClr val="dk1"/>
            </a:effectRef>
            <a:fontRef idx="minor">
              <a:schemeClr val="tx1"/>
            </a:fontRef>
          </p:style>
        </p:cxnSp>
      </p:grpSp>
      <p:sp>
        <p:nvSpPr>
          <p:cNvPr id="15" name="Footer Placeholder 1">
            <a:extLst>
              <a:ext uri="{FF2B5EF4-FFF2-40B4-BE49-F238E27FC236}">
                <a16:creationId xmlns:a16="http://schemas.microsoft.com/office/drawing/2014/main" id="{4FD448AB-D600-453A-BBCF-1A152621D301}"/>
              </a:ext>
            </a:extLst>
          </p:cNvPr>
          <p:cNvSpPr>
            <a:spLocks noGrp="1"/>
          </p:cNvSpPr>
          <p:nvPr>
            <p:ph type="ftr" sz="quarter" idx="26"/>
          </p:nvPr>
        </p:nvSpPr>
        <p:spPr>
          <a:xfrm>
            <a:off x="728662" y="6429228"/>
            <a:ext cx="6302190" cy="351352"/>
          </a:xfrm>
          <a:prstGeom prst="rect">
            <a:avLst/>
          </a:prstGeom>
        </p:spPr>
        <p:txBody>
          <a:bodyPr/>
          <a:lstStyle>
            <a:lvl1pPr algn="l">
              <a:defRPr/>
            </a:lvl1pPr>
          </a:lstStyle>
          <a:p>
            <a:endParaRPr lang="en-SG"/>
          </a:p>
        </p:txBody>
      </p:sp>
      <p:sp>
        <p:nvSpPr>
          <p:cNvPr id="4" name="Title 3">
            <a:extLst>
              <a:ext uri="{FF2B5EF4-FFF2-40B4-BE49-F238E27FC236}">
                <a16:creationId xmlns:a16="http://schemas.microsoft.com/office/drawing/2014/main" id="{26A5A423-42B4-4233-AF07-F507C57953EB}"/>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404476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ngle Column + Comment (SITEM)">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EA32D51-CE16-4571-B25A-FA64D965209E}"/>
              </a:ext>
            </a:extLst>
          </p:cNvPr>
          <p:cNvSpPr>
            <a:spLocks noGrp="1"/>
          </p:cNvSpPr>
          <p:nvPr>
            <p:ph idx="1"/>
          </p:nvPr>
        </p:nvSpPr>
        <p:spPr>
          <a:xfrm>
            <a:off x="728663" y="2167217"/>
            <a:ext cx="10734674" cy="4228820"/>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8" name="Slide Number Placeholder 5">
            <a:extLst>
              <a:ext uri="{FF2B5EF4-FFF2-40B4-BE49-F238E27FC236}">
                <a16:creationId xmlns:a16="http://schemas.microsoft.com/office/drawing/2014/main" id="{16734BBC-5629-4A80-95DA-6898103D44CA}"/>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7" name="Text Placeholder 2">
            <a:extLst>
              <a:ext uri="{FF2B5EF4-FFF2-40B4-BE49-F238E27FC236}">
                <a16:creationId xmlns:a16="http://schemas.microsoft.com/office/drawing/2014/main" id="{F353AB14-1DA3-4174-B7B4-6887807ACED8}"/>
              </a:ext>
            </a:extLst>
          </p:cNvPr>
          <p:cNvSpPr>
            <a:spLocks noGrp="1"/>
          </p:cNvSpPr>
          <p:nvPr>
            <p:ph type="body" idx="13"/>
          </p:nvPr>
        </p:nvSpPr>
        <p:spPr>
          <a:xfrm>
            <a:off x="728663" y="1477108"/>
            <a:ext cx="10734674" cy="648000"/>
          </a:xfrm>
          <a:prstGeom prst="rect">
            <a:avLst/>
          </a:prstGeom>
        </p:spPr>
        <p:txBody>
          <a:bodyPr anchor="t">
            <a:normAutofit/>
          </a:bodyPr>
          <a:lstStyle>
            <a:lvl1pPr marL="0" indent="0">
              <a:buNone/>
              <a:defRPr lang="en-SG" noProof="0" dirty="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grpSp>
        <p:nvGrpSpPr>
          <p:cNvPr id="10" name="Group 9">
            <a:extLst>
              <a:ext uri="{FF2B5EF4-FFF2-40B4-BE49-F238E27FC236}">
                <a16:creationId xmlns:a16="http://schemas.microsoft.com/office/drawing/2014/main" id="{B4A916DF-976C-4F7D-A8FB-0BC2468C347D}"/>
              </a:ext>
            </a:extLst>
          </p:cNvPr>
          <p:cNvGrpSpPr>
            <a:grpSpLocks noChangeAspect="1"/>
          </p:cNvGrpSpPr>
          <p:nvPr userDrawn="1"/>
        </p:nvGrpSpPr>
        <p:grpSpPr>
          <a:xfrm>
            <a:off x="8730128" y="6306880"/>
            <a:ext cx="3007203" cy="597760"/>
            <a:chOff x="728455" y="222888"/>
            <a:chExt cx="8248278" cy="1639562"/>
          </a:xfrm>
        </p:grpSpPr>
        <p:pic>
          <p:nvPicPr>
            <p:cNvPr id="11" name="Picture 10">
              <a:extLst>
                <a:ext uri="{FF2B5EF4-FFF2-40B4-BE49-F238E27FC236}">
                  <a16:creationId xmlns:a16="http://schemas.microsoft.com/office/drawing/2014/main" id="{5908BD1F-C5BA-43A1-9455-AB42BB5F50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pic>
          <p:nvPicPr>
            <p:cNvPr id="12" name="Graphic 11">
              <a:extLst>
                <a:ext uri="{FF2B5EF4-FFF2-40B4-BE49-F238E27FC236}">
                  <a16:creationId xmlns:a16="http://schemas.microsoft.com/office/drawing/2014/main" id="{499C03B7-F58F-487C-8081-5DADA9B6A3D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439" y="222888"/>
              <a:ext cx="5034294" cy="1639562"/>
            </a:xfrm>
            <a:prstGeom prst="rect">
              <a:avLst/>
            </a:prstGeom>
          </p:spPr>
        </p:pic>
        <p:cxnSp>
          <p:nvCxnSpPr>
            <p:cNvPr id="13" name="Straight Connector 12">
              <a:extLst>
                <a:ext uri="{FF2B5EF4-FFF2-40B4-BE49-F238E27FC236}">
                  <a16:creationId xmlns:a16="http://schemas.microsoft.com/office/drawing/2014/main" id="{2EBD1E9D-0AFF-448C-AAFC-95F7F3FA6C48}"/>
                </a:ext>
              </a:extLst>
            </p:cNvPr>
            <p:cNvCxnSpPr>
              <a:cxnSpLocks/>
            </p:cNvCxnSpPr>
            <p:nvPr userDrawn="1"/>
          </p:nvCxnSpPr>
          <p:spPr>
            <a:xfrm>
              <a:off x="4081347" y="563167"/>
              <a:ext cx="0" cy="959005"/>
            </a:xfrm>
            <a:prstGeom prst="line">
              <a:avLst/>
            </a:prstGeom>
            <a:ln/>
          </p:spPr>
          <p:style>
            <a:lnRef idx="1">
              <a:schemeClr val="dk1"/>
            </a:lnRef>
            <a:fillRef idx="0">
              <a:schemeClr val="dk1"/>
            </a:fillRef>
            <a:effectRef idx="0">
              <a:schemeClr val="dk1"/>
            </a:effectRef>
            <a:fontRef idx="minor">
              <a:schemeClr val="tx1"/>
            </a:fontRef>
          </p:style>
        </p:cxnSp>
      </p:grpSp>
      <p:sp>
        <p:nvSpPr>
          <p:cNvPr id="15" name="Footer Placeholder 1">
            <a:extLst>
              <a:ext uri="{FF2B5EF4-FFF2-40B4-BE49-F238E27FC236}">
                <a16:creationId xmlns:a16="http://schemas.microsoft.com/office/drawing/2014/main" id="{41CED119-4E7D-4966-AB3B-A08A85C98B77}"/>
              </a:ext>
            </a:extLst>
          </p:cNvPr>
          <p:cNvSpPr>
            <a:spLocks noGrp="1"/>
          </p:cNvSpPr>
          <p:nvPr>
            <p:ph type="ftr" sz="quarter" idx="26"/>
          </p:nvPr>
        </p:nvSpPr>
        <p:spPr>
          <a:xfrm>
            <a:off x="728662" y="6429228"/>
            <a:ext cx="6302190" cy="351352"/>
          </a:xfrm>
          <a:prstGeom prst="rect">
            <a:avLst/>
          </a:prstGeom>
        </p:spPr>
        <p:txBody>
          <a:bodyPr/>
          <a:lstStyle>
            <a:lvl1pPr algn="l">
              <a:defRPr/>
            </a:lvl1pPr>
          </a:lstStyle>
          <a:p>
            <a:endParaRPr lang="en-SG"/>
          </a:p>
        </p:txBody>
      </p:sp>
      <p:sp>
        <p:nvSpPr>
          <p:cNvPr id="2" name="Title 1">
            <a:extLst>
              <a:ext uri="{FF2B5EF4-FFF2-40B4-BE49-F238E27FC236}">
                <a16:creationId xmlns:a16="http://schemas.microsoft.com/office/drawing/2014/main" id="{CA6DB204-A6A3-450E-B131-A39D799225BE}"/>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3413686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lumn (SITEM)">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6734BBC-5629-4A80-95DA-6898103D44CA}"/>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13" name="Content Placeholder 2">
            <a:extLst>
              <a:ext uri="{FF2B5EF4-FFF2-40B4-BE49-F238E27FC236}">
                <a16:creationId xmlns:a16="http://schemas.microsoft.com/office/drawing/2014/main" id="{D738DEEA-2386-472A-870C-AA795BCD2CD1}"/>
              </a:ext>
            </a:extLst>
          </p:cNvPr>
          <p:cNvSpPr>
            <a:spLocks noGrp="1"/>
          </p:cNvSpPr>
          <p:nvPr>
            <p:ph sz="half" idx="26"/>
          </p:nvPr>
        </p:nvSpPr>
        <p:spPr>
          <a:xfrm>
            <a:off x="6191248" y="1477108"/>
            <a:ext cx="5272083" cy="4918929"/>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14" name="Content Placeholder 3">
            <a:extLst>
              <a:ext uri="{FF2B5EF4-FFF2-40B4-BE49-F238E27FC236}">
                <a16:creationId xmlns:a16="http://schemas.microsoft.com/office/drawing/2014/main" id="{3D11EE68-AD01-4341-A1E3-17C7947E7BC6}"/>
              </a:ext>
            </a:extLst>
          </p:cNvPr>
          <p:cNvSpPr>
            <a:spLocks noGrp="1"/>
          </p:cNvSpPr>
          <p:nvPr>
            <p:ph sz="half" idx="2"/>
          </p:nvPr>
        </p:nvSpPr>
        <p:spPr>
          <a:xfrm>
            <a:off x="728662" y="1477107"/>
            <a:ext cx="5272082" cy="4918928"/>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grpSp>
        <p:nvGrpSpPr>
          <p:cNvPr id="9" name="Group 8">
            <a:extLst>
              <a:ext uri="{FF2B5EF4-FFF2-40B4-BE49-F238E27FC236}">
                <a16:creationId xmlns:a16="http://schemas.microsoft.com/office/drawing/2014/main" id="{BD694839-A474-4AD5-8C0F-73E13DB6DE9D}"/>
              </a:ext>
            </a:extLst>
          </p:cNvPr>
          <p:cNvGrpSpPr>
            <a:grpSpLocks noChangeAspect="1"/>
          </p:cNvGrpSpPr>
          <p:nvPr userDrawn="1"/>
        </p:nvGrpSpPr>
        <p:grpSpPr>
          <a:xfrm>
            <a:off x="8730128" y="6306880"/>
            <a:ext cx="3007203" cy="597760"/>
            <a:chOff x="728455" y="222888"/>
            <a:chExt cx="8248278" cy="1639562"/>
          </a:xfrm>
        </p:grpSpPr>
        <p:pic>
          <p:nvPicPr>
            <p:cNvPr id="10" name="Picture 9">
              <a:extLst>
                <a:ext uri="{FF2B5EF4-FFF2-40B4-BE49-F238E27FC236}">
                  <a16:creationId xmlns:a16="http://schemas.microsoft.com/office/drawing/2014/main" id="{684B95F0-7E8E-4B29-B544-5A7D7C41D7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pic>
          <p:nvPicPr>
            <p:cNvPr id="11" name="Graphic 10">
              <a:extLst>
                <a:ext uri="{FF2B5EF4-FFF2-40B4-BE49-F238E27FC236}">
                  <a16:creationId xmlns:a16="http://schemas.microsoft.com/office/drawing/2014/main" id="{FC8CCC52-17FF-489A-A894-06DD3C68EB8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439" y="222888"/>
              <a:ext cx="5034294" cy="1639562"/>
            </a:xfrm>
            <a:prstGeom prst="rect">
              <a:avLst/>
            </a:prstGeom>
          </p:spPr>
        </p:pic>
        <p:cxnSp>
          <p:nvCxnSpPr>
            <p:cNvPr id="12" name="Straight Connector 11">
              <a:extLst>
                <a:ext uri="{FF2B5EF4-FFF2-40B4-BE49-F238E27FC236}">
                  <a16:creationId xmlns:a16="http://schemas.microsoft.com/office/drawing/2014/main" id="{224163A9-487A-45F6-91DC-DE4B960C4558}"/>
                </a:ext>
              </a:extLst>
            </p:cNvPr>
            <p:cNvCxnSpPr>
              <a:cxnSpLocks/>
            </p:cNvCxnSpPr>
            <p:nvPr userDrawn="1"/>
          </p:nvCxnSpPr>
          <p:spPr>
            <a:xfrm>
              <a:off x="4081347" y="563167"/>
              <a:ext cx="0" cy="959005"/>
            </a:xfrm>
            <a:prstGeom prst="line">
              <a:avLst/>
            </a:prstGeom>
            <a:ln/>
          </p:spPr>
          <p:style>
            <a:lnRef idx="1">
              <a:schemeClr val="dk1"/>
            </a:lnRef>
            <a:fillRef idx="0">
              <a:schemeClr val="dk1"/>
            </a:fillRef>
            <a:effectRef idx="0">
              <a:schemeClr val="dk1"/>
            </a:effectRef>
            <a:fontRef idx="minor">
              <a:schemeClr val="tx1"/>
            </a:fontRef>
          </p:style>
        </p:cxnSp>
      </p:grpSp>
      <p:sp>
        <p:nvSpPr>
          <p:cNvPr id="16" name="Footer Placeholder 1">
            <a:extLst>
              <a:ext uri="{FF2B5EF4-FFF2-40B4-BE49-F238E27FC236}">
                <a16:creationId xmlns:a16="http://schemas.microsoft.com/office/drawing/2014/main" id="{06A319F7-53E0-45F4-B3D8-298BCB5F0C3D}"/>
              </a:ext>
            </a:extLst>
          </p:cNvPr>
          <p:cNvSpPr>
            <a:spLocks noGrp="1"/>
          </p:cNvSpPr>
          <p:nvPr>
            <p:ph type="ftr" sz="quarter" idx="27"/>
          </p:nvPr>
        </p:nvSpPr>
        <p:spPr>
          <a:xfrm>
            <a:off x="728662" y="6429228"/>
            <a:ext cx="6302190" cy="351352"/>
          </a:xfrm>
          <a:prstGeom prst="rect">
            <a:avLst/>
          </a:prstGeom>
        </p:spPr>
        <p:txBody>
          <a:bodyPr/>
          <a:lstStyle>
            <a:lvl1pPr algn="l">
              <a:defRPr/>
            </a:lvl1pPr>
          </a:lstStyle>
          <a:p>
            <a:endParaRPr lang="en-SG"/>
          </a:p>
        </p:txBody>
      </p:sp>
      <p:sp>
        <p:nvSpPr>
          <p:cNvPr id="2" name="Title 1">
            <a:extLst>
              <a:ext uri="{FF2B5EF4-FFF2-40B4-BE49-F238E27FC236}">
                <a16:creationId xmlns:a16="http://schemas.microsoft.com/office/drawing/2014/main" id="{C0E0F7C7-65E8-468C-913B-D56255C1F4D0}"/>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323848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lumn + Comment (SITEM)">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6734BBC-5629-4A80-95DA-6898103D44CA}"/>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13" name="Content Placeholder 2">
            <a:extLst>
              <a:ext uri="{FF2B5EF4-FFF2-40B4-BE49-F238E27FC236}">
                <a16:creationId xmlns:a16="http://schemas.microsoft.com/office/drawing/2014/main" id="{D738DEEA-2386-472A-870C-AA795BCD2CD1}"/>
              </a:ext>
            </a:extLst>
          </p:cNvPr>
          <p:cNvSpPr>
            <a:spLocks noGrp="1"/>
          </p:cNvSpPr>
          <p:nvPr>
            <p:ph sz="half" idx="26"/>
          </p:nvPr>
        </p:nvSpPr>
        <p:spPr>
          <a:xfrm>
            <a:off x="6191248" y="2167217"/>
            <a:ext cx="5271249" cy="4228820"/>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14" name="Content Placeholder 3">
            <a:extLst>
              <a:ext uri="{FF2B5EF4-FFF2-40B4-BE49-F238E27FC236}">
                <a16:creationId xmlns:a16="http://schemas.microsoft.com/office/drawing/2014/main" id="{3D11EE68-AD01-4341-A1E3-17C7947E7BC6}"/>
              </a:ext>
            </a:extLst>
          </p:cNvPr>
          <p:cNvSpPr>
            <a:spLocks noGrp="1"/>
          </p:cNvSpPr>
          <p:nvPr>
            <p:ph sz="half" idx="2"/>
          </p:nvPr>
        </p:nvSpPr>
        <p:spPr>
          <a:xfrm>
            <a:off x="728658" y="2167215"/>
            <a:ext cx="5271249" cy="4228819"/>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7" name="Text Placeholder 2">
            <a:extLst>
              <a:ext uri="{FF2B5EF4-FFF2-40B4-BE49-F238E27FC236}">
                <a16:creationId xmlns:a16="http://schemas.microsoft.com/office/drawing/2014/main" id="{4C0C2816-9A40-43A4-B5CE-4B59D4BD0E84}"/>
              </a:ext>
            </a:extLst>
          </p:cNvPr>
          <p:cNvSpPr>
            <a:spLocks noGrp="1"/>
          </p:cNvSpPr>
          <p:nvPr>
            <p:ph type="body" idx="1"/>
          </p:nvPr>
        </p:nvSpPr>
        <p:spPr>
          <a:xfrm>
            <a:off x="728663" y="1477107"/>
            <a:ext cx="5271252" cy="648000"/>
          </a:xfrm>
          <a:prstGeom prst="rect">
            <a:avLst/>
          </a:prstGeom>
        </p:spPr>
        <p:txBody>
          <a:bodyPr anchor="t">
            <a:normAutofit/>
          </a:bodyPr>
          <a:lstStyle>
            <a:lvl1pPr marL="0" indent="0">
              <a:buNone/>
              <a:defRPr lang="en-SG" b="1" noProof="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sp>
        <p:nvSpPr>
          <p:cNvPr id="9" name="Text Placeholder 4">
            <a:extLst>
              <a:ext uri="{FF2B5EF4-FFF2-40B4-BE49-F238E27FC236}">
                <a16:creationId xmlns:a16="http://schemas.microsoft.com/office/drawing/2014/main" id="{93701CCD-15DA-4178-8ABE-7A8D7E5DF213}"/>
              </a:ext>
            </a:extLst>
          </p:cNvPr>
          <p:cNvSpPr>
            <a:spLocks noGrp="1"/>
          </p:cNvSpPr>
          <p:nvPr>
            <p:ph type="body" sz="quarter" idx="3"/>
          </p:nvPr>
        </p:nvSpPr>
        <p:spPr>
          <a:xfrm>
            <a:off x="6191249" y="1477107"/>
            <a:ext cx="5271252" cy="648000"/>
          </a:xfrm>
          <a:prstGeom prst="rect">
            <a:avLst/>
          </a:prstGeom>
        </p:spPr>
        <p:txBody>
          <a:bodyPr anchor="t">
            <a:normAutofit/>
          </a:bodyPr>
          <a:lstStyle>
            <a:lvl1pPr marL="0" indent="0">
              <a:buNone/>
              <a:defRPr lang="en-SG" b="1" noProof="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grpSp>
        <p:nvGrpSpPr>
          <p:cNvPr id="11" name="Group 10">
            <a:extLst>
              <a:ext uri="{FF2B5EF4-FFF2-40B4-BE49-F238E27FC236}">
                <a16:creationId xmlns:a16="http://schemas.microsoft.com/office/drawing/2014/main" id="{A3B6D8A9-CDDB-4112-883C-DC6A33DA390A}"/>
              </a:ext>
            </a:extLst>
          </p:cNvPr>
          <p:cNvGrpSpPr>
            <a:grpSpLocks noChangeAspect="1"/>
          </p:cNvGrpSpPr>
          <p:nvPr userDrawn="1"/>
        </p:nvGrpSpPr>
        <p:grpSpPr>
          <a:xfrm>
            <a:off x="8730128" y="6306880"/>
            <a:ext cx="3007203" cy="597760"/>
            <a:chOff x="728455" y="222888"/>
            <a:chExt cx="8248278" cy="1639562"/>
          </a:xfrm>
        </p:grpSpPr>
        <p:pic>
          <p:nvPicPr>
            <p:cNvPr id="12" name="Picture 11">
              <a:extLst>
                <a:ext uri="{FF2B5EF4-FFF2-40B4-BE49-F238E27FC236}">
                  <a16:creationId xmlns:a16="http://schemas.microsoft.com/office/drawing/2014/main" id="{21FFB6D9-1AD9-4614-9BF3-04389A41D2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pic>
          <p:nvPicPr>
            <p:cNvPr id="15" name="Graphic 14">
              <a:extLst>
                <a:ext uri="{FF2B5EF4-FFF2-40B4-BE49-F238E27FC236}">
                  <a16:creationId xmlns:a16="http://schemas.microsoft.com/office/drawing/2014/main" id="{EE37C95C-584B-4824-87B5-2035568DBD3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439" y="222888"/>
              <a:ext cx="5034294" cy="1639562"/>
            </a:xfrm>
            <a:prstGeom prst="rect">
              <a:avLst/>
            </a:prstGeom>
          </p:spPr>
        </p:pic>
        <p:cxnSp>
          <p:nvCxnSpPr>
            <p:cNvPr id="16" name="Straight Connector 15">
              <a:extLst>
                <a:ext uri="{FF2B5EF4-FFF2-40B4-BE49-F238E27FC236}">
                  <a16:creationId xmlns:a16="http://schemas.microsoft.com/office/drawing/2014/main" id="{FDAE7354-7C55-4F27-A124-D4C56EC434D4}"/>
                </a:ext>
              </a:extLst>
            </p:cNvPr>
            <p:cNvCxnSpPr>
              <a:cxnSpLocks/>
            </p:cNvCxnSpPr>
            <p:nvPr userDrawn="1"/>
          </p:nvCxnSpPr>
          <p:spPr>
            <a:xfrm>
              <a:off x="4081347" y="563167"/>
              <a:ext cx="0" cy="959005"/>
            </a:xfrm>
            <a:prstGeom prst="line">
              <a:avLst/>
            </a:prstGeom>
            <a:ln/>
          </p:spPr>
          <p:style>
            <a:lnRef idx="1">
              <a:schemeClr val="dk1"/>
            </a:lnRef>
            <a:fillRef idx="0">
              <a:schemeClr val="dk1"/>
            </a:fillRef>
            <a:effectRef idx="0">
              <a:schemeClr val="dk1"/>
            </a:effectRef>
            <a:fontRef idx="minor">
              <a:schemeClr val="tx1"/>
            </a:fontRef>
          </p:style>
        </p:cxnSp>
      </p:grpSp>
      <p:sp>
        <p:nvSpPr>
          <p:cNvPr id="17" name="Footer Placeholder 1">
            <a:extLst>
              <a:ext uri="{FF2B5EF4-FFF2-40B4-BE49-F238E27FC236}">
                <a16:creationId xmlns:a16="http://schemas.microsoft.com/office/drawing/2014/main" id="{25648DF3-425B-48C4-B7AF-1F486FFC6ED3}"/>
              </a:ext>
            </a:extLst>
          </p:cNvPr>
          <p:cNvSpPr>
            <a:spLocks noGrp="1"/>
          </p:cNvSpPr>
          <p:nvPr>
            <p:ph type="ftr" sz="quarter" idx="27"/>
          </p:nvPr>
        </p:nvSpPr>
        <p:spPr>
          <a:xfrm>
            <a:off x="728662" y="6429228"/>
            <a:ext cx="6302190" cy="351352"/>
          </a:xfrm>
          <a:prstGeom prst="rect">
            <a:avLst/>
          </a:prstGeom>
        </p:spPr>
        <p:txBody>
          <a:bodyPr/>
          <a:lstStyle>
            <a:lvl1pPr algn="l">
              <a:defRPr/>
            </a:lvl1pPr>
          </a:lstStyle>
          <a:p>
            <a:endParaRPr lang="en-SG"/>
          </a:p>
        </p:txBody>
      </p:sp>
      <p:sp>
        <p:nvSpPr>
          <p:cNvPr id="2" name="Title 1">
            <a:extLst>
              <a:ext uri="{FF2B5EF4-FFF2-40B4-BE49-F238E27FC236}">
                <a16:creationId xmlns:a16="http://schemas.microsoft.com/office/drawing/2014/main" id="{CAE07815-A853-49F3-991C-855C5D786382}"/>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3977484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SITEM)">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6734BBC-5629-4A80-95DA-6898103D44CA}"/>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grpSp>
        <p:nvGrpSpPr>
          <p:cNvPr id="11" name="Group 10">
            <a:extLst>
              <a:ext uri="{FF2B5EF4-FFF2-40B4-BE49-F238E27FC236}">
                <a16:creationId xmlns:a16="http://schemas.microsoft.com/office/drawing/2014/main" id="{105FD722-0B68-44FE-A8AC-E3FB43C3988B}"/>
              </a:ext>
            </a:extLst>
          </p:cNvPr>
          <p:cNvGrpSpPr>
            <a:grpSpLocks noChangeAspect="1"/>
          </p:cNvGrpSpPr>
          <p:nvPr userDrawn="1"/>
        </p:nvGrpSpPr>
        <p:grpSpPr>
          <a:xfrm>
            <a:off x="8730128" y="6306880"/>
            <a:ext cx="3007203" cy="597760"/>
            <a:chOff x="728455" y="222888"/>
            <a:chExt cx="8248278" cy="1639562"/>
          </a:xfrm>
        </p:grpSpPr>
        <p:pic>
          <p:nvPicPr>
            <p:cNvPr id="12" name="Picture 11">
              <a:extLst>
                <a:ext uri="{FF2B5EF4-FFF2-40B4-BE49-F238E27FC236}">
                  <a16:creationId xmlns:a16="http://schemas.microsoft.com/office/drawing/2014/main" id="{65DC529A-DD87-4640-8BAA-A5D8367FE9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pic>
          <p:nvPicPr>
            <p:cNvPr id="15" name="Graphic 14">
              <a:extLst>
                <a:ext uri="{FF2B5EF4-FFF2-40B4-BE49-F238E27FC236}">
                  <a16:creationId xmlns:a16="http://schemas.microsoft.com/office/drawing/2014/main" id="{D656EE26-F413-4D93-8E7F-38D16148A3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439" y="222888"/>
              <a:ext cx="5034294" cy="1639562"/>
            </a:xfrm>
            <a:prstGeom prst="rect">
              <a:avLst/>
            </a:prstGeom>
          </p:spPr>
        </p:pic>
        <p:cxnSp>
          <p:nvCxnSpPr>
            <p:cNvPr id="16" name="Straight Connector 15">
              <a:extLst>
                <a:ext uri="{FF2B5EF4-FFF2-40B4-BE49-F238E27FC236}">
                  <a16:creationId xmlns:a16="http://schemas.microsoft.com/office/drawing/2014/main" id="{CDC5E89C-26D2-494E-91EB-E170FAC60B43}"/>
                </a:ext>
              </a:extLst>
            </p:cNvPr>
            <p:cNvCxnSpPr>
              <a:cxnSpLocks/>
            </p:cNvCxnSpPr>
            <p:nvPr userDrawn="1"/>
          </p:nvCxnSpPr>
          <p:spPr>
            <a:xfrm>
              <a:off x="4081347" y="563167"/>
              <a:ext cx="0" cy="959005"/>
            </a:xfrm>
            <a:prstGeom prst="line">
              <a:avLst/>
            </a:prstGeom>
            <a:ln/>
          </p:spPr>
          <p:style>
            <a:lnRef idx="1">
              <a:schemeClr val="dk1"/>
            </a:lnRef>
            <a:fillRef idx="0">
              <a:schemeClr val="dk1"/>
            </a:fillRef>
            <a:effectRef idx="0">
              <a:schemeClr val="dk1"/>
            </a:effectRef>
            <a:fontRef idx="minor">
              <a:schemeClr val="tx1"/>
            </a:fontRef>
          </p:style>
        </p:cxnSp>
      </p:grpSp>
      <p:sp>
        <p:nvSpPr>
          <p:cNvPr id="9" name="Footer Placeholder 1">
            <a:extLst>
              <a:ext uri="{FF2B5EF4-FFF2-40B4-BE49-F238E27FC236}">
                <a16:creationId xmlns:a16="http://schemas.microsoft.com/office/drawing/2014/main" id="{FD000CE8-8A46-4A0A-B447-71666784A5A3}"/>
              </a:ext>
            </a:extLst>
          </p:cNvPr>
          <p:cNvSpPr>
            <a:spLocks noGrp="1"/>
          </p:cNvSpPr>
          <p:nvPr>
            <p:ph type="ftr" sz="quarter" idx="26"/>
          </p:nvPr>
        </p:nvSpPr>
        <p:spPr>
          <a:xfrm>
            <a:off x="728662" y="6429228"/>
            <a:ext cx="6302190" cy="351352"/>
          </a:xfrm>
          <a:prstGeom prst="rect">
            <a:avLst/>
          </a:prstGeom>
        </p:spPr>
        <p:txBody>
          <a:bodyPr/>
          <a:lstStyle>
            <a:lvl1pPr algn="l">
              <a:defRPr/>
            </a:lvl1pPr>
          </a:lstStyle>
          <a:p>
            <a:endParaRPr lang="en-SG"/>
          </a:p>
        </p:txBody>
      </p:sp>
      <p:sp>
        <p:nvSpPr>
          <p:cNvPr id="2" name="Title 1">
            <a:extLst>
              <a:ext uri="{FF2B5EF4-FFF2-40B4-BE49-F238E27FC236}">
                <a16:creationId xmlns:a16="http://schemas.microsoft.com/office/drawing/2014/main" id="{6F6917AD-5D66-40E6-8104-8590F30ABE52}"/>
              </a:ext>
            </a:extLst>
          </p:cNvPr>
          <p:cNvSpPr>
            <a:spLocks noGrp="1"/>
          </p:cNvSpPr>
          <p:nvPr>
            <p:ph type="title"/>
          </p:nvPr>
        </p:nvSpPr>
        <p:spPr/>
        <p:txBody>
          <a:bodyPr/>
          <a:lstStyle/>
          <a:p>
            <a:r>
              <a:rPr lang="en-US"/>
              <a:t>Click to edit Master title style</a:t>
            </a:r>
            <a:endParaRPr lang="en-SG"/>
          </a:p>
        </p:txBody>
      </p:sp>
    </p:spTree>
    <p:extLst>
      <p:ext uri="{BB962C8B-B14F-4D97-AF65-F5344CB8AC3E}">
        <p14:creationId xmlns:p14="http://schemas.microsoft.com/office/powerpoint/2010/main" val="3310482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E79CD20D-50CA-4925-A377-0233E05C73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3" y="0"/>
            <a:ext cx="471326" cy="6858000"/>
          </a:xfrm>
          <a:prstGeom prst="rect">
            <a:avLst/>
          </a:prstGeom>
        </p:spPr>
      </p:pic>
      <p:sp>
        <p:nvSpPr>
          <p:cNvPr id="23" name="Text Placeholder 22">
            <a:extLst>
              <a:ext uri="{FF2B5EF4-FFF2-40B4-BE49-F238E27FC236}">
                <a16:creationId xmlns:a16="http://schemas.microsoft.com/office/drawing/2014/main" id="{78C6097C-8852-4DD8-A1BA-CB0D8D6ACBF2}"/>
              </a:ext>
            </a:extLst>
          </p:cNvPr>
          <p:cNvSpPr>
            <a:spLocks noGrp="1"/>
          </p:cNvSpPr>
          <p:nvPr>
            <p:ph type="body" sz="quarter" idx="13" hasCustomPrompt="1"/>
          </p:nvPr>
        </p:nvSpPr>
        <p:spPr>
          <a:xfrm>
            <a:off x="968368" y="1571625"/>
            <a:ext cx="6926695" cy="283353"/>
          </a:xfrm>
          <a:prstGeom prst="rect">
            <a:avLst/>
          </a:prstGeom>
        </p:spPr>
        <p:txBody>
          <a:bodyPr>
            <a:noAutofit/>
          </a:bodyPr>
          <a:lstStyle>
            <a:lvl1pPr marL="0" indent="0">
              <a:buNone/>
              <a:defRPr sz="1500" b="1">
                <a:latin typeface="+mn-lt"/>
                <a:ea typeface="Open Sans" panose="020B0606030504020204" pitchFamily="34" charset="0"/>
                <a:cs typeface="Open Sans" panose="020B0606030504020204" pitchFamily="34" charset="0"/>
              </a:defRPr>
            </a:lvl1pPr>
          </a:lstStyle>
          <a:p>
            <a:pPr lvl="0"/>
            <a:r>
              <a:rPr lang="en-SG"/>
              <a:t>Name</a:t>
            </a:r>
          </a:p>
        </p:txBody>
      </p:sp>
      <p:sp>
        <p:nvSpPr>
          <p:cNvPr id="27" name="Text Placeholder 22">
            <a:extLst>
              <a:ext uri="{FF2B5EF4-FFF2-40B4-BE49-F238E27FC236}">
                <a16:creationId xmlns:a16="http://schemas.microsoft.com/office/drawing/2014/main" id="{34985D89-D771-47A7-8DD6-B89868412CE0}"/>
              </a:ext>
            </a:extLst>
          </p:cNvPr>
          <p:cNvSpPr>
            <a:spLocks noGrp="1"/>
          </p:cNvSpPr>
          <p:nvPr>
            <p:ph type="body" sz="quarter" idx="14" hasCustomPrompt="1"/>
          </p:nvPr>
        </p:nvSpPr>
        <p:spPr>
          <a:xfrm>
            <a:off x="968367" y="1933125"/>
            <a:ext cx="6926695" cy="283354"/>
          </a:xfrm>
          <a:prstGeom prst="rect">
            <a:avLst/>
          </a:prstGeom>
        </p:spPr>
        <p:txBody>
          <a:bodyPr>
            <a:noAutofit/>
          </a:bodyPr>
          <a:lstStyle>
            <a:lvl1pPr marL="0" indent="0">
              <a:buNone/>
              <a:defRPr sz="1500" b="0" i="0">
                <a:latin typeface="+mn-lt"/>
                <a:ea typeface="Open Sans" panose="020B0606030504020204" pitchFamily="34" charset="0"/>
                <a:cs typeface="Open Sans" panose="020B0606030504020204" pitchFamily="34" charset="0"/>
              </a:defRPr>
            </a:lvl1pPr>
          </a:lstStyle>
          <a:p>
            <a:pPr lvl="0"/>
            <a:r>
              <a:rPr lang="en-SG"/>
              <a:t>Designation</a:t>
            </a:r>
          </a:p>
        </p:txBody>
      </p:sp>
      <p:sp>
        <p:nvSpPr>
          <p:cNvPr id="28" name="Text Placeholder 22">
            <a:extLst>
              <a:ext uri="{FF2B5EF4-FFF2-40B4-BE49-F238E27FC236}">
                <a16:creationId xmlns:a16="http://schemas.microsoft.com/office/drawing/2014/main" id="{0D5E5A13-813D-481B-9F83-C88CA01A5D07}"/>
              </a:ext>
            </a:extLst>
          </p:cNvPr>
          <p:cNvSpPr>
            <a:spLocks noGrp="1"/>
          </p:cNvSpPr>
          <p:nvPr>
            <p:ph type="body" sz="quarter" idx="15" hasCustomPrompt="1"/>
          </p:nvPr>
        </p:nvSpPr>
        <p:spPr>
          <a:xfrm>
            <a:off x="968367" y="2283041"/>
            <a:ext cx="6926695" cy="283354"/>
          </a:xfrm>
          <a:prstGeom prst="rect">
            <a:avLst/>
          </a:prstGeom>
        </p:spPr>
        <p:txBody>
          <a:bodyPr>
            <a:noAutofit/>
          </a:bodyPr>
          <a:lstStyle>
            <a:lvl1pPr marL="0" indent="0">
              <a:buNone/>
              <a:defRPr sz="1500" b="0">
                <a:latin typeface="+mn-lt"/>
                <a:ea typeface="Open Sans" panose="020B0606030504020204" pitchFamily="34" charset="0"/>
                <a:cs typeface="Open Sans" panose="020B0606030504020204" pitchFamily="34" charset="0"/>
              </a:defRPr>
            </a:lvl1pPr>
          </a:lstStyle>
          <a:p>
            <a:pPr lvl="0"/>
            <a:r>
              <a:rPr lang="en-SG"/>
              <a:t>Research Institute</a:t>
            </a:r>
          </a:p>
        </p:txBody>
      </p:sp>
      <p:sp>
        <p:nvSpPr>
          <p:cNvPr id="29" name="Text Placeholder 22">
            <a:extLst>
              <a:ext uri="{FF2B5EF4-FFF2-40B4-BE49-F238E27FC236}">
                <a16:creationId xmlns:a16="http://schemas.microsoft.com/office/drawing/2014/main" id="{16CBDAA0-C876-4B4D-8641-4FAF40F1F109}"/>
              </a:ext>
            </a:extLst>
          </p:cNvPr>
          <p:cNvSpPr>
            <a:spLocks noGrp="1"/>
          </p:cNvSpPr>
          <p:nvPr>
            <p:ph type="body" sz="quarter" idx="16" hasCustomPrompt="1"/>
          </p:nvPr>
        </p:nvSpPr>
        <p:spPr>
          <a:xfrm>
            <a:off x="968366" y="2644265"/>
            <a:ext cx="6926695" cy="283354"/>
          </a:xfrm>
          <a:prstGeom prst="rect">
            <a:avLst/>
          </a:prstGeom>
        </p:spPr>
        <p:txBody>
          <a:bodyPr>
            <a:noAutofit/>
          </a:bodyPr>
          <a:lstStyle>
            <a:lvl1pPr marL="0" indent="0">
              <a:buNone/>
              <a:defRPr sz="1500" b="0">
                <a:latin typeface="+mn-lt"/>
                <a:ea typeface="Open Sans" panose="020B0606030504020204" pitchFamily="34" charset="0"/>
                <a:cs typeface="Open Sans" panose="020B0606030504020204" pitchFamily="34" charset="0"/>
              </a:defRPr>
            </a:lvl1pPr>
          </a:lstStyle>
          <a:p>
            <a:pPr lvl="0"/>
            <a:r>
              <a:rPr lang="en-SG"/>
              <a:t>Tel</a:t>
            </a:r>
          </a:p>
        </p:txBody>
      </p:sp>
      <p:sp>
        <p:nvSpPr>
          <p:cNvPr id="30" name="Text Placeholder 22">
            <a:extLst>
              <a:ext uri="{FF2B5EF4-FFF2-40B4-BE49-F238E27FC236}">
                <a16:creationId xmlns:a16="http://schemas.microsoft.com/office/drawing/2014/main" id="{77E4B309-D234-4F7B-BC34-6B83664E1B07}"/>
              </a:ext>
            </a:extLst>
          </p:cNvPr>
          <p:cNvSpPr>
            <a:spLocks noGrp="1"/>
          </p:cNvSpPr>
          <p:nvPr>
            <p:ph type="body" sz="quarter" idx="17" hasCustomPrompt="1"/>
          </p:nvPr>
        </p:nvSpPr>
        <p:spPr>
          <a:xfrm>
            <a:off x="968365" y="2994069"/>
            <a:ext cx="6926695" cy="283354"/>
          </a:xfrm>
          <a:prstGeom prst="rect">
            <a:avLst/>
          </a:prstGeom>
        </p:spPr>
        <p:txBody>
          <a:bodyPr>
            <a:noAutofit/>
          </a:bodyPr>
          <a:lstStyle>
            <a:lvl1pPr marL="0" indent="0">
              <a:buNone/>
              <a:defRPr sz="1500" b="0">
                <a:latin typeface="+mn-lt"/>
                <a:ea typeface="Open Sans" panose="020B0606030504020204" pitchFamily="34" charset="0"/>
                <a:cs typeface="Open Sans" panose="020B0606030504020204" pitchFamily="34" charset="0"/>
              </a:defRPr>
            </a:lvl1pPr>
          </a:lstStyle>
          <a:p>
            <a:pPr lvl="0"/>
            <a:r>
              <a:rPr lang="en-SG"/>
              <a:t>Email</a:t>
            </a:r>
          </a:p>
        </p:txBody>
      </p:sp>
      <p:sp>
        <p:nvSpPr>
          <p:cNvPr id="42" name="Text Placeholder 11">
            <a:extLst>
              <a:ext uri="{FF2B5EF4-FFF2-40B4-BE49-F238E27FC236}">
                <a16:creationId xmlns:a16="http://schemas.microsoft.com/office/drawing/2014/main" id="{E5F43B64-C7B4-4EB9-906C-E5115739D11B}"/>
              </a:ext>
            </a:extLst>
          </p:cNvPr>
          <p:cNvSpPr>
            <a:spLocks noGrp="1"/>
          </p:cNvSpPr>
          <p:nvPr>
            <p:ph type="body" sz="quarter" idx="31" hasCustomPrompt="1"/>
          </p:nvPr>
        </p:nvSpPr>
        <p:spPr>
          <a:xfrm>
            <a:off x="8171752" y="1571625"/>
            <a:ext cx="3291587" cy="1700687"/>
          </a:xfrm>
          <a:prstGeom prst="rect">
            <a:avLst/>
          </a:prstGeom>
        </p:spPr>
        <p:txBody>
          <a:bodyPr anchor="ctr">
            <a:normAutofit/>
          </a:bodyPr>
          <a:lstStyle>
            <a:lvl1pPr marL="0" indent="0" algn="ctr">
              <a:buNone/>
              <a:defRPr sz="1500">
                <a:latin typeface="+mn-lt"/>
                <a:ea typeface="Open Sans" panose="020B0606030504020204" pitchFamily="34" charset="0"/>
                <a:cs typeface="Open Sans" panose="020B0606030504020204" pitchFamily="34" charset="0"/>
              </a:defRPr>
            </a:lvl1pPr>
          </a:lstStyle>
          <a:p>
            <a:r>
              <a:rPr lang="en-SG"/>
              <a:t>Insert Research Institute logo here</a:t>
            </a:r>
          </a:p>
        </p:txBody>
      </p:sp>
      <p:sp>
        <p:nvSpPr>
          <p:cNvPr id="44" name="Text Placeholder 22">
            <a:extLst>
              <a:ext uri="{FF2B5EF4-FFF2-40B4-BE49-F238E27FC236}">
                <a16:creationId xmlns:a16="http://schemas.microsoft.com/office/drawing/2014/main" id="{415B6511-1131-41B4-87BC-37696F9F8F85}"/>
              </a:ext>
            </a:extLst>
          </p:cNvPr>
          <p:cNvSpPr>
            <a:spLocks noGrp="1"/>
          </p:cNvSpPr>
          <p:nvPr>
            <p:ph type="body" sz="quarter" idx="32" hasCustomPrompt="1"/>
          </p:nvPr>
        </p:nvSpPr>
        <p:spPr>
          <a:xfrm>
            <a:off x="968368" y="3731285"/>
            <a:ext cx="6926695" cy="283353"/>
          </a:xfrm>
          <a:prstGeom prst="rect">
            <a:avLst/>
          </a:prstGeom>
        </p:spPr>
        <p:txBody>
          <a:bodyPr>
            <a:noAutofit/>
          </a:bodyPr>
          <a:lstStyle>
            <a:lvl1pPr marL="0" indent="0">
              <a:buNone/>
              <a:defRPr sz="1500" b="1">
                <a:latin typeface="+mn-lt"/>
                <a:ea typeface="Open Sans" panose="020B0606030504020204" pitchFamily="34" charset="0"/>
                <a:cs typeface="Open Sans" panose="020B0606030504020204" pitchFamily="34" charset="0"/>
              </a:defRPr>
            </a:lvl1pPr>
          </a:lstStyle>
          <a:p>
            <a:pPr lvl="0"/>
            <a:r>
              <a:rPr lang="en-SG"/>
              <a:t>Name</a:t>
            </a:r>
          </a:p>
        </p:txBody>
      </p:sp>
      <p:sp>
        <p:nvSpPr>
          <p:cNvPr id="45" name="Text Placeholder 22">
            <a:extLst>
              <a:ext uri="{FF2B5EF4-FFF2-40B4-BE49-F238E27FC236}">
                <a16:creationId xmlns:a16="http://schemas.microsoft.com/office/drawing/2014/main" id="{31C40BB4-86E1-4641-9F30-E73CB555CC6F}"/>
              </a:ext>
            </a:extLst>
          </p:cNvPr>
          <p:cNvSpPr>
            <a:spLocks noGrp="1"/>
          </p:cNvSpPr>
          <p:nvPr>
            <p:ph type="body" sz="quarter" idx="33" hasCustomPrompt="1"/>
          </p:nvPr>
        </p:nvSpPr>
        <p:spPr>
          <a:xfrm>
            <a:off x="968367" y="4092785"/>
            <a:ext cx="6926695" cy="283354"/>
          </a:xfrm>
          <a:prstGeom prst="rect">
            <a:avLst/>
          </a:prstGeom>
        </p:spPr>
        <p:txBody>
          <a:bodyPr>
            <a:noAutofit/>
          </a:bodyPr>
          <a:lstStyle>
            <a:lvl1pPr marL="0" indent="0">
              <a:buNone/>
              <a:defRPr sz="1500" b="0" i="0">
                <a:latin typeface="+mn-lt"/>
                <a:ea typeface="Open Sans" panose="020B0606030504020204" pitchFamily="34" charset="0"/>
                <a:cs typeface="Open Sans" panose="020B0606030504020204" pitchFamily="34" charset="0"/>
              </a:defRPr>
            </a:lvl1pPr>
          </a:lstStyle>
          <a:p>
            <a:pPr lvl="0"/>
            <a:r>
              <a:rPr lang="en-SG"/>
              <a:t>Designation</a:t>
            </a:r>
          </a:p>
        </p:txBody>
      </p:sp>
      <p:sp>
        <p:nvSpPr>
          <p:cNvPr id="46" name="Text Placeholder 22">
            <a:extLst>
              <a:ext uri="{FF2B5EF4-FFF2-40B4-BE49-F238E27FC236}">
                <a16:creationId xmlns:a16="http://schemas.microsoft.com/office/drawing/2014/main" id="{A01446DF-AEAA-4DB6-8632-C91849E3DD27}"/>
              </a:ext>
            </a:extLst>
          </p:cNvPr>
          <p:cNvSpPr>
            <a:spLocks noGrp="1"/>
          </p:cNvSpPr>
          <p:nvPr>
            <p:ph type="body" sz="quarter" idx="34" hasCustomPrompt="1"/>
          </p:nvPr>
        </p:nvSpPr>
        <p:spPr>
          <a:xfrm>
            <a:off x="968367" y="4442701"/>
            <a:ext cx="6926695" cy="283354"/>
          </a:xfrm>
          <a:prstGeom prst="rect">
            <a:avLst/>
          </a:prstGeom>
        </p:spPr>
        <p:txBody>
          <a:bodyPr>
            <a:noAutofit/>
          </a:bodyPr>
          <a:lstStyle>
            <a:lvl1pPr marL="0" indent="0">
              <a:buNone/>
              <a:defRPr sz="1500" b="0">
                <a:latin typeface="+mn-lt"/>
                <a:ea typeface="Open Sans" panose="020B0606030504020204" pitchFamily="34" charset="0"/>
                <a:cs typeface="Open Sans" panose="020B0606030504020204" pitchFamily="34" charset="0"/>
              </a:defRPr>
            </a:lvl1pPr>
          </a:lstStyle>
          <a:p>
            <a:pPr lvl="0"/>
            <a:r>
              <a:rPr lang="en-SG"/>
              <a:t>Research Institute</a:t>
            </a:r>
          </a:p>
        </p:txBody>
      </p:sp>
      <p:sp>
        <p:nvSpPr>
          <p:cNvPr id="47" name="Text Placeholder 22">
            <a:extLst>
              <a:ext uri="{FF2B5EF4-FFF2-40B4-BE49-F238E27FC236}">
                <a16:creationId xmlns:a16="http://schemas.microsoft.com/office/drawing/2014/main" id="{BD59CCA9-4F94-4F7D-B493-D16DE5287EFE}"/>
              </a:ext>
            </a:extLst>
          </p:cNvPr>
          <p:cNvSpPr>
            <a:spLocks noGrp="1"/>
          </p:cNvSpPr>
          <p:nvPr>
            <p:ph type="body" sz="quarter" idx="35" hasCustomPrompt="1"/>
          </p:nvPr>
        </p:nvSpPr>
        <p:spPr>
          <a:xfrm>
            <a:off x="968366" y="4803925"/>
            <a:ext cx="6926695" cy="283354"/>
          </a:xfrm>
          <a:prstGeom prst="rect">
            <a:avLst/>
          </a:prstGeom>
        </p:spPr>
        <p:txBody>
          <a:bodyPr>
            <a:noAutofit/>
          </a:bodyPr>
          <a:lstStyle>
            <a:lvl1pPr marL="0" indent="0">
              <a:buNone/>
              <a:defRPr sz="1500" b="0">
                <a:latin typeface="+mn-lt"/>
                <a:ea typeface="Open Sans" panose="020B0606030504020204" pitchFamily="34" charset="0"/>
                <a:cs typeface="Open Sans" panose="020B0606030504020204" pitchFamily="34" charset="0"/>
              </a:defRPr>
            </a:lvl1pPr>
          </a:lstStyle>
          <a:p>
            <a:pPr lvl="0"/>
            <a:r>
              <a:rPr lang="en-SG"/>
              <a:t>Tel</a:t>
            </a:r>
          </a:p>
        </p:txBody>
      </p:sp>
      <p:sp>
        <p:nvSpPr>
          <p:cNvPr id="48" name="Text Placeholder 22">
            <a:extLst>
              <a:ext uri="{FF2B5EF4-FFF2-40B4-BE49-F238E27FC236}">
                <a16:creationId xmlns:a16="http://schemas.microsoft.com/office/drawing/2014/main" id="{D295A5B3-5A92-4CAA-A581-815761752147}"/>
              </a:ext>
            </a:extLst>
          </p:cNvPr>
          <p:cNvSpPr>
            <a:spLocks noGrp="1"/>
          </p:cNvSpPr>
          <p:nvPr>
            <p:ph type="body" sz="quarter" idx="36" hasCustomPrompt="1"/>
          </p:nvPr>
        </p:nvSpPr>
        <p:spPr>
          <a:xfrm>
            <a:off x="968365" y="5153729"/>
            <a:ext cx="6926695" cy="283354"/>
          </a:xfrm>
          <a:prstGeom prst="rect">
            <a:avLst/>
          </a:prstGeom>
        </p:spPr>
        <p:txBody>
          <a:bodyPr>
            <a:noAutofit/>
          </a:bodyPr>
          <a:lstStyle>
            <a:lvl1pPr marL="0" indent="0">
              <a:buNone/>
              <a:defRPr sz="1500" b="0">
                <a:latin typeface="+mn-lt"/>
                <a:ea typeface="Open Sans" panose="020B0606030504020204" pitchFamily="34" charset="0"/>
                <a:cs typeface="Open Sans" panose="020B0606030504020204" pitchFamily="34" charset="0"/>
              </a:defRPr>
            </a:lvl1pPr>
          </a:lstStyle>
          <a:p>
            <a:pPr lvl="0"/>
            <a:r>
              <a:rPr lang="en-SG"/>
              <a:t>Email</a:t>
            </a:r>
          </a:p>
        </p:txBody>
      </p:sp>
      <p:sp>
        <p:nvSpPr>
          <p:cNvPr id="54" name="Text Placeholder 11">
            <a:extLst>
              <a:ext uri="{FF2B5EF4-FFF2-40B4-BE49-F238E27FC236}">
                <a16:creationId xmlns:a16="http://schemas.microsoft.com/office/drawing/2014/main" id="{431AAF74-63F4-4EEF-8D80-A924028A632B}"/>
              </a:ext>
            </a:extLst>
          </p:cNvPr>
          <p:cNvSpPr>
            <a:spLocks noGrp="1"/>
          </p:cNvSpPr>
          <p:nvPr>
            <p:ph type="body" sz="quarter" idx="37" hasCustomPrompt="1"/>
          </p:nvPr>
        </p:nvSpPr>
        <p:spPr>
          <a:xfrm>
            <a:off x="8171752" y="3731285"/>
            <a:ext cx="3291587" cy="1700687"/>
          </a:xfrm>
          <a:prstGeom prst="rect">
            <a:avLst/>
          </a:prstGeom>
        </p:spPr>
        <p:txBody>
          <a:bodyPr anchor="ctr">
            <a:normAutofit/>
          </a:bodyPr>
          <a:lstStyle>
            <a:lvl1pPr marL="0" indent="0" algn="ctr">
              <a:buNone/>
              <a:defRPr sz="1500">
                <a:latin typeface="+mn-lt"/>
                <a:ea typeface="Open Sans" panose="020B0606030504020204" pitchFamily="34" charset="0"/>
                <a:cs typeface="Open Sans" panose="020B0606030504020204" pitchFamily="34" charset="0"/>
              </a:defRPr>
            </a:lvl1pPr>
          </a:lstStyle>
          <a:p>
            <a:r>
              <a:rPr lang="en-SG"/>
              <a:t>Insert Research Institute logo here</a:t>
            </a:r>
          </a:p>
        </p:txBody>
      </p:sp>
      <p:sp>
        <p:nvSpPr>
          <p:cNvPr id="19" name="Slide Number Placeholder 5">
            <a:extLst>
              <a:ext uri="{FF2B5EF4-FFF2-40B4-BE49-F238E27FC236}">
                <a16:creationId xmlns:a16="http://schemas.microsoft.com/office/drawing/2014/main" id="{BF99906E-F82C-2548-AB36-A014AE952114}"/>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21" name="Footer Placeholder 2">
            <a:extLst>
              <a:ext uri="{FF2B5EF4-FFF2-40B4-BE49-F238E27FC236}">
                <a16:creationId xmlns:a16="http://schemas.microsoft.com/office/drawing/2014/main" id="{08E924C0-9EE1-4962-8DDD-C42DB73EDF0A}"/>
              </a:ext>
            </a:extLst>
          </p:cNvPr>
          <p:cNvSpPr>
            <a:spLocks noGrp="1"/>
          </p:cNvSpPr>
          <p:nvPr>
            <p:ph type="ftr" sz="quarter" idx="38"/>
          </p:nvPr>
        </p:nvSpPr>
        <p:spPr>
          <a:xfrm>
            <a:off x="2944905" y="6430084"/>
            <a:ext cx="6302189" cy="351352"/>
          </a:xfrm>
          <a:prstGeom prst="rect">
            <a:avLst/>
          </a:prstGeom>
        </p:spPr>
        <p:txBody>
          <a:bodyPr/>
          <a:lstStyle/>
          <a:p>
            <a:endParaRPr lang="en-SG"/>
          </a:p>
        </p:txBody>
      </p:sp>
      <p:sp>
        <p:nvSpPr>
          <p:cNvPr id="2" name="Title 1">
            <a:extLst>
              <a:ext uri="{FF2B5EF4-FFF2-40B4-BE49-F238E27FC236}">
                <a16:creationId xmlns:a16="http://schemas.microsoft.com/office/drawing/2014/main" id="{74F3422C-6F89-4622-B22D-082CE853FEAE}"/>
              </a:ext>
            </a:extLst>
          </p:cNvPr>
          <p:cNvSpPr>
            <a:spLocks noGrp="1"/>
          </p:cNvSpPr>
          <p:nvPr>
            <p:ph type="title"/>
          </p:nvPr>
        </p:nvSpPr>
        <p:spPr>
          <a:xfrm>
            <a:off x="968365" y="461962"/>
            <a:ext cx="10494974" cy="842962"/>
          </a:xfrm>
        </p:spPr>
        <p:txBody>
          <a:bodyPr/>
          <a:lstStyle/>
          <a:p>
            <a:r>
              <a:rPr lang="en-US"/>
              <a:t>Click to edit Master title style</a:t>
            </a:r>
            <a:endParaRPr lang="en-SG"/>
          </a:p>
        </p:txBody>
      </p:sp>
    </p:spTree>
    <p:extLst>
      <p:ext uri="{BB962C8B-B14F-4D97-AF65-F5344CB8AC3E}">
        <p14:creationId xmlns:p14="http://schemas.microsoft.com/office/powerpoint/2010/main" val="1722245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17" name="Picture 16" descr="A picture containing graphical user interface&#10;&#10;Description automatically generated">
            <a:extLst>
              <a:ext uri="{FF2B5EF4-FFF2-40B4-BE49-F238E27FC236}">
                <a16:creationId xmlns:a16="http://schemas.microsoft.com/office/drawing/2014/main" id="{A3D208A8-0564-45FB-8521-B2C32B33ED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 y="1"/>
            <a:ext cx="12190537" cy="400050"/>
          </a:xfrm>
          <a:prstGeom prst="rect">
            <a:avLst/>
          </a:prstGeom>
        </p:spPr>
      </p:pic>
      <p:pic>
        <p:nvPicPr>
          <p:cNvPr id="5" name="Picture 4">
            <a:extLst>
              <a:ext uri="{FF2B5EF4-FFF2-40B4-BE49-F238E27FC236}">
                <a16:creationId xmlns:a16="http://schemas.microsoft.com/office/drawing/2014/main" id="{C66E5197-3491-A74F-8A50-7D345408AA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16685" y="5173558"/>
            <a:ext cx="3112809" cy="1227090"/>
          </a:xfrm>
          <a:prstGeom prst="rect">
            <a:avLst/>
          </a:prstGeom>
        </p:spPr>
      </p:pic>
      <p:sp>
        <p:nvSpPr>
          <p:cNvPr id="9" name="Title 1">
            <a:extLst>
              <a:ext uri="{FF2B5EF4-FFF2-40B4-BE49-F238E27FC236}">
                <a16:creationId xmlns:a16="http://schemas.microsoft.com/office/drawing/2014/main" id="{01A30587-0EA4-4709-BDB6-FC4FA3508610}"/>
              </a:ext>
            </a:extLst>
          </p:cNvPr>
          <p:cNvSpPr>
            <a:spLocks noGrp="1"/>
          </p:cNvSpPr>
          <p:nvPr>
            <p:ph type="title"/>
          </p:nvPr>
        </p:nvSpPr>
        <p:spPr>
          <a:xfrm>
            <a:off x="1647987" y="2228821"/>
            <a:ext cx="8896026" cy="1304636"/>
          </a:xfrm>
          <a:prstGeom prst="rect">
            <a:avLst/>
          </a:prstGeom>
        </p:spPr>
        <p:txBody>
          <a:bodyPr>
            <a:normAutofit/>
          </a:bodyPr>
          <a:lstStyle>
            <a:lvl1pPr>
              <a:defRPr lang="en-SG" sz="4000" dirty="0"/>
            </a:lvl1pPr>
          </a:lstStyle>
          <a:p>
            <a:pPr marL="0" lvl="0" indent="0" algn="ctr">
              <a:spcBef>
                <a:spcPts val="1000"/>
              </a:spcBef>
              <a:buFont typeface="Arial" panose="020B0604020202020204" pitchFamily="34" charset="0"/>
            </a:pPr>
            <a:r>
              <a:rPr lang="en-US"/>
              <a:t>Click to edit Master title style</a:t>
            </a:r>
            <a:endParaRPr lang="en-SG"/>
          </a:p>
        </p:txBody>
      </p:sp>
      <p:sp>
        <p:nvSpPr>
          <p:cNvPr id="8" name="Footer Placeholder 1">
            <a:extLst>
              <a:ext uri="{FF2B5EF4-FFF2-40B4-BE49-F238E27FC236}">
                <a16:creationId xmlns:a16="http://schemas.microsoft.com/office/drawing/2014/main" id="{1B813A7E-A0B3-4BD9-821A-70A6D6F255A0}"/>
              </a:ext>
            </a:extLst>
          </p:cNvPr>
          <p:cNvSpPr>
            <a:spLocks noGrp="1"/>
          </p:cNvSpPr>
          <p:nvPr>
            <p:ph type="ftr" sz="quarter" idx="26"/>
          </p:nvPr>
        </p:nvSpPr>
        <p:spPr>
          <a:xfrm>
            <a:off x="1194879" y="5611428"/>
            <a:ext cx="6302189" cy="351351"/>
          </a:xfrm>
          <a:prstGeom prst="rect">
            <a:avLst/>
          </a:prstGeom>
        </p:spPr>
        <p:txBody>
          <a:bodyPr/>
          <a:lstStyle/>
          <a:p>
            <a:endParaRPr lang="en-SG"/>
          </a:p>
        </p:txBody>
      </p:sp>
    </p:spTree>
    <p:extLst>
      <p:ext uri="{BB962C8B-B14F-4D97-AF65-F5344CB8AC3E}">
        <p14:creationId xmlns:p14="http://schemas.microsoft.com/office/powerpoint/2010/main" val="570519880"/>
      </p:ext>
    </p:extLst>
  </p:cSld>
  <p:clrMapOvr>
    <a:masterClrMapping/>
  </p:clrMapOvr>
  <p:extLst>
    <p:ext uri="{DCECCB84-F9BA-43D5-87BE-67443E8EF086}">
      <p15:sldGuideLst xmlns:p15="http://schemas.microsoft.com/office/powerpoint/2012/main">
        <p15:guide id="1" orient="horz" pos="3355">
          <p15:clr>
            <a:srgbClr val="FBAE40"/>
          </p15:clr>
        </p15:guide>
        <p15:guide id="2" pos="5368">
          <p15:clr>
            <a:srgbClr val="FBAE40"/>
          </p15:clr>
        </p15:guide>
        <p15:guide id="3" orient="horz" pos="393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SITEM)">
    <p:spTree>
      <p:nvGrpSpPr>
        <p:cNvPr id="1" name=""/>
        <p:cNvGrpSpPr/>
        <p:nvPr/>
      </p:nvGrpSpPr>
      <p:grpSpPr>
        <a:xfrm>
          <a:off x="0" y="0"/>
          <a:ext cx="0" cy="0"/>
          <a:chOff x="0" y="0"/>
          <a:chExt cx="0" cy="0"/>
        </a:xfrm>
      </p:grpSpPr>
      <p:pic>
        <p:nvPicPr>
          <p:cNvPr id="17" name="Picture 16" descr="A picture containing graphical user interface&#10;&#10;Description automatically generated">
            <a:extLst>
              <a:ext uri="{FF2B5EF4-FFF2-40B4-BE49-F238E27FC236}">
                <a16:creationId xmlns:a16="http://schemas.microsoft.com/office/drawing/2014/main" id="{A3D208A8-0564-45FB-8521-B2C32B33ED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 y="1"/>
            <a:ext cx="12190537" cy="400050"/>
          </a:xfrm>
          <a:prstGeom prst="rect">
            <a:avLst/>
          </a:prstGeom>
        </p:spPr>
      </p:pic>
      <p:sp>
        <p:nvSpPr>
          <p:cNvPr id="9" name="Title 1">
            <a:extLst>
              <a:ext uri="{FF2B5EF4-FFF2-40B4-BE49-F238E27FC236}">
                <a16:creationId xmlns:a16="http://schemas.microsoft.com/office/drawing/2014/main" id="{01A30587-0EA4-4709-BDB6-FC4FA3508610}"/>
              </a:ext>
            </a:extLst>
          </p:cNvPr>
          <p:cNvSpPr>
            <a:spLocks noGrp="1"/>
          </p:cNvSpPr>
          <p:nvPr>
            <p:ph type="title"/>
          </p:nvPr>
        </p:nvSpPr>
        <p:spPr>
          <a:xfrm>
            <a:off x="1647987" y="2228821"/>
            <a:ext cx="8896026" cy="1304636"/>
          </a:xfrm>
          <a:prstGeom prst="rect">
            <a:avLst/>
          </a:prstGeom>
        </p:spPr>
        <p:txBody>
          <a:bodyPr>
            <a:normAutofit/>
          </a:bodyPr>
          <a:lstStyle>
            <a:lvl1pPr>
              <a:defRPr lang="en-SG" sz="4000" dirty="0"/>
            </a:lvl1pPr>
          </a:lstStyle>
          <a:p>
            <a:pPr marL="0" lvl="0" indent="0" algn="ctr">
              <a:spcBef>
                <a:spcPts val="1000"/>
              </a:spcBef>
              <a:buFont typeface="Arial" panose="020B0604020202020204" pitchFamily="34" charset="0"/>
            </a:pPr>
            <a:r>
              <a:rPr lang="en-US"/>
              <a:t>Click to edit Master title style</a:t>
            </a:r>
            <a:endParaRPr lang="en-SG"/>
          </a:p>
        </p:txBody>
      </p:sp>
      <p:sp>
        <p:nvSpPr>
          <p:cNvPr id="8" name="Footer Placeholder 1">
            <a:extLst>
              <a:ext uri="{FF2B5EF4-FFF2-40B4-BE49-F238E27FC236}">
                <a16:creationId xmlns:a16="http://schemas.microsoft.com/office/drawing/2014/main" id="{1B813A7E-A0B3-4BD9-821A-70A6D6F255A0}"/>
              </a:ext>
            </a:extLst>
          </p:cNvPr>
          <p:cNvSpPr>
            <a:spLocks noGrp="1"/>
          </p:cNvSpPr>
          <p:nvPr>
            <p:ph type="ftr" sz="quarter" idx="26"/>
          </p:nvPr>
        </p:nvSpPr>
        <p:spPr>
          <a:xfrm>
            <a:off x="1194880" y="5611428"/>
            <a:ext cx="4330022" cy="351351"/>
          </a:xfrm>
          <a:prstGeom prst="rect">
            <a:avLst/>
          </a:prstGeom>
        </p:spPr>
        <p:txBody>
          <a:bodyPr/>
          <a:lstStyle/>
          <a:p>
            <a:endParaRPr lang="en-SG"/>
          </a:p>
        </p:txBody>
      </p:sp>
      <p:grpSp>
        <p:nvGrpSpPr>
          <p:cNvPr id="16" name="Group 15">
            <a:extLst>
              <a:ext uri="{FF2B5EF4-FFF2-40B4-BE49-F238E27FC236}">
                <a16:creationId xmlns:a16="http://schemas.microsoft.com/office/drawing/2014/main" id="{03081812-6761-49DF-A6DE-B83A2E8D8ED6}"/>
              </a:ext>
            </a:extLst>
          </p:cNvPr>
          <p:cNvGrpSpPr>
            <a:grpSpLocks noChangeAspect="1"/>
          </p:cNvGrpSpPr>
          <p:nvPr userDrawn="1"/>
        </p:nvGrpSpPr>
        <p:grpSpPr>
          <a:xfrm>
            <a:off x="6095999" y="5228500"/>
            <a:ext cx="5620427" cy="1117206"/>
            <a:chOff x="728455" y="222888"/>
            <a:chExt cx="8248278" cy="1639562"/>
          </a:xfrm>
        </p:grpSpPr>
        <p:pic>
          <p:nvPicPr>
            <p:cNvPr id="18" name="Picture 17">
              <a:extLst>
                <a:ext uri="{FF2B5EF4-FFF2-40B4-BE49-F238E27FC236}">
                  <a16:creationId xmlns:a16="http://schemas.microsoft.com/office/drawing/2014/main" id="{DC56F97A-CFEF-42E4-B160-374CBEDA95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pic>
          <p:nvPicPr>
            <p:cNvPr id="19" name="Graphic 18">
              <a:extLst>
                <a:ext uri="{FF2B5EF4-FFF2-40B4-BE49-F238E27FC236}">
                  <a16:creationId xmlns:a16="http://schemas.microsoft.com/office/drawing/2014/main" id="{8AC81C4D-94A5-4C30-8142-7CDCB11DE33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42439" y="222888"/>
              <a:ext cx="5034294" cy="1639562"/>
            </a:xfrm>
            <a:prstGeom prst="rect">
              <a:avLst/>
            </a:prstGeom>
          </p:spPr>
        </p:pic>
        <p:cxnSp>
          <p:nvCxnSpPr>
            <p:cNvPr id="20" name="Straight Connector 19">
              <a:extLst>
                <a:ext uri="{FF2B5EF4-FFF2-40B4-BE49-F238E27FC236}">
                  <a16:creationId xmlns:a16="http://schemas.microsoft.com/office/drawing/2014/main" id="{A3CCC002-C019-4279-9356-84AF9C2EA49E}"/>
                </a:ext>
              </a:extLst>
            </p:cNvPr>
            <p:cNvCxnSpPr>
              <a:cxnSpLocks/>
            </p:cNvCxnSpPr>
            <p:nvPr userDrawn="1"/>
          </p:nvCxnSpPr>
          <p:spPr>
            <a:xfrm>
              <a:off x="4081347" y="563167"/>
              <a:ext cx="0" cy="959005"/>
            </a:xfrm>
            <a:prstGeom prst="line">
              <a:avLst/>
            </a:prstGeo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80210675"/>
      </p:ext>
    </p:extLst>
  </p:cSld>
  <p:clrMapOvr>
    <a:masterClrMapping/>
  </p:clrMapOvr>
  <p:extLst>
    <p:ext uri="{DCECCB84-F9BA-43D5-87BE-67443E8EF086}">
      <p15:sldGuideLst xmlns:p15="http://schemas.microsoft.com/office/powerpoint/2012/main">
        <p15:guide id="1" orient="horz" pos="3355">
          <p15:clr>
            <a:srgbClr val="FBAE40"/>
          </p15:clr>
        </p15:guide>
        <p15:guide id="2" pos="5368">
          <p15:clr>
            <a:srgbClr val="FBAE40"/>
          </p15:clr>
        </p15:guide>
        <p15:guide id="3" orient="horz" pos="393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61BFE464-2101-4971-8D1D-3BB7DA752A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3" y="0"/>
            <a:ext cx="4800438" cy="6858000"/>
          </a:xfrm>
          <a:prstGeom prst="rect">
            <a:avLst/>
          </a:prstGeom>
        </p:spPr>
      </p:pic>
      <p:grpSp>
        <p:nvGrpSpPr>
          <p:cNvPr id="3" name="Group 2">
            <a:extLst>
              <a:ext uri="{FF2B5EF4-FFF2-40B4-BE49-F238E27FC236}">
                <a16:creationId xmlns:a16="http://schemas.microsoft.com/office/drawing/2014/main" id="{53FCAFE6-208E-854E-9B10-04450DDA5365}"/>
              </a:ext>
            </a:extLst>
          </p:cNvPr>
          <p:cNvGrpSpPr/>
          <p:nvPr userDrawn="1"/>
        </p:nvGrpSpPr>
        <p:grpSpPr>
          <a:xfrm>
            <a:off x="5717202" y="2703916"/>
            <a:ext cx="2712299" cy="1358753"/>
            <a:chOff x="5717202" y="3115887"/>
            <a:chExt cx="2712299" cy="1358753"/>
          </a:xfrm>
        </p:grpSpPr>
        <p:sp>
          <p:nvSpPr>
            <p:cNvPr id="6" name="Rectangle 5">
              <a:extLst>
                <a:ext uri="{FF2B5EF4-FFF2-40B4-BE49-F238E27FC236}">
                  <a16:creationId xmlns:a16="http://schemas.microsoft.com/office/drawing/2014/main" id="{BF76317C-B958-438C-B76B-6A5BCF53F35E}"/>
                </a:ext>
              </a:extLst>
            </p:cNvPr>
            <p:cNvSpPr/>
            <p:nvPr userDrawn="1"/>
          </p:nvSpPr>
          <p:spPr>
            <a:xfrm>
              <a:off x="5717202" y="3115887"/>
              <a:ext cx="2712299" cy="584775"/>
            </a:xfrm>
            <a:prstGeom prst="rect">
              <a:avLst/>
            </a:prstGeom>
          </p:spPr>
          <p:txBody>
            <a:bodyPr wrap="square">
              <a:spAutoFit/>
            </a:bodyPr>
            <a:lstStyle/>
            <a:p>
              <a:pPr algn="l"/>
              <a:r>
                <a:rPr lang="en-US" sz="3200" b="1" kern="1200" baseline="0">
                  <a:solidFill>
                    <a:srgbClr val="003087"/>
                  </a:solidFill>
                  <a:latin typeface="+mn-lt"/>
                  <a:ea typeface="+mj-ea"/>
                  <a:cs typeface="Open Sans"/>
                </a:rPr>
                <a:t>THANK YOU</a:t>
              </a:r>
            </a:p>
          </p:txBody>
        </p:sp>
        <p:sp>
          <p:nvSpPr>
            <p:cNvPr id="8" name="Rectangle 7">
              <a:extLst>
                <a:ext uri="{FF2B5EF4-FFF2-40B4-BE49-F238E27FC236}">
                  <a16:creationId xmlns:a16="http://schemas.microsoft.com/office/drawing/2014/main" id="{23DBD1F6-93D3-4606-BC93-772B17309C12}"/>
                </a:ext>
              </a:extLst>
            </p:cNvPr>
            <p:cNvSpPr/>
            <p:nvPr userDrawn="1"/>
          </p:nvSpPr>
          <p:spPr>
            <a:xfrm>
              <a:off x="5768021" y="4166863"/>
              <a:ext cx="1893408" cy="307777"/>
            </a:xfrm>
            <a:prstGeom prst="rect">
              <a:avLst/>
            </a:prstGeom>
          </p:spPr>
          <p:txBody>
            <a:bodyPr wrap="square">
              <a:spAutoFit/>
            </a:bodyPr>
            <a:lstStyle/>
            <a:p>
              <a:pPr algn="l"/>
              <a:r>
                <a:rPr lang="en-US" sz="1400" b="0" kern="1200" baseline="0">
                  <a:solidFill>
                    <a:srgbClr val="003087"/>
                  </a:solidFill>
                  <a:latin typeface="+mn-lt"/>
                  <a:ea typeface="+mj-ea"/>
                  <a:cs typeface="Open Sans"/>
                </a:rPr>
                <a:t>www.a-star.edu.sg</a:t>
              </a:r>
            </a:p>
          </p:txBody>
        </p:sp>
        <p:cxnSp>
          <p:nvCxnSpPr>
            <p:cNvPr id="13" name="Straight Connector 12">
              <a:extLst>
                <a:ext uri="{FF2B5EF4-FFF2-40B4-BE49-F238E27FC236}">
                  <a16:creationId xmlns:a16="http://schemas.microsoft.com/office/drawing/2014/main" id="{A8FA64D2-48EE-9343-A051-7E6D8244136B}"/>
                </a:ext>
              </a:extLst>
            </p:cNvPr>
            <p:cNvCxnSpPr/>
            <p:nvPr userDrawn="1"/>
          </p:nvCxnSpPr>
          <p:spPr>
            <a:xfrm>
              <a:off x="5844466" y="4082287"/>
              <a:ext cx="1800200"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D02E3803-997A-1340-8BED-3968C3B03E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02489" y="408656"/>
            <a:ext cx="2862524" cy="1128426"/>
          </a:xfrm>
          <a:prstGeom prst="rect">
            <a:avLst/>
          </a:prstGeom>
        </p:spPr>
      </p:pic>
    </p:spTree>
    <p:extLst>
      <p:ext uri="{BB962C8B-B14F-4D97-AF65-F5344CB8AC3E}">
        <p14:creationId xmlns:p14="http://schemas.microsoft.com/office/powerpoint/2010/main" val="1008526924"/>
      </p:ext>
    </p:extLst>
  </p:cSld>
  <p:clrMapOvr>
    <a:masterClrMapping/>
  </p:clrMapOvr>
  <p:extLst>
    <p:ext uri="{DCECCB84-F9BA-43D5-87BE-67443E8EF086}">
      <p15:sldGuideLst xmlns:p15="http://schemas.microsoft.com/office/powerpoint/2012/main">
        <p15:guide id="1" orient="horz" pos="342">
          <p15:clr>
            <a:srgbClr val="FBAE40"/>
          </p15:clr>
        </p15:guide>
        <p15:guide id="2" pos="3652">
          <p15:clr>
            <a:srgbClr val="FBAE40"/>
          </p15:clr>
        </p15:guide>
        <p15:guide id="3" orient="horz" pos="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Custom">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61BFE464-2101-4971-8D1D-3BB7DA752A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3" y="0"/>
            <a:ext cx="4800438" cy="6858000"/>
          </a:xfrm>
          <a:prstGeom prst="rect">
            <a:avLst/>
          </a:prstGeom>
        </p:spPr>
      </p:pic>
      <p:pic>
        <p:nvPicPr>
          <p:cNvPr id="21" name="Picture 20">
            <a:extLst>
              <a:ext uri="{FF2B5EF4-FFF2-40B4-BE49-F238E27FC236}">
                <a16:creationId xmlns:a16="http://schemas.microsoft.com/office/drawing/2014/main" id="{D02E3803-997A-1340-8BED-3968C3B03E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02489" y="408656"/>
            <a:ext cx="2862524" cy="1128426"/>
          </a:xfrm>
          <a:prstGeom prst="rect">
            <a:avLst/>
          </a:prstGeom>
        </p:spPr>
      </p:pic>
      <p:sp>
        <p:nvSpPr>
          <p:cNvPr id="10" name="Content Placeholder 4">
            <a:extLst>
              <a:ext uri="{FF2B5EF4-FFF2-40B4-BE49-F238E27FC236}">
                <a16:creationId xmlns:a16="http://schemas.microsoft.com/office/drawing/2014/main" id="{EA698000-32BA-4AB8-87A4-A975074711D4}"/>
              </a:ext>
            </a:extLst>
          </p:cNvPr>
          <p:cNvSpPr>
            <a:spLocks noGrp="1"/>
          </p:cNvSpPr>
          <p:nvPr>
            <p:ph sz="quarter" idx="10" hasCustomPrompt="1"/>
          </p:nvPr>
        </p:nvSpPr>
        <p:spPr>
          <a:xfrm>
            <a:off x="5717201" y="2703916"/>
            <a:ext cx="5890866" cy="3745428"/>
          </a:xfr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add text</a:t>
            </a:r>
          </a:p>
        </p:txBody>
      </p:sp>
    </p:spTree>
    <p:extLst>
      <p:ext uri="{BB962C8B-B14F-4D97-AF65-F5344CB8AC3E}">
        <p14:creationId xmlns:p14="http://schemas.microsoft.com/office/powerpoint/2010/main" val="3818747054"/>
      </p:ext>
    </p:extLst>
  </p:cSld>
  <p:clrMapOvr>
    <a:masterClrMapping/>
  </p:clrMapOvr>
  <p:extLst>
    <p:ext uri="{DCECCB84-F9BA-43D5-87BE-67443E8EF086}">
      <p15:sldGuideLst xmlns:p15="http://schemas.microsoft.com/office/powerpoint/2012/main">
        <p15:guide id="1" orient="horz" pos="342">
          <p15:clr>
            <a:srgbClr val="FBAE40"/>
          </p15:clr>
        </p15:guide>
        <p15:guide id="2" pos="3652">
          <p15:clr>
            <a:srgbClr val="FBAE40"/>
          </p15:clr>
        </p15:guide>
        <p15:guide id="3" orient="horz" pos="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lai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58ABBF-ABBA-4DF5-B8FA-3BF57D192C60}"/>
              </a:ext>
            </a:extLst>
          </p:cNvPr>
          <p:cNvSpPr/>
          <p:nvPr userDrawn="1"/>
        </p:nvSpPr>
        <p:spPr>
          <a:xfrm>
            <a:off x="0" y="3805808"/>
            <a:ext cx="12192000" cy="3052192"/>
          </a:xfrm>
          <a:prstGeom prst="rect">
            <a:avLst/>
          </a:prstGeom>
          <a:gradFill>
            <a:gsLst>
              <a:gs pos="100000">
                <a:srgbClr val="5C068C"/>
              </a:gs>
              <a:gs pos="60000">
                <a:srgbClr val="003087"/>
              </a:gs>
              <a:gs pos="15000">
                <a:srgbClr val="5C068C"/>
              </a:gs>
              <a:gs pos="2000">
                <a:srgbClr val="DA291C"/>
              </a:gs>
            </a:gsLst>
            <a:lin ang="24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Picture 2">
            <a:extLst>
              <a:ext uri="{FF2B5EF4-FFF2-40B4-BE49-F238E27FC236}">
                <a16:creationId xmlns:a16="http://schemas.microsoft.com/office/drawing/2014/main" id="{23D50007-D372-3C49-ACB6-F877E4DCFD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sp>
        <p:nvSpPr>
          <p:cNvPr id="16" name="Title 1">
            <a:extLst>
              <a:ext uri="{FF2B5EF4-FFF2-40B4-BE49-F238E27FC236}">
                <a16:creationId xmlns:a16="http://schemas.microsoft.com/office/drawing/2014/main" id="{47188F5B-777E-45AA-BE22-96E378712818}"/>
              </a:ext>
            </a:extLst>
          </p:cNvPr>
          <p:cNvSpPr>
            <a:spLocks noGrp="1"/>
          </p:cNvSpPr>
          <p:nvPr>
            <p:ph type="title" hasCustomPrompt="1"/>
          </p:nvPr>
        </p:nvSpPr>
        <p:spPr>
          <a:xfrm>
            <a:off x="838199" y="2503505"/>
            <a:ext cx="10515602" cy="1227090"/>
          </a:xfrm>
          <a:prstGeom prst="rect">
            <a:avLst/>
          </a:prstGeom>
        </p:spPr>
        <p:txBody>
          <a:bodyPr>
            <a:normAutofit/>
          </a:bodyPr>
          <a:lstStyle>
            <a:lvl1pPr>
              <a:defRPr lang="en-SG" sz="4000" b="1">
                <a:solidFill>
                  <a:srgbClr val="003087"/>
                </a:solidFill>
                <a:latin typeface="+mj-lt"/>
              </a:defRPr>
            </a:lvl1pPr>
          </a:lstStyle>
          <a:p>
            <a:pPr marL="0" lvl="0" indent="0">
              <a:spcBef>
                <a:spcPts val="1000"/>
              </a:spcBef>
              <a:buFont typeface="Arial" panose="020B0604020202020204" pitchFamily="34" charset="0"/>
            </a:pPr>
            <a:r>
              <a:rPr lang="en-SG" noProof="0"/>
              <a:t>CLICK TO ADD TITLE (UPPERCASE)</a:t>
            </a:r>
          </a:p>
        </p:txBody>
      </p:sp>
      <p:sp>
        <p:nvSpPr>
          <p:cNvPr id="14" name="Text Placeholder 23">
            <a:extLst>
              <a:ext uri="{FF2B5EF4-FFF2-40B4-BE49-F238E27FC236}">
                <a16:creationId xmlns:a16="http://schemas.microsoft.com/office/drawing/2014/main" id="{13AD180E-20AF-4C4B-8EA0-0073AA341BF3}"/>
              </a:ext>
            </a:extLst>
          </p:cNvPr>
          <p:cNvSpPr>
            <a:spLocks noGrp="1"/>
          </p:cNvSpPr>
          <p:nvPr>
            <p:ph type="body" sz="quarter" idx="15" hasCustomPrompt="1"/>
          </p:nvPr>
        </p:nvSpPr>
        <p:spPr>
          <a:xfrm>
            <a:off x="838199" y="4555522"/>
            <a:ext cx="3846513" cy="369794"/>
          </a:xfrm>
          <a:prstGeom prst="rect">
            <a:avLst/>
          </a:prstGeom>
        </p:spPr>
        <p:txBody>
          <a:bodyPr>
            <a:noAutofit/>
          </a:bodyPr>
          <a:lstStyle>
            <a:lvl1pPr marL="0" indent="0">
              <a:buNone/>
              <a:defRPr sz="1200">
                <a:solidFill>
                  <a:schemeClr val="bg1"/>
                </a:solidFill>
                <a:latin typeface="+mn-lt"/>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SG" noProof="0"/>
              <a:t>Designation, Department</a:t>
            </a:r>
          </a:p>
          <a:p>
            <a:pPr lvl="0"/>
            <a:endParaRPr lang="en-SG" noProof="0"/>
          </a:p>
        </p:txBody>
      </p:sp>
      <p:sp>
        <p:nvSpPr>
          <p:cNvPr id="17" name="Text Placeholder 25">
            <a:extLst>
              <a:ext uri="{FF2B5EF4-FFF2-40B4-BE49-F238E27FC236}">
                <a16:creationId xmlns:a16="http://schemas.microsoft.com/office/drawing/2014/main" id="{B700A523-7553-4A8E-BDF2-A3AC3D441344}"/>
              </a:ext>
            </a:extLst>
          </p:cNvPr>
          <p:cNvSpPr>
            <a:spLocks noGrp="1"/>
          </p:cNvSpPr>
          <p:nvPr>
            <p:ph type="body" sz="quarter" idx="16" hasCustomPrompt="1"/>
          </p:nvPr>
        </p:nvSpPr>
        <p:spPr>
          <a:xfrm>
            <a:off x="838199" y="4957770"/>
            <a:ext cx="3846513" cy="369794"/>
          </a:xfrm>
          <a:prstGeom prst="rect">
            <a:avLst/>
          </a:prstGeom>
        </p:spPr>
        <p:txBody>
          <a:bodyPr>
            <a:noAutofit/>
          </a:bodyPr>
          <a:lstStyle>
            <a:lvl1pPr marL="0" indent="0">
              <a:buNone/>
              <a:defRPr sz="1200">
                <a:solidFill>
                  <a:schemeClr val="bg1"/>
                </a:solidFill>
                <a:latin typeface="+mn-lt"/>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SG" noProof="0"/>
              <a:t>RI / Entity / Programme</a:t>
            </a:r>
          </a:p>
          <a:p>
            <a:pPr lvl="0"/>
            <a:endParaRPr lang="en-SG" noProof="0"/>
          </a:p>
        </p:txBody>
      </p:sp>
      <p:sp>
        <p:nvSpPr>
          <p:cNvPr id="18" name="Text Placeholder 29">
            <a:extLst>
              <a:ext uri="{FF2B5EF4-FFF2-40B4-BE49-F238E27FC236}">
                <a16:creationId xmlns:a16="http://schemas.microsoft.com/office/drawing/2014/main" id="{9AF1F5E9-951F-417C-8AD8-D6DF2A9ABA32}"/>
              </a:ext>
            </a:extLst>
          </p:cNvPr>
          <p:cNvSpPr>
            <a:spLocks noGrp="1"/>
          </p:cNvSpPr>
          <p:nvPr>
            <p:ph type="body" sz="quarter" idx="17" hasCustomPrompt="1"/>
          </p:nvPr>
        </p:nvSpPr>
        <p:spPr>
          <a:xfrm>
            <a:off x="838199" y="5360018"/>
            <a:ext cx="3846513" cy="351352"/>
          </a:xfrm>
          <a:prstGeom prst="rect">
            <a:avLst/>
          </a:prstGeom>
        </p:spPr>
        <p:txBody>
          <a:bodyPr>
            <a:noAutofit/>
          </a:bodyPr>
          <a:lstStyle>
            <a:lvl1pPr marL="0" indent="0">
              <a:buNone/>
              <a:defRPr sz="1200">
                <a:solidFill>
                  <a:schemeClr val="bg1"/>
                </a:solidFill>
                <a:latin typeface="+mn-lt"/>
                <a:ea typeface="Open Sans" panose="020B0606030504020204" pitchFamily="34" charset="0"/>
                <a:cs typeface="Open Sans" panose="020B0606030504020204" pitchFamily="34" charset="0"/>
              </a:defRPr>
            </a:lvl1pPr>
          </a:lstStyle>
          <a:p>
            <a:pPr lvl="0"/>
            <a:r>
              <a:rPr lang="en-SG" noProof="0"/>
              <a:t>Date</a:t>
            </a:r>
          </a:p>
        </p:txBody>
      </p:sp>
      <p:sp>
        <p:nvSpPr>
          <p:cNvPr id="19" name="Text Placeholder 31">
            <a:extLst>
              <a:ext uri="{FF2B5EF4-FFF2-40B4-BE49-F238E27FC236}">
                <a16:creationId xmlns:a16="http://schemas.microsoft.com/office/drawing/2014/main" id="{34EF0E38-E7A4-4A02-82F5-246F34CA574F}"/>
              </a:ext>
            </a:extLst>
          </p:cNvPr>
          <p:cNvSpPr>
            <a:spLocks noGrp="1"/>
          </p:cNvSpPr>
          <p:nvPr>
            <p:ph type="body" sz="quarter" idx="18" hasCustomPrompt="1"/>
          </p:nvPr>
        </p:nvSpPr>
        <p:spPr>
          <a:xfrm>
            <a:off x="838199" y="4145243"/>
            <a:ext cx="3846513" cy="377825"/>
          </a:xfrm>
          <a:prstGeom prst="rect">
            <a:avLst/>
          </a:prstGeom>
        </p:spPr>
        <p:txBody>
          <a:bodyPr>
            <a:noAutofit/>
          </a:bodyPr>
          <a:lstStyle>
            <a:lvl1pPr marL="0" indent="0">
              <a:buNone/>
              <a:defRPr sz="1600" b="1">
                <a:solidFill>
                  <a:schemeClr val="bg1"/>
                </a:solidFill>
                <a:latin typeface="+mn-lt"/>
                <a:ea typeface="Open Sans" panose="020B0606030504020204" pitchFamily="34" charset="0"/>
                <a:cs typeface="Open Sans" panose="020B0606030504020204" pitchFamily="34" charset="0"/>
              </a:defRPr>
            </a:lvl1pPr>
          </a:lstStyle>
          <a:p>
            <a:pPr lvl="0"/>
            <a:r>
              <a:rPr lang="en-SG" noProof="0"/>
              <a:t>Name of Presenter</a:t>
            </a:r>
          </a:p>
        </p:txBody>
      </p:sp>
      <p:sp>
        <p:nvSpPr>
          <p:cNvPr id="20" name="Footer Placeholder 3">
            <a:extLst>
              <a:ext uri="{FF2B5EF4-FFF2-40B4-BE49-F238E27FC236}">
                <a16:creationId xmlns:a16="http://schemas.microsoft.com/office/drawing/2014/main" id="{C5E200BA-3FE1-45E3-A7EA-479F8820AC33}"/>
              </a:ext>
            </a:extLst>
          </p:cNvPr>
          <p:cNvSpPr>
            <a:spLocks noGrp="1"/>
          </p:cNvSpPr>
          <p:nvPr>
            <p:ph type="ftr" sz="quarter" idx="25"/>
          </p:nvPr>
        </p:nvSpPr>
        <p:spPr>
          <a:xfrm>
            <a:off x="838199" y="5743824"/>
            <a:ext cx="3846513" cy="351352"/>
          </a:xfrm>
          <a:prstGeom prst="rect">
            <a:avLst/>
          </a:prstGeom>
        </p:spPr>
        <p:txBody>
          <a:bodyPr anchor="t">
            <a:noAutofit/>
          </a:bodyPr>
          <a:lstStyle>
            <a:lvl1pPr algn="l">
              <a:defRPr lang="en-SG" baseline="0" smtClean="0">
                <a:solidFill>
                  <a:schemeClr val="bg1"/>
                </a:solidFill>
                <a:ea typeface="Open Sans" panose="020B0606030504020204" pitchFamily="34" charset="0"/>
                <a:cs typeface="Open Sans" panose="020B0606030504020204" pitchFamily="34" charset="0"/>
              </a:defRPr>
            </a:lvl1pPr>
          </a:lstStyle>
          <a:p>
            <a:pPr>
              <a:lnSpc>
                <a:spcPct val="90000"/>
              </a:lnSpc>
              <a:spcBef>
                <a:spcPts val="1000"/>
              </a:spcBef>
            </a:pPr>
            <a:endParaRPr lang="en-SG"/>
          </a:p>
        </p:txBody>
      </p:sp>
    </p:spTree>
    <p:extLst>
      <p:ext uri="{BB962C8B-B14F-4D97-AF65-F5344CB8AC3E}">
        <p14:creationId xmlns:p14="http://schemas.microsoft.com/office/powerpoint/2010/main" val="775706929"/>
      </p:ext>
    </p:extLst>
  </p:cSld>
  <p:clrMapOvr>
    <a:masterClrMapping/>
  </p:clrMapOvr>
  <p:extLst>
    <p:ext uri="{DCECCB84-F9BA-43D5-87BE-67443E8EF086}">
      <p15:sldGuideLst xmlns:p15="http://schemas.microsoft.com/office/powerpoint/2012/main">
        <p15:guide id="1" orient="horz" pos="361">
          <p15:clr>
            <a:srgbClr val="FBAE40"/>
          </p15:clr>
        </p15:guide>
        <p15:guide id="2" pos="589">
          <p15:clr>
            <a:srgbClr val="FBAE40"/>
          </p15:clr>
        </p15:guide>
        <p15:guide id="3" orient="horz" pos="94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SITEM)">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3FCAFE6-208E-854E-9B10-04450DDA5365}"/>
              </a:ext>
            </a:extLst>
          </p:cNvPr>
          <p:cNvGrpSpPr/>
          <p:nvPr userDrawn="1"/>
        </p:nvGrpSpPr>
        <p:grpSpPr>
          <a:xfrm>
            <a:off x="5717202" y="2703916"/>
            <a:ext cx="2712299" cy="1574196"/>
            <a:chOff x="5717202" y="3115887"/>
            <a:chExt cx="2712299" cy="1574196"/>
          </a:xfrm>
        </p:grpSpPr>
        <p:sp>
          <p:nvSpPr>
            <p:cNvPr id="6" name="Rectangle 5">
              <a:extLst>
                <a:ext uri="{FF2B5EF4-FFF2-40B4-BE49-F238E27FC236}">
                  <a16:creationId xmlns:a16="http://schemas.microsoft.com/office/drawing/2014/main" id="{BF76317C-B958-438C-B76B-6A5BCF53F35E}"/>
                </a:ext>
              </a:extLst>
            </p:cNvPr>
            <p:cNvSpPr/>
            <p:nvPr userDrawn="1"/>
          </p:nvSpPr>
          <p:spPr>
            <a:xfrm>
              <a:off x="5717202" y="3115887"/>
              <a:ext cx="2712299" cy="584775"/>
            </a:xfrm>
            <a:prstGeom prst="rect">
              <a:avLst/>
            </a:prstGeom>
          </p:spPr>
          <p:txBody>
            <a:bodyPr wrap="square">
              <a:spAutoFit/>
            </a:bodyPr>
            <a:lstStyle/>
            <a:p>
              <a:pPr algn="l"/>
              <a:r>
                <a:rPr lang="en-US" sz="3200" b="1" kern="1200" baseline="0">
                  <a:solidFill>
                    <a:srgbClr val="003087"/>
                  </a:solidFill>
                  <a:latin typeface="+mn-lt"/>
                  <a:ea typeface="+mj-ea"/>
                  <a:cs typeface="Open Sans"/>
                </a:rPr>
                <a:t>THANK YOU</a:t>
              </a:r>
            </a:p>
          </p:txBody>
        </p:sp>
        <p:sp>
          <p:nvSpPr>
            <p:cNvPr id="8" name="Rectangle 7">
              <a:extLst>
                <a:ext uri="{FF2B5EF4-FFF2-40B4-BE49-F238E27FC236}">
                  <a16:creationId xmlns:a16="http://schemas.microsoft.com/office/drawing/2014/main" id="{23DBD1F6-93D3-4606-BC93-772B17309C12}"/>
                </a:ext>
              </a:extLst>
            </p:cNvPr>
            <p:cNvSpPr/>
            <p:nvPr userDrawn="1"/>
          </p:nvSpPr>
          <p:spPr>
            <a:xfrm>
              <a:off x="5768020" y="4166863"/>
              <a:ext cx="2171459" cy="523220"/>
            </a:xfrm>
            <a:prstGeom prst="rect">
              <a:avLst/>
            </a:prstGeom>
          </p:spPr>
          <p:txBody>
            <a:bodyPr wrap="square">
              <a:spAutoFit/>
            </a:bodyPr>
            <a:lstStyle/>
            <a:p>
              <a:pPr algn="l"/>
              <a:r>
                <a:rPr lang="en-US" sz="1400" b="0" kern="1200" baseline="0">
                  <a:solidFill>
                    <a:srgbClr val="003087"/>
                  </a:solidFill>
                  <a:latin typeface="+mn-lt"/>
                  <a:ea typeface="+mj-ea"/>
                  <a:cs typeface="Open Sans"/>
                </a:rPr>
                <a:t>www.a-star.edu.sg</a:t>
              </a:r>
              <a:br>
                <a:rPr lang="en-US" sz="1400" b="0" kern="1200" baseline="0">
                  <a:solidFill>
                    <a:srgbClr val="003087"/>
                  </a:solidFill>
                  <a:latin typeface="+mn-lt"/>
                  <a:ea typeface="+mj-ea"/>
                  <a:cs typeface="Open Sans"/>
                </a:rPr>
              </a:br>
              <a:r>
                <a:rPr lang="en-US" sz="1400" b="0" kern="1200" baseline="0">
                  <a:solidFill>
                    <a:srgbClr val="003087"/>
                  </a:solidFill>
                  <a:latin typeface="+mn-lt"/>
                  <a:ea typeface="+mj-ea"/>
                  <a:cs typeface="Open Sans"/>
                </a:rPr>
                <a:t>www.tum-create.edu.sg</a:t>
              </a:r>
            </a:p>
          </p:txBody>
        </p:sp>
        <p:cxnSp>
          <p:nvCxnSpPr>
            <p:cNvPr id="13" name="Straight Connector 12">
              <a:extLst>
                <a:ext uri="{FF2B5EF4-FFF2-40B4-BE49-F238E27FC236}">
                  <a16:creationId xmlns:a16="http://schemas.microsoft.com/office/drawing/2014/main" id="{A8FA64D2-48EE-9343-A051-7E6D8244136B}"/>
                </a:ext>
              </a:extLst>
            </p:cNvPr>
            <p:cNvCxnSpPr/>
            <p:nvPr userDrawn="1"/>
          </p:nvCxnSpPr>
          <p:spPr>
            <a:xfrm>
              <a:off x="5844466" y="4082287"/>
              <a:ext cx="1800200"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875C98C-4C65-484C-9AB2-76E64F81FD3F}"/>
              </a:ext>
            </a:extLst>
          </p:cNvPr>
          <p:cNvGrpSpPr>
            <a:grpSpLocks noChangeAspect="1"/>
          </p:cNvGrpSpPr>
          <p:nvPr userDrawn="1"/>
        </p:nvGrpSpPr>
        <p:grpSpPr>
          <a:xfrm>
            <a:off x="5654799" y="324081"/>
            <a:ext cx="5620427" cy="1117206"/>
            <a:chOff x="728455" y="222888"/>
            <a:chExt cx="8248278" cy="1639562"/>
          </a:xfrm>
        </p:grpSpPr>
        <p:pic>
          <p:nvPicPr>
            <p:cNvPr id="15" name="Picture 14">
              <a:extLst>
                <a:ext uri="{FF2B5EF4-FFF2-40B4-BE49-F238E27FC236}">
                  <a16:creationId xmlns:a16="http://schemas.microsoft.com/office/drawing/2014/main" id="{B972354B-BEF8-4812-9EF7-31ABC3C4CE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pic>
          <p:nvPicPr>
            <p:cNvPr id="16" name="Graphic 15">
              <a:extLst>
                <a:ext uri="{FF2B5EF4-FFF2-40B4-BE49-F238E27FC236}">
                  <a16:creationId xmlns:a16="http://schemas.microsoft.com/office/drawing/2014/main" id="{9F8B656B-2230-48B1-B256-667A2296A67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439" y="222888"/>
              <a:ext cx="5034294" cy="1639562"/>
            </a:xfrm>
            <a:prstGeom prst="rect">
              <a:avLst/>
            </a:prstGeom>
          </p:spPr>
        </p:pic>
        <p:cxnSp>
          <p:nvCxnSpPr>
            <p:cNvPr id="17" name="Straight Connector 16">
              <a:extLst>
                <a:ext uri="{FF2B5EF4-FFF2-40B4-BE49-F238E27FC236}">
                  <a16:creationId xmlns:a16="http://schemas.microsoft.com/office/drawing/2014/main" id="{50FC3909-A2B9-4AED-AC16-773C92DEDAC7}"/>
                </a:ext>
              </a:extLst>
            </p:cNvPr>
            <p:cNvCxnSpPr>
              <a:cxnSpLocks/>
            </p:cNvCxnSpPr>
            <p:nvPr userDrawn="1"/>
          </p:nvCxnSpPr>
          <p:spPr>
            <a:xfrm>
              <a:off x="4081347" y="563167"/>
              <a:ext cx="0" cy="959005"/>
            </a:xfrm>
            <a:prstGeom prst="line">
              <a:avLst/>
            </a:prstGeom>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5EC82D99-123E-4192-B8B6-6A42A672D4E5}"/>
              </a:ext>
            </a:extLst>
          </p:cNvPr>
          <p:cNvSpPr/>
          <p:nvPr userDrawn="1"/>
        </p:nvSpPr>
        <p:spPr>
          <a:xfrm>
            <a:off x="0" y="0"/>
            <a:ext cx="4800438" cy="6858000"/>
          </a:xfrm>
          <a:prstGeom prst="rect">
            <a:avLst/>
          </a:prstGeom>
          <a:gradFill>
            <a:gsLst>
              <a:gs pos="100000">
                <a:srgbClr val="5C068C"/>
              </a:gs>
              <a:gs pos="60000">
                <a:srgbClr val="003087"/>
              </a:gs>
              <a:gs pos="15000">
                <a:srgbClr val="5C068C"/>
              </a:gs>
              <a:gs pos="2000">
                <a:srgbClr val="DA291C"/>
              </a:gs>
            </a:gsLst>
            <a:lin ang="24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065638630"/>
      </p:ext>
    </p:extLst>
  </p:cSld>
  <p:clrMapOvr>
    <a:masterClrMapping/>
  </p:clrMapOvr>
  <p:extLst>
    <p:ext uri="{DCECCB84-F9BA-43D5-87BE-67443E8EF086}">
      <p15:sldGuideLst xmlns:p15="http://schemas.microsoft.com/office/powerpoint/2012/main">
        <p15:guide id="1" orient="horz" pos="342">
          <p15:clr>
            <a:srgbClr val="FBAE40"/>
          </p15:clr>
        </p15:guide>
        <p15:guide id="2" pos="3652">
          <p15:clr>
            <a:srgbClr val="FBAE40"/>
          </p15:clr>
        </p15:guide>
        <p15:guide id="3" orient="horz" pos="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Custom (SITEM)">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875C98C-4C65-484C-9AB2-76E64F81FD3F}"/>
              </a:ext>
            </a:extLst>
          </p:cNvPr>
          <p:cNvGrpSpPr>
            <a:grpSpLocks noChangeAspect="1"/>
          </p:cNvGrpSpPr>
          <p:nvPr userDrawn="1"/>
        </p:nvGrpSpPr>
        <p:grpSpPr>
          <a:xfrm>
            <a:off x="5654799" y="324081"/>
            <a:ext cx="5620427" cy="1117206"/>
            <a:chOff x="728455" y="222888"/>
            <a:chExt cx="8248278" cy="1639562"/>
          </a:xfrm>
        </p:grpSpPr>
        <p:pic>
          <p:nvPicPr>
            <p:cNvPr id="15" name="Picture 14">
              <a:extLst>
                <a:ext uri="{FF2B5EF4-FFF2-40B4-BE49-F238E27FC236}">
                  <a16:creationId xmlns:a16="http://schemas.microsoft.com/office/drawing/2014/main" id="{B972354B-BEF8-4812-9EF7-31ABC3C4CE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455" y="430106"/>
              <a:ext cx="3112809" cy="1227090"/>
            </a:xfrm>
            <a:prstGeom prst="rect">
              <a:avLst/>
            </a:prstGeom>
          </p:spPr>
        </p:pic>
        <p:pic>
          <p:nvPicPr>
            <p:cNvPr id="16" name="Graphic 15">
              <a:extLst>
                <a:ext uri="{FF2B5EF4-FFF2-40B4-BE49-F238E27FC236}">
                  <a16:creationId xmlns:a16="http://schemas.microsoft.com/office/drawing/2014/main" id="{9F8B656B-2230-48B1-B256-667A2296A67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2439" y="222888"/>
              <a:ext cx="5034294" cy="1639562"/>
            </a:xfrm>
            <a:prstGeom prst="rect">
              <a:avLst/>
            </a:prstGeom>
          </p:spPr>
        </p:pic>
        <p:cxnSp>
          <p:nvCxnSpPr>
            <p:cNvPr id="17" name="Straight Connector 16">
              <a:extLst>
                <a:ext uri="{FF2B5EF4-FFF2-40B4-BE49-F238E27FC236}">
                  <a16:creationId xmlns:a16="http://schemas.microsoft.com/office/drawing/2014/main" id="{50FC3909-A2B9-4AED-AC16-773C92DEDAC7}"/>
                </a:ext>
              </a:extLst>
            </p:cNvPr>
            <p:cNvCxnSpPr>
              <a:cxnSpLocks/>
            </p:cNvCxnSpPr>
            <p:nvPr userDrawn="1"/>
          </p:nvCxnSpPr>
          <p:spPr>
            <a:xfrm>
              <a:off x="4081347" y="563167"/>
              <a:ext cx="0" cy="959005"/>
            </a:xfrm>
            <a:prstGeom prst="line">
              <a:avLst/>
            </a:prstGeom>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5EC82D99-123E-4192-B8B6-6A42A672D4E5}"/>
              </a:ext>
            </a:extLst>
          </p:cNvPr>
          <p:cNvSpPr/>
          <p:nvPr userDrawn="1"/>
        </p:nvSpPr>
        <p:spPr>
          <a:xfrm>
            <a:off x="0" y="0"/>
            <a:ext cx="4800438" cy="6858000"/>
          </a:xfrm>
          <a:prstGeom prst="rect">
            <a:avLst/>
          </a:prstGeom>
          <a:gradFill>
            <a:gsLst>
              <a:gs pos="100000">
                <a:srgbClr val="5C068C"/>
              </a:gs>
              <a:gs pos="60000">
                <a:srgbClr val="003087"/>
              </a:gs>
              <a:gs pos="15000">
                <a:srgbClr val="5C068C"/>
              </a:gs>
              <a:gs pos="2000">
                <a:srgbClr val="DA291C"/>
              </a:gs>
            </a:gsLst>
            <a:lin ang="24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Content Placeholder 4">
            <a:extLst>
              <a:ext uri="{FF2B5EF4-FFF2-40B4-BE49-F238E27FC236}">
                <a16:creationId xmlns:a16="http://schemas.microsoft.com/office/drawing/2014/main" id="{2D97C506-CA84-4E75-9AC2-56A3AF372349}"/>
              </a:ext>
            </a:extLst>
          </p:cNvPr>
          <p:cNvSpPr>
            <a:spLocks noGrp="1"/>
          </p:cNvSpPr>
          <p:nvPr>
            <p:ph sz="quarter" idx="10" hasCustomPrompt="1"/>
          </p:nvPr>
        </p:nvSpPr>
        <p:spPr>
          <a:xfrm>
            <a:off x="5717201" y="2703916"/>
            <a:ext cx="5890866" cy="3745428"/>
          </a:xfr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add text</a:t>
            </a:r>
          </a:p>
        </p:txBody>
      </p:sp>
    </p:spTree>
    <p:extLst>
      <p:ext uri="{BB962C8B-B14F-4D97-AF65-F5344CB8AC3E}">
        <p14:creationId xmlns:p14="http://schemas.microsoft.com/office/powerpoint/2010/main" val="3788331605"/>
      </p:ext>
    </p:extLst>
  </p:cSld>
  <p:clrMapOvr>
    <a:masterClrMapping/>
  </p:clrMapOvr>
  <p:extLst>
    <p:ext uri="{DCECCB84-F9BA-43D5-87BE-67443E8EF086}">
      <p15:sldGuideLst xmlns:p15="http://schemas.microsoft.com/office/powerpoint/2012/main">
        <p15:guide id="1" orient="horz" pos="342">
          <p15:clr>
            <a:srgbClr val="FBAE40"/>
          </p15:clr>
        </p15:guide>
        <p15:guide id="2" pos="3652">
          <p15:clr>
            <a:srgbClr val="FBAE40"/>
          </p15:clr>
        </p15:guide>
        <p15:guide id="3" orient="horz" pos="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40787" y="1999651"/>
            <a:ext cx="11537947" cy="45535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600" noProof="0" dirty="0" smtClean="0"/>
            </a:lvl1pPr>
            <a:lvl2pPr>
              <a:lnSpc>
                <a:spcPct val="114000"/>
              </a:lnSpc>
              <a:defRPr lang="de-DE" sz="1867" noProof="0" dirty="0" smtClean="0"/>
            </a:lvl2pPr>
            <a:lvl3pPr>
              <a:defRPr sz="1867"/>
            </a:lvl3pPr>
          </a:lstStyle>
          <a:p>
            <a:pPr lvl="0"/>
            <a:r>
              <a:rPr lang="de-DE" noProof="0"/>
              <a:t>Click to edit content</a:t>
            </a:r>
          </a:p>
          <a:p>
            <a:pPr lvl="1"/>
            <a:r>
              <a:rPr lang="de-DE" noProof="0"/>
              <a:t>Second level</a:t>
            </a:r>
          </a:p>
          <a:p>
            <a:pPr lvl="2"/>
            <a:r>
              <a:rPr lang="de-DE" noProof="0"/>
              <a:t>Third level</a:t>
            </a:r>
          </a:p>
        </p:txBody>
      </p:sp>
      <p:sp>
        <p:nvSpPr>
          <p:cNvPr id="10" name="Titel 1"/>
          <p:cNvSpPr>
            <a:spLocks noGrp="1"/>
          </p:cNvSpPr>
          <p:nvPr>
            <p:ph type="title" hasCustomPrompt="1"/>
          </p:nvPr>
        </p:nvSpPr>
        <p:spPr>
          <a:xfrm>
            <a:off x="340787" y="1162051"/>
            <a:ext cx="11537947" cy="4914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4267"/>
              </a:lnSpc>
              <a:defRPr lang="de-DE" sz="2667" noProof="0" dirty="0"/>
            </a:lvl1pPr>
          </a:lstStyle>
          <a:p>
            <a:pPr lvl="0"/>
            <a:r>
              <a:rPr lang="de-DE" noProof="0"/>
              <a:t>Click to edit title</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a:p>
        </p:txBody>
      </p:sp>
    </p:spTree>
    <p:extLst>
      <p:ext uri="{BB962C8B-B14F-4D97-AF65-F5344CB8AC3E}">
        <p14:creationId xmlns:p14="http://schemas.microsoft.com/office/powerpoint/2010/main" val="3152492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pic>
        <p:nvPicPr>
          <p:cNvPr id="2" name="Picture 3" descr="E:\SP\SP Group_Templates\ImageSlide_PP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3621021"/>
            <a:ext cx="12192000" cy="3236979"/>
          </a:xfrm>
          <a:prstGeom prst="rect">
            <a:avLst/>
          </a:prstGeom>
          <a:noFill/>
        </p:spPr>
      </p:pic>
      <p:sp>
        <p:nvSpPr>
          <p:cNvPr id="5" name="Text Placeholder 4"/>
          <p:cNvSpPr>
            <a:spLocks noGrp="1"/>
          </p:cNvSpPr>
          <p:nvPr>
            <p:ph type="body" sz="quarter" idx="10"/>
          </p:nvPr>
        </p:nvSpPr>
        <p:spPr>
          <a:xfrm>
            <a:off x="528407" y="1412777"/>
            <a:ext cx="11136212" cy="44366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8"/>
          <p:cNvSpPr>
            <a:spLocks noGrp="1"/>
          </p:cNvSpPr>
          <p:nvPr>
            <p:ph type="body" sz="quarter" idx="11" hasCustomPrompt="1"/>
          </p:nvPr>
        </p:nvSpPr>
        <p:spPr>
          <a:xfrm>
            <a:off x="182960" y="171748"/>
            <a:ext cx="5528997" cy="952997"/>
          </a:xfrm>
        </p:spPr>
        <p:txBody>
          <a:bodyPr>
            <a:normAutofit/>
          </a:bodyPr>
          <a:lstStyle>
            <a:lvl1pPr>
              <a:buNone/>
              <a:defRPr sz="4800">
                <a:solidFill>
                  <a:schemeClr val="tx1"/>
                </a:solidFill>
                <a:latin typeface="Geomanist Book" pitchFamily="2" charset="0"/>
                <a:ea typeface="Geomanist Book" pitchFamily="2" charset="0"/>
              </a:defRPr>
            </a:lvl1pPr>
            <a:lvl2pPr>
              <a:defRPr>
                <a:latin typeface="Geomanist Book" pitchFamily="2" charset="0"/>
                <a:ea typeface="Geomanist Book" pitchFamily="2" charset="0"/>
              </a:defRPr>
            </a:lvl2pPr>
            <a:lvl3pPr>
              <a:defRPr>
                <a:latin typeface="Geomanist Book" pitchFamily="2" charset="0"/>
                <a:ea typeface="Geomanist Book" pitchFamily="2" charset="0"/>
              </a:defRPr>
            </a:lvl3pPr>
            <a:lvl4pPr>
              <a:defRPr>
                <a:latin typeface="Geomanist Book" pitchFamily="2" charset="0"/>
                <a:ea typeface="Geomanist Book" pitchFamily="2" charset="0"/>
              </a:defRPr>
            </a:lvl4pPr>
            <a:lvl5pPr>
              <a:defRPr>
                <a:latin typeface="Geomanist Book" pitchFamily="2" charset="0"/>
                <a:ea typeface="Geomanist Book" pitchFamily="2" charset="0"/>
              </a:defRPr>
            </a:lvl5pPr>
          </a:lstStyle>
          <a:p>
            <a:pPr lvl="0"/>
            <a:r>
              <a:rPr lang="en-US"/>
              <a:t>&lt;Header&gt;</a:t>
            </a:r>
          </a:p>
        </p:txBody>
      </p:sp>
      <p:sp>
        <p:nvSpPr>
          <p:cNvPr id="4" name="TextBox 3"/>
          <p:cNvSpPr txBox="1"/>
          <p:nvPr userDrawn="1"/>
        </p:nvSpPr>
        <p:spPr>
          <a:xfrm>
            <a:off x="11568608" y="6282993"/>
            <a:ext cx="468398" cy="379656"/>
          </a:xfrm>
          <a:prstGeom prst="rect">
            <a:avLst/>
          </a:prstGeom>
          <a:noFill/>
        </p:spPr>
        <p:txBody>
          <a:bodyPr wrap="none" rtlCol="0">
            <a:spAutoFit/>
          </a:bodyPr>
          <a:lstStyle/>
          <a:p>
            <a:fld id="{F7921943-EB76-4C93-B276-5295B4EBA1EA}" type="slidenum">
              <a:rPr lang="en-US" sz="1867" smtClean="0">
                <a:solidFill>
                  <a:schemeClr val="bg1"/>
                </a:solidFill>
              </a:rPr>
              <a:t>‹#›</a:t>
            </a:fld>
            <a:endParaRPr lang="en-US" sz="2400">
              <a:solidFill>
                <a:schemeClr val="bg1"/>
              </a:solidFill>
            </a:endParaRPr>
          </a:p>
        </p:txBody>
      </p:sp>
      <p:pic>
        <p:nvPicPr>
          <p:cNvPr id="12" name="Picture 11">
            <a:extLst>
              <a:ext uri="{FF2B5EF4-FFF2-40B4-BE49-F238E27FC236}">
                <a16:creationId xmlns:a16="http://schemas.microsoft.com/office/drawing/2014/main" id="{E5DB8BEC-E78E-4C1A-8C46-5E3EB9E305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3456" y="227580"/>
            <a:ext cx="2009315" cy="654917"/>
          </a:xfrm>
          <a:prstGeom prst="rect">
            <a:avLst/>
          </a:prstGeom>
        </p:spPr>
      </p:pic>
    </p:spTree>
    <p:extLst>
      <p:ext uri="{BB962C8B-B14F-4D97-AF65-F5344CB8AC3E}">
        <p14:creationId xmlns:p14="http://schemas.microsoft.com/office/powerpoint/2010/main" val="2281266696"/>
      </p:ext>
    </p:extLst>
  </p:cSld>
  <p:clrMapOvr>
    <a:masterClrMapping/>
  </p:clrMapOvr>
  <p:extLst>
    <p:ext uri="{DCECCB84-F9BA-43D5-87BE-67443E8EF086}">
      <p15:sldGuideLst xmlns:p15="http://schemas.microsoft.com/office/powerpoint/2012/main">
        <p15:guide id="1" orient="horz" pos="527">
          <p15:clr>
            <a:srgbClr val="FBAE40"/>
          </p15:clr>
        </p15:guide>
        <p15:guide id="2" pos="58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99456" y="452669"/>
            <a:ext cx="10561173" cy="960107"/>
          </a:xfrm>
          <a:prstGeom prst="rect">
            <a:avLst/>
          </a:prstGeom>
        </p:spPr>
        <p:txBody>
          <a:bodyPr vert="horz" lIns="91440" tIns="45720" rIns="91440" bIns="45720" rtlCol="0" anchor="t">
            <a:normAutofit/>
          </a:bodyPr>
          <a:lstStyle>
            <a:lvl1pPr>
              <a:defRPr baseline="0">
                <a:solidFill>
                  <a:srgbClr val="003087"/>
                </a:solidFill>
              </a:defRPr>
            </a:lvl1pPr>
          </a:lstStyle>
          <a:p>
            <a:r>
              <a:rPr lang="en-US"/>
              <a:t>Title in Open Sans, bold, size 20, left align</a:t>
            </a:r>
            <a:endParaRPr lang="en-GB"/>
          </a:p>
        </p:txBody>
      </p:sp>
      <p:sp>
        <p:nvSpPr>
          <p:cNvPr id="6" name="Text Placeholder 2"/>
          <p:cNvSpPr>
            <a:spLocks noGrp="1"/>
          </p:cNvSpPr>
          <p:nvPr>
            <p:ph idx="1" hasCustomPrompt="1"/>
          </p:nvPr>
        </p:nvSpPr>
        <p:spPr>
          <a:xfrm>
            <a:off x="1199456" y="1508787"/>
            <a:ext cx="10561173" cy="4320480"/>
          </a:xfrm>
          <a:prstGeom prst="rect">
            <a:avLst/>
          </a:prstGeom>
        </p:spPr>
        <p:txBody>
          <a:bodyPr vert="horz" lIns="91440" tIns="45720" rIns="91440" bIns="45720" rtlCol="0">
            <a:normAutofit/>
          </a:bodyPr>
          <a:lstStyle>
            <a:lvl1pPr marL="0" marR="0" indent="0" algn="l" defTabSz="121917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US"/>
              <a:t>Click to input content (min. text size 16)</a:t>
            </a:r>
          </a:p>
        </p:txBody>
      </p:sp>
    </p:spTree>
    <p:extLst>
      <p:ext uri="{BB962C8B-B14F-4D97-AF65-F5344CB8AC3E}">
        <p14:creationId xmlns:p14="http://schemas.microsoft.com/office/powerpoint/2010/main" val="614882719"/>
      </p:ext>
    </p:extLst>
  </p:cSld>
  <p:clrMapOvr>
    <a:masterClrMapping/>
  </p:clrMapOvr>
  <p:transition spd="slow">
    <p:push dir="u"/>
  </p:transition>
  <p:extLst>
    <p:ext uri="{DCECCB84-F9BA-43D5-87BE-67443E8EF086}">
      <p15:sldGuideLst xmlns:p15="http://schemas.microsoft.com/office/powerpoint/2012/main">
        <p15:guide id="2" pos="3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radient bar">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506CEEA-7623-456E-BE6A-4B57DD1B7772}"/>
              </a:ext>
            </a:extLst>
          </p:cNvPr>
          <p:cNvSpPr>
            <a:spLocks noGrp="1"/>
          </p:cNvSpPr>
          <p:nvPr>
            <p:ph sz="quarter" idx="11" hasCustomPrompt="1"/>
          </p:nvPr>
        </p:nvSpPr>
        <p:spPr>
          <a:xfrm>
            <a:off x="728663" y="1477108"/>
            <a:ext cx="10748634" cy="4272052"/>
          </a:xfrm>
          <a:prstGeom prst="rect">
            <a:avLst/>
          </a:prstGeom>
        </p:spPr>
        <p:txBody>
          <a:bodyPr>
            <a:normAutofit/>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r>
              <a:rPr lang="en-SG"/>
              <a:t>Click to input content (min. font size 16)</a:t>
            </a:r>
          </a:p>
        </p:txBody>
      </p:sp>
      <p:sp>
        <p:nvSpPr>
          <p:cNvPr id="17" name="Text Placeholder 16">
            <a:extLst>
              <a:ext uri="{FF2B5EF4-FFF2-40B4-BE49-F238E27FC236}">
                <a16:creationId xmlns:a16="http://schemas.microsoft.com/office/drawing/2014/main" id="{17FC2296-11A5-41DD-8DED-159DD0319619}"/>
              </a:ext>
            </a:extLst>
          </p:cNvPr>
          <p:cNvSpPr>
            <a:spLocks noGrp="1"/>
          </p:cNvSpPr>
          <p:nvPr>
            <p:ph type="body" sz="quarter" idx="12" hasCustomPrompt="1"/>
          </p:nvPr>
        </p:nvSpPr>
        <p:spPr>
          <a:xfrm>
            <a:off x="728663" y="461963"/>
            <a:ext cx="10748634" cy="842962"/>
          </a:xfrm>
          <a:prstGeom prst="rect">
            <a:avLst/>
          </a:prstGeom>
        </p:spPr>
        <p:txBody>
          <a:bodyPr/>
          <a:lstStyle>
            <a:lvl1pPr marL="0" indent="0">
              <a:lnSpc>
                <a:spcPct val="150000"/>
              </a:lnSpc>
              <a:buNone/>
              <a:defRPr sz="2400" b="1">
                <a:solidFill>
                  <a:srgbClr val="003087"/>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SG"/>
              <a:t>Title in Open Sans, bold, size 24, left align</a:t>
            </a:r>
          </a:p>
        </p:txBody>
      </p:sp>
      <p:sp>
        <p:nvSpPr>
          <p:cNvPr id="7" name="Text Placeholder 4">
            <a:extLst>
              <a:ext uri="{FF2B5EF4-FFF2-40B4-BE49-F238E27FC236}">
                <a16:creationId xmlns:a16="http://schemas.microsoft.com/office/drawing/2014/main" id="{23866EEF-177C-407F-B3C1-0D9E7190D5BF}"/>
              </a:ext>
            </a:extLst>
          </p:cNvPr>
          <p:cNvSpPr>
            <a:spLocks noGrp="1"/>
          </p:cNvSpPr>
          <p:nvPr>
            <p:ph type="body" sz="quarter" idx="25" hasCustomPrompt="1"/>
          </p:nvPr>
        </p:nvSpPr>
        <p:spPr>
          <a:xfrm>
            <a:off x="2863881" y="5921343"/>
            <a:ext cx="6302189" cy="351352"/>
          </a:xfrm>
          <a:prstGeom prst="rect">
            <a:avLst/>
          </a:prstGeom>
        </p:spPr>
        <p:txBody>
          <a:bodyPr>
            <a:noAutofit/>
          </a:bodyPr>
          <a:lstStyle>
            <a:lvl1pPr marL="0" indent="0" algn="ctr">
              <a:buFontTx/>
              <a:buNone/>
              <a:defRPr sz="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000">
                <a:latin typeface="Open Sans" panose="020B0606030504020204" pitchFamily="34" charset="0"/>
                <a:ea typeface="Open Sans" panose="020B0606030504020204" pitchFamily="34" charset="0"/>
                <a:cs typeface="Open Sans" panose="020B0606030504020204" pitchFamily="34" charset="0"/>
              </a:defRPr>
            </a:lvl2pPr>
            <a:lvl3pPr>
              <a:defRPr sz="1000">
                <a:latin typeface="Open Sans" panose="020B0606030504020204" pitchFamily="34" charset="0"/>
                <a:ea typeface="Open Sans" panose="020B0606030504020204" pitchFamily="34" charset="0"/>
                <a:cs typeface="Open Sans" panose="020B0606030504020204" pitchFamily="34" charset="0"/>
              </a:defRPr>
            </a:lvl3pPr>
            <a:lvl4pPr>
              <a:defRPr sz="1000">
                <a:latin typeface="Open Sans" panose="020B0606030504020204" pitchFamily="34" charset="0"/>
                <a:ea typeface="Open Sans" panose="020B0606030504020204" pitchFamily="34" charset="0"/>
                <a:cs typeface="Open Sans" panose="020B0606030504020204" pitchFamily="34" charset="0"/>
              </a:defRPr>
            </a:lvl4pPr>
            <a:lvl5pPr>
              <a:defRPr sz="1000">
                <a:latin typeface="Open Sans" panose="020B0606030504020204" pitchFamily="34" charset="0"/>
                <a:ea typeface="Open Sans" panose="020B0606030504020204" pitchFamily="34" charset="0"/>
                <a:cs typeface="Open Sans" panose="020B0606030504020204" pitchFamily="34" charset="0"/>
              </a:defRPr>
            </a:lvl5pPr>
          </a:lstStyle>
          <a:p>
            <a:pPr lvl="0"/>
            <a:r>
              <a:rPr lang="en-SG"/>
              <a:t>(Security / Sensitivity) Classification</a:t>
            </a:r>
          </a:p>
        </p:txBody>
      </p:sp>
    </p:spTree>
    <p:extLst>
      <p:ext uri="{BB962C8B-B14F-4D97-AF65-F5344CB8AC3E}">
        <p14:creationId xmlns:p14="http://schemas.microsoft.com/office/powerpoint/2010/main" val="177639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61B23B19-C4BB-4339-AB2E-0DF7A66C4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309"/>
            <a:ext cx="471163" cy="6858000"/>
          </a:xfrm>
          <a:prstGeom prst="rect">
            <a:avLst/>
          </a:prstGeom>
        </p:spPr>
      </p:pic>
      <p:sp>
        <p:nvSpPr>
          <p:cNvPr id="18" name="Slide Number Placeholder 5">
            <a:extLst>
              <a:ext uri="{FF2B5EF4-FFF2-40B4-BE49-F238E27FC236}">
                <a16:creationId xmlns:a16="http://schemas.microsoft.com/office/drawing/2014/main" id="{4DF78689-B070-9B4B-A3BE-A5FE49A47F63}"/>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28" name="Text Placeholder 10">
            <a:extLst>
              <a:ext uri="{FF2B5EF4-FFF2-40B4-BE49-F238E27FC236}">
                <a16:creationId xmlns:a16="http://schemas.microsoft.com/office/drawing/2014/main" id="{1EF088B5-13FD-4DA7-AE99-A0C2D339D287}"/>
              </a:ext>
            </a:extLst>
          </p:cNvPr>
          <p:cNvSpPr>
            <a:spLocks noGrp="1"/>
          </p:cNvSpPr>
          <p:nvPr>
            <p:ph type="body" sz="quarter" idx="31" hasCustomPrompt="1"/>
          </p:nvPr>
        </p:nvSpPr>
        <p:spPr>
          <a:xfrm>
            <a:off x="9880848" y="5505329"/>
            <a:ext cx="1582488"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Page </a:t>
            </a:r>
          </a:p>
        </p:txBody>
      </p:sp>
      <p:sp>
        <p:nvSpPr>
          <p:cNvPr id="26" name="Text Placeholder 10">
            <a:extLst>
              <a:ext uri="{FF2B5EF4-FFF2-40B4-BE49-F238E27FC236}">
                <a16:creationId xmlns:a16="http://schemas.microsoft.com/office/drawing/2014/main" id="{2AB3823E-4E3D-4A7F-AE56-D5EC5353E850}"/>
              </a:ext>
            </a:extLst>
          </p:cNvPr>
          <p:cNvSpPr>
            <a:spLocks noGrp="1"/>
          </p:cNvSpPr>
          <p:nvPr>
            <p:ph type="body" sz="quarter" idx="29" hasCustomPrompt="1"/>
          </p:nvPr>
        </p:nvSpPr>
        <p:spPr>
          <a:xfrm>
            <a:off x="9880848" y="4933166"/>
            <a:ext cx="1582488"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Page </a:t>
            </a:r>
          </a:p>
        </p:txBody>
      </p:sp>
      <p:sp>
        <p:nvSpPr>
          <p:cNvPr id="24" name="Text Placeholder 10">
            <a:extLst>
              <a:ext uri="{FF2B5EF4-FFF2-40B4-BE49-F238E27FC236}">
                <a16:creationId xmlns:a16="http://schemas.microsoft.com/office/drawing/2014/main" id="{0CA6461E-0219-4D4B-B1B4-F4034E3F2DDC}"/>
              </a:ext>
            </a:extLst>
          </p:cNvPr>
          <p:cNvSpPr>
            <a:spLocks noGrp="1"/>
          </p:cNvSpPr>
          <p:nvPr>
            <p:ph type="body" sz="quarter" idx="27" hasCustomPrompt="1"/>
          </p:nvPr>
        </p:nvSpPr>
        <p:spPr>
          <a:xfrm>
            <a:off x="9880848" y="4361003"/>
            <a:ext cx="1582488"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Page </a:t>
            </a:r>
          </a:p>
        </p:txBody>
      </p:sp>
      <p:sp>
        <p:nvSpPr>
          <p:cNvPr id="22" name="Text Placeholder 10">
            <a:extLst>
              <a:ext uri="{FF2B5EF4-FFF2-40B4-BE49-F238E27FC236}">
                <a16:creationId xmlns:a16="http://schemas.microsoft.com/office/drawing/2014/main" id="{33E2E075-50C3-4016-8780-0952D0527C00}"/>
              </a:ext>
            </a:extLst>
          </p:cNvPr>
          <p:cNvSpPr>
            <a:spLocks noGrp="1"/>
          </p:cNvSpPr>
          <p:nvPr>
            <p:ph type="body" sz="quarter" idx="20" hasCustomPrompt="1"/>
          </p:nvPr>
        </p:nvSpPr>
        <p:spPr>
          <a:xfrm>
            <a:off x="9880848" y="3788840"/>
            <a:ext cx="1582488"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Page </a:t>
            </a:r>
          </a:p>
        </p:txBody>
      </p:sp>
      <p:sp>
        <p:nvSpPr>
          <p:cNvPr id="21" name="Text Placeholder 10">
            <a:extLst>
              <a:ext uri="{FF2B5EF4-FFF2-40B4-BE49-F238E27FC236}">
                <a16:creationId xmlns:a16="http://schemas.microsoft.com/office/drawing/2014/main" id="{DEB291EC-3C96-4799-8C80-A8DE532D8BF7}"/>
              </a:ext>
            </a:extLst>
          </p:cNvPr>
          <p:cNvSpPr>
            <a:spLocks noGrp="1"/>
          </p:cNvSpPr>
          <p:nvPr>
            <p:ph type="body" sz="quarter" idx="19" hasCustomPrompt="1"/>
          </p:nvPr>
        </p:nvSpPr>
        <p:spPr>
          <a:xfrm>
            <a:off x="9880849" y="3216677"/>
            <a:ext cx="1582488"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Page </a:t>
            </a:r>
          </a:p>
        </p:txBody>
      </p:sp>
      <p:sp>
        <p:nvSpPr>
          <p:cNvPr id="20" name="Text Placeholder 10">
            <a:extLst>
              <a:ext uri="{FF2B5EF4-FFF2-40B4-BE49-F238E27FC236}">
                <a16:creationId xmlns:a16="http://schemas.microsoft.com/office/drawing/2014/main" id="{3742ECC6-6891-45CB-BB86-0667C819AB0F}"/>
              </a:ext>
            </a:extLst>
          </p:cNvPr>
          <p:cNvSpPr>
            <a:spLocks noGrp="1"/>
          </p:cNvSpPr>
          <p:nvPr>
            <p:ph type="body" sz="quarter" idx="18" hasCustomPrompt="1"/>
          </p:nvPr>
        </p:nvSpPr>
        <p:spPr>
          <a:xfrm>
            <a:off x="9880849" y="2644514"/>
            <a:ext cx="1582488"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Page </a:t>
            </a:r>
          </a:p>
        </p:txBody>
      </p:sp>
      <p:sp>
        <p:nvSpPr>
          <p:cNvPr id="17" name="Text Placeholder 10">
            <a:extLst>
              <a:ext uri="{FF2B5EF4-FFF2-40B4-BE49-F238E27FC236}">
                <a16:creationId xmlns:a16="http://schemas.microsoft.com/office/drawing/2014/main" id="{49C043F1-DB67-4262-A552-7B1F3EF5CD16}"/>
              </a:ext>
            </a:extLst>
          </p:cNvPr>
          <p:cNvSpPr>
            <a:spLocks noGrp="1"/>
          </p:cNvSpPr>
          <p:nvPr>
            <p:ph type="body" sz="quarter" idx="17" hasCustomPrompt="1"/>
          </p:nvPr>
        </p:nvSpPr>
        <p:spPr>
          <a:xfrm>
            <a:off x="9880850" y="2072351"/>
            <a:ext cx="1582488"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Page </a:t>
            </a:r>
          </a:p>
        </p:txBody>
      </p:sp>
      <p:sp>
        <p:nvSpPr>
          <p:cNvPr id="16" name="Text Placeholder 10">
            <a:extLst>
              <a:ext uri="{FF2B5EF4-FFF2-40B4-BE49-F238E27FC236}">
                <a16:creationId xmlns:a16="http://schemas.microsoft.com/office/drawing/2014/main" id="{9CE255A4-C0F8-42D7-9090-27C6923F02F8}"/>
              </a:ext>
            </a:extLst>
          </p:cNvPr>
          <p:cNvSpPr>
            <a:spLocks noGrp="1"/>
          </p:cNvSpPr>
          <p:nvPr>
            <p:ph type="body" sz="quarter" idx="16" hasCustomPrompt="1"/>
          </p:nvPr>
        </p:nvSpPr>
        <p:spPr>
          <a:xfrm>
            <a:off x="9880850" y="1500188"/>
            <a:ext cx="1582488"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Page </a:t>
            </a:r>
          </a:p>
        </p:txBody>
      </p:sp>
      <p:sp>
        <p:nvSpPr>
          <p:cNvPr id="27" name="Text Placeholder 10">
            <a:extLst>
              <a:ext uri="{FF2B5EF4-FFF2-40B4-BE49-F238E27FC236}">
                <a16:creationId xmlns:a16="http://schemas.microsoft.com/office/drawing/2014/main" id="{F071307C-5024-4905-AB47-E691D40774A4}"/>
              </a:ext>
            </a:extLst>
          </p:cNvPr>
          <p:cNvSpPr>
            <a:spLocks noGrp="1"/>
          </p:cNvSpPr>
          <p:nvPr>
            <p:ph type="body" sz="quarter" idx="30" hasCustomPrompt="1"/>
          </p:nvPr>
        </p:nvSpPr>
        <p:spPr>
          <a:xfrm>
            <a:off x="968372" y="5505329"/>
            <a:ext cx="8733187"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Section header</a:t>
            </a:r>
          </a:p>
        </p:txBody>
      </p:sp>
      <p:sp>
        <p:nvSpPr>
          <p:cNvPr id="25" name="Text Placeholder 10">
            <a:extLst>
              <a:ext uri="{FF2B5EF4-FFF2-40B4-BE49-F238E27FC236}">
                <a16:creationId xmlns:a16="http://schemas.microsoft.com/office/drawing/2014/main" id="{F8AE30F1-8E8B-4F37-B31A-163982C996EB}"/>
              </a:ext>
            </a:extLst>
          </p:cNvPr>
          <p:cNvSpPr>
            <a:spLocks noGrp="1"/>
          </p:cNvSpPr>
          <p:nvPr>
            <p:ph type="body" sz="quarter" idx="28" hasCustomPrompt="1"/>
          </p:nvPr>
        </p:nvSpPr>
        <p:spPr>
          <a:xfrm>
            <a:off x="968372" y="4933166"/>
            <a:ext cx="8733187"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Section header</a:t>
            </a:r>
          </a:p>
        </p:txBody>
      </p:sp>
      <p:sp>
        <p:nvSpPr>
          <p:cNvPr id="23" name="Text Placeholder 10">
            <a:extLst>
              <a:ext uri="{FF2B5EF4-FFF2-40B4-BE49-F238E27FC236}">
                <a16:creationId xmlns:a16="http://schemas.microsoft.com/office/drawing/2014/main" id="{FE40A0A3-3DFF-48B0-9423-EA6FA1DA63D4}"/>
              </a:ext>
            </a:extLst>
          </p:cNvPr>
          <p:cNvSpPr>
            <a:spLocks noGrp="1"/>
          </p:cNvSpPr>
          <p:nvPr>
            <p:ph type="body" sz="quarter" idx="26" hasCustomPrompt="1"/>
          </p:nvPr>
        </p:nvSpPr>
        <p:spPr>
          <a:xfrm>
            <a:off x="968372" y="4361003"/>
            <a:ext cx="8733187"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Section header</a:t>
            </a:r>
          </a:p>
        </p:txBody>
      </p:sp>
      <p:sp>
        <p:nvSpPr>
          <p:cNvPr id="15" name="Text Placeholder 10">
            <a:extLst>
              <a:ext uri="{FF2B5EF4-FFF2-40B4-BE49-F238E27FC236}">
                <a16:creationId xmlns:a16="http://schemas.microsoft.com/office/drawing/2014/main" id="{FA11B0C0-C8B4-4360-A5FC-23CE5A656AD1}"/>
              </a:ext>
            </a:extLst>
          </p:cNvPr>
          <p:cNvSpPr>
            <a:spLocks noGrp="1"/>
          </p:cNvSpPr>
          <p:nvPr>
            <p:ph type="body" sz="quarter" idx="15" hasCustomPrompt="1"/>
          </p:nvPr>
        </p:nvSpPr>
        <p:spPr>
          <a:xfrm>
            <a:off x="968372" y="3788840"/>
            <a:ext cx="8733187"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Section header</a:t>
            </a:r>
          </a:p>
        </p:txBody>
      </p:sp>
      <p:sp>
        <p:nvSpPr>
          <p:cNvPr id="14" name="Text Placeholder 10">
            <a:extLst>
              <a:ext uri="{FF2B5EF4-FFF2-40B4-BE49-F238E27FC236}">
                <a16:creationId xmlns:a16="http://schemas.microsoft.com/office/drawing/2014/main" id="{477F93B9-23E9-4B6C-9286-4E130046B85E}"/>
              </a:ext>
            </a:extLst>
          </p:cNvPr>
          <p:cNvSpPr>
            <a:spLocks noGrp="1"/>
          </p:cNvSpPr>
          <p:nvPr>
            <p:ph type="body" sz="quarter" idx="14" hasCustomPrompt="1"/>
          </p:nvPr>
        </p:nvSpPr>
        <p:spPr>
          <a:xfrm>
            <a:off x="968373" y="3216677"/>
            <a:ext cx="8733187"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Section header</a:t>
            </a:r>
          </a:p>
        </p:txBody>
      </p:sp>
      <p:sp>
        <p:nvSpPr>
          <p:cNvPr id="13" name="Text Placeholder 10">
            <a:extLst>
              <a:ext uri="{FF2B5EF4-FFF2-40B4-BE49-F238E27FC236}">
                <a16:creationId xmlns:a16="http://schemas.microsoft.com/office/drawing/2014/main" id="{0EC17606-14FD-46ED-B98E-FCD5F25851A5}"/>
              </a:ext>
            </a:extLst>
          </p:cNvPr>
          <p:cNvSpPr>
            <a:spLocks noGrp="1"/>
          </p:cNvSpPr>
          <p:nvPr>
            <p:ph type="body" sz="quarter" idx="13" hasCustomPrompt="1"/>
          </p:nvPr>
        </p:nvSpPr>
        <p:spPr>
          <a:xfrm>
            <a:off x="968373" y="2644514"/>
            <a:ext cx="8733187"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Section header</a:t>
            </a:r>
          </a:p>
        </p:txBody>
      </p:sp>
      <p:sp>
        <p:nvSpPr>
          <p:cNvPr id="12" name="Text Placeholder 10">
            <a:extLst>
              <a:ext uri="{FF2B5EF4-FFF2-40B4-BE49-F238E27FC236}">
                <a16:creationId xmlns:a16="http://schemas.microsoft.com/office/drawing/2014/main" id="{D1F0C8EF-17A4-405E-8EB6-01FFD2A17CF6}"/>
              </a:ext>
            </a:extLst>
          </p:cNvPr>
          <p:cNvSpPr>
            <a:spLocks noGrp="1"/>
          </p:cNvSpPr>
          <p:nvPr>
            <p:ph type="body" sz="quarter" idx="12" hasCustomPrompt="1"/>
          </p:nvPr>
        </p:nvSpPr>
        <p:spPr>
          <a:xfrm>
            <a:off x="968374" y="2072351"/>
            <a:ext cx="8733187"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Section header</a:t>
            </a:r>
          </a:p>
        </p:txBody>
      </p:sp>
      <p:sp>
        <p:nvSpPr>
          <p:cNvPr id="11" name="Text Placeholder 10">
            <a:extLst>
              <a:ext uri="{FF2B5EF4-FFF2-40B4-BE49-F238E27FC236}">
                <a16:creationId xmlns:a16="http://schemas.microsoft.com/office/drawing/2014/main" id="{238BBAAB-810D-4422-A121-2B2E83DC49C7}"/>
              </a:ext>
            </a:extLst>
          </p:cNvPr>
          <p:cNvSpPr>
            <a:spLocks noGrp="1"/>
          </p:cNvSpPr>
          <p:nvPr>
            <p:ph type="body" sz="quarter" idx="11" hasCustomPrompt="1"/>
          </p:nvPr>
        </p:nvSpPr>
        <p:spPr>
          <a:xfrm>
            <a:off x="968375" y="1500188"/>
            <a:ext cx="8733187" cy="469900"/>
          </a:xfrm>
          <a:prstGeom prst="rect">
            <a:avLst/>
          </a:prstGeom>
        </p:spPr>
        <p:txBody>
          <a:bodyPr>
            <a:normAutofit/>
          </a:bodyPr>
          <a:lstStyle>
            <a:lvl1pPr marL="0" indent="0">
              <a:buNone/>
              <a:defRPr sz="2000" b="1">
                <a:solidFill>
                  <a:srgbClr val="003087"/>
                </a:solidFill>
                <a:latin typeface="+mn-lt"/>
                <a:ea typeface="Open Sans" panose="020B0606030504020204" pitchFamily="34" charset="0"/>
                <a:cs typeface="Open Sans" panose="020B0606030504020204" pitchFamily="34" charset="0"/>
              </a:defRPr>
            </a:lvl1pPr>
          </a:lstStyle>
          <a:p>
            <a:pPr lvl="0"/>
            <a:r>
              <a:rPr lang="en-SG"/>
              <a:t>Section header</a:t>
            </a:r>
          </a:p>
        </p:txBody>
      </p:sp>
      <p:sp>
        <p:nvSpPr>
          <p:cNvPr id="29" name="Footer Placeholder 2">
            <a:extLst>
              <a:ext uri="{FF2B5EF4-FFF2-40B4-BE49-F238E27FC236}">
                <a16:creationId xmlns:a16="http://schemas.microsoft.com/office/drawing/2014/main" id="{7A319DE8-8C7D-4053-9223-BC308262B7CA}"/>
              </a:ext>
            </a:extLst>
          </p:cNvPr>
          <p:cNvSpPr>
            <a:spLocks noGrp="1"/>
          </p:cNvSpPr>
          <p:nvPr>
            <p:ph type="ftr" sz="quarter" idx="32"/>
          </p:nvPr>
        </p:nvSpPr>
        <p:spPr>
          <a:xfrm>
            <a:off x="2944905" y="6430084"/>
            <a:ext cx="6302189" cy="351352"/>
          </a:xfrm>
          <a:prstGeom prst="rect">
            <a:avLst/>
          </a:prstGeom>
        </p:spPr>
        <p:txBody>
          <a:bodyPr/>
          <a:lstStyle/>
          <a:p>
            <a:endParaRPr lang="en-SG"/>
          </a:p>
        </p:txBody>
      </p:sp>
      <p:sp>
        <p:nvSpPr>
          <p:cNvPr id="30" name="Title Placeholder 3">
            <a:extLst>
              <a:ext uri="{FF2B5EF4-FFF2-40B4-BE49-F238E27FC236}">
                <a16:creationId xmlns:a16="http://schemas.microsoft.com/office/drawing/2014/main" id="{6C6C9C76-4D26-4C6C-9C33-9CED7C6D9265}"/>
              </a:ext>
            </a:extLst>
          </p:cNvPr>
          <p:cNvSpPr>
            <a:spLocks noGrp="1"/>
          </p:cNvSpPr>
          <p:nvPr>
            <p:ph type="title"/>
          </p:nvPr>
        </p:nvSpPr>
        <p:spPr>
          <a:xfrm>
            <a:off x="968371" y="461962"/>
            <a:ext cx="10494967" cy="842962"/>
          </a:xfrm>
          <a:prstGeom prst="rect">
            <a:avLst/>
          </a:prstGeom>
        </p:spPr>
        <p:txBody>
          <a:bodyPr/>
          <a:lstStyle>
            <a:lvl1pPr>
              <a:defRPr sz="2800"/>
            </a:lvl1pPr>
          </a:lstStyle>
          <a:p>
            <a:pPr marL="0" lvl="0">
              <a:spcBef>
                <a:spcPts val="1000"/>
              </a:spcBef>
              <a:buFont typeface="Arial" panose="020B0604020202020204" pitchFamily="34" charset="0"/>
            </a:pPr>
            <a:r>
              <a:rPr lang="en-US"/>
              <a:t>Click to edit Master title style</a:t>
            </a:r>
            <a:endParaRPr lang="en-SG"/>
          </a:p>
        </p:txBody>
      </p:sp>
    </p:spTree>
    <p:extLst>
      <p:ext uri="{BB962C8B-B14F-4D97-AF65-F5344CB8AC3E}">
        <p14:creationId xmlns:p14="http://schemas.microsoft.com/office/powerpoint/2010/main" val="38564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ngle Column (Gradient Column)">
    <p:spTree>
      <p:nvGrpSpPr>
        <p:cNvPr id="1" name=""/>
        <p:cNvGrpSpPr/>
        <p:nvPr/>
      </p:nvGrpSpPr>
      <p:grpSpPr>
        <a:xfrm>
          <a:off x="0" y="0"/>
          <a:ext cx="0" cy="0"/>
          <a:chOff x="0" y="0"/>
          <a:chExt cx="0" cy="0"/>
        </a:xfrm>
      </p:grpSpPr>
      <p:pic>
        <p:nvPicPr>
          <p:cNvPr id="7" name="Picture 1" descr="Background pattern&#10;&#10;Description automatically generated with low confidence">
            <a:extLst>
              <a:ext uri="{FF2B5EF4-FFF2-40B4-BE49-F238E27FC236}">
                <a16:creationId xmlns:a16="http://schemas.microsoft.com/office/drawing/2014/main" id="{61B23B19-C4BB-4339-AB2E-0DF7A66C4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309"/>
            <a:ext cx="471163" cy="6858000"/>
          </a:xfrm>
          <a:prstGeom prst="rect">
            <a:avLst/>
          </a:prstGeom>
        </p:spPr>
      </p:pic>
      <p:sp>
        <p:nvSpPr>
          <p:cNvPr id="18" name="Slide Number Placeholder">
            <a:extLst>
              <a:ext uri="{FF2B5EF4-FFF2-40B4-BE49-F238E27FC236}">
                <a16:creationId xmlns:a16="http://schemas.microsoft.com/office/drawing/2014/main" id="{4DF78689-B070-9B4B-A3BE-A5FE49A47F63}"/>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9" name="Footer Placeholder 2">
            <a:extLst>
              <a:ext uri="{FF2B5EF4-FFF2-40B4-BE49-F238E27FC236}">
                <a16:creationId xmlns:a16="http://schemas.microsoft.com/office/drawing/2014/main" id="{C635FCEC-AA29-4850-B800-B26F766C9255}"/>
              </a:ext>
            </a:extLst>
          </p:cNvPr>
          <p:cNvSpPr>
            <a:spLocks noGrp="1"/>
          </p:cNvSpPr>
          <p:nvPr>
            <p:ph type="ftr" sz="quarter" idx="32"/>
          </p:nvPr>
        </p:nvSpPr>
        <p:spPr>
          <a:xfrm>
            <a:off x="2944905" y="6430084"/>
            <a:ext cx="6302189" cy="351352"/>
          </a:xfrm>
          <a:prstGeom prst="rect">
            <a:avLst/>
          </a:prstGeom>
        </p:spPr>
        <p:txBody>
          <a:bodyPr/>
          <a:lstStyle/>
          <a:p>
            <a:endParaRPr lang="en-SG"/>
          </a:p>
        </p:txBody>
      </p:sp>
      <p:sp>
        <p:nvSpPr>
          <p:cNvPr id="10" name="Content Placeholder 1">
            <a:extLst>
              <a:ext uri="{FF2B5EF4-FFF2-40B4-BE49-F238E27FC236}">
                <a16:creationId xmlns:a16="http://schemas.microsoft.com/office/drawing/2014/main" id="{3B077095-80CC-4041-8725-99DB6AC6CC5B}"/>
              </a:ext>
            </a:extLst>
          </p:cNvPr>
          <p:cNvSpPr>
            <a:spLocks noGrp="1"/>
          </p:cNvSpPr>
          <p:nvPr>
            <p:ph idx="1"/>
          </p:nvPr>
        </p:nvSpPr>
        <p:spPr>
          <a:xfrm>
            <a:off x="968372" y="1477108"/>
            <a:ext cx="10494968" cy="4918929"/>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2" name="Title 1">
            <a:extLst>
              <a:ext uri="{FF2B5EF4-FFF2-40B4-BE49-F238E27FC236}">
                <a16:creationId xmlns:a16="http://schemas.microsoft.com/office/drawing/2014/main" id="{AAE8F2A8-A62C-41FA-BB8F-8242179885CA}"/>
              </a:ext>
            </a:extLst>
          </p:cNvPr>
          <p:cNvSpPr>
            <a:spLocks noGrp="1"/>
          </p:cNvSpPr>
          <p:nvPr>
            <p:ph type="title"/>
          </p:nvPr>
        </p:nvSpPr>
        <p:spPr>
          <a:xfrm>
            <a:off x="968371" y="461962"/>
            <a:ext cx="10494968" cy="842962"/>
          </a:xfrm>
        </p:spPr>
        <p:txBody>
          <a:bodyPr/>
          <a:lstStyle/>
          <a:p>
            <a:r>
              <a:rPr lang="en-US"/>
              <a:t>Click to edit Master title style</a:t>
            </a:r>
            <a:endParaRPr lang="en-SG"/>
          </a:p>
        </p:txBody>
      </p:sp>
    </p:spTree>
    <p:extLst>
      <p:ext uri="{BB962C8B-B14F-4D97-AF65-F5344CB8AC3E}">
        <p14:creationId xmlns:p14="http://schemas.microsoft.com/office/powerpoint/2010/main" val="307477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 Column + Comment (Gradient Column)">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61B23B19-C4BB-4339-AB2E-0DF7A66C4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309"/>
            <a:ext cx="471163" cy="6858000"/>
          </a:xfrm>
          <a:prstGeom prst="rect">
            <a:avLst/>
          </a:prstGeom>
        </p:spPr>
      </p:pic>
      <p:sp>
        <p:nvSpPr>
          <p:cNvPr id="18" name="Slide Number Placeholder 5">
            <a:extLst>
              <a:ext uri="{FF2B5EF4-FFF2-40B4-BE49-F238E27FC236}">
                <a16:creationId xmlns:a16="http://schemas.microsoft.com/office/drawing/2014/main" id="{4DF78689-B070-9B4B-A3BE-A5FE49A47F63}"/>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8" name="Footer Placeholder 2">
            <a:extLst>
              <a:ext uri="{FF2B5EF4-FFF2-40B4-BE49-F238E27FC236}">
                <a16:creationId xmlns:a16="http://schemas.microsoft.com/office/drawing/2014/main" id="{508EF58D-6E37-484B-A1BC-E0FBF053A087}"/>
              </a:ext>
            </a:extLst>
          </p:cNvPr>
          <p:cNvSpPr>
            <a:spLocks noGrp="1"/>
          </p:cNvSpPr>
          <p:nvPr>
            <p:ph type="ftr" sz="quarter" idx="32"/>
          </p:nvPr>
        </p:nvSpPr>
        <p:spPr>
          <a:xfrm>
            <a:off x="2944905" y="6430084"/>
            <a:ext cx="6302189" cy="351352"/>
          </a:xfrm>
          <a:prstGeom prst="rect">
            <a:avLst/>
          </a:prstGeom>
        </p:spPr>
        <p:txBody>
          <a:bodyPr/>
          <a:lstStyle/>
          <a:p>
            <a:endParaRPr lang="en-SG"/>
          </a:p>
        </p:txBody>
      </p:sp>
      <p:sp>
        <p:nvSpPr>
          <p:cNvPr id="9" name="Text Placeholder 2">
            <a:extLst>
              <a:ext uri="{FF2B5EF4-FFF2-40B4-BE49-F238E27FC236}">
                <a16:creationId xmlns:a16="http://schemas.microsoft.com/office/drawing/2014/main" id="{3397E289-E090-4043-A0F3-8D580225E78A}"/>
              </a:ext>
            </a:extLst>
          </p:cNvPr>
          <p:cNvSpPr>
            <a:spLocks noGrp="1"/>
          </p:cNvSpPr>
          <p:nvPr>
            <p:ph type="body" idx="13"/>
          </p:nvPr>
        </p:nvSpPr>
        <p:spPr>
          <a:xfrm>
            <a:off x="968369" y="1477108"/>
            <a:ext cx="10494969" cy="648000"/>
          </a:xfrm>
          <a:prstGeom prst="rect">
            <a:avLst/>
          </a:prstGeom>
        </p:spPr>
        <p:txBody>
          <a:bodyPr anchor="t">
            <a:normAutofit/>
          </a:bodyPr>
          <a:lstStyle>
            <a:lvl1pPr marL="0" indent="0">
              <a:buNone/>
              <a:defRPr lang="en-SG" noProof="0" dirty="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sp>
        <p:nvSpPr>
          <p:cNvPr id="10" name="Content Placeholder 2">
            <a:extLst>
              <a:ext uri="{FF2B5EF4-FFF2-40B4-BE49-F238E27FC236}">
                <a16:creationId xmlns:a16="http://schemas.microsoft.com/office/drawing/2014/main" id="{22C4F63B-C5F9-48E8-877A-CD05D30A33C1}"/>
              </a:ext>
            </a:extLst>
          </p:cNvPr>
          <p:cNvSpPr>
            <a:spLocks noGrp="1"/>
          </p:cNvSpPr>
          <p:nvPr>
            <p:ph idx="1"/>
          </p:nvPr>
        </p:nvSpPr>
        <p:spPr>
          <a:xfrm>
            <a:off x="968371" y="2167217"/>
            <a:ext cx="10494967" cy="4228820"/>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2" name="Title 1">
            <a:extLst>
              <a:ext uri="{FF2B5EF4-FFF2-40B4-BE49-F238E27FC236}">
                <a16:creationId xmlns:a16="http://schemas.microsoft.com/office/drawing/2014/main" id="{F50C2D0E-1555-4202-9E4E-6EB30CAB3C10}"/>
              </a:ext>
            </a:extLst>
          </p:cNvPr>
          <p:cNvSpPr>
            <a:spLocks noGrp="1"/>
          </p:cNvSpPr>
          <p:nvPr>
            <p:ph type="title"/>
          </p:nvPr>
        </p:nvSpPr>
        <p:spPr>
          <a:xfrm>
            <a:off x="968369" y="461962"/>
            <a:ext cx="10494969" cy="842962"/>
          </a:xfrm>
        </p:spPr>
        <p:txBody>
          <a:bodyPr/>
          <a:lstStyle/>
          <a:p>
            <a:r>
              <a:rPr lang="en-US"/>
              <a:t>Click to edit Master title style</a:t>
            </a:r>
            <a:endParaRPr lang="en-SG"/>
          </a:p>
        </p:txBody>
      </p:sp>
    </p:spTree>
    <p:extLst>
      <p:ext uri="{BB962C8B-B14F-4D97-AF65-F5344CB8AC3E}">
        <p14:creationId xmlns:p14="http://schemas.microsoft.com/office/powerpoint/2010/main" val="226197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lumn (Gradient Column)">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61B23B19-C4BB-4339-AB2E-0DF7A66C4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309"/>
            <a:ext cx="471163" cy="6858000"/>
          </a:xfrm>
          <a:prstGeom prst="rect">
            <a:avLst/>
          </a:prstGeom>
        </p:spPr>
      </p:pic>
      <p:sp>
        <p:nvSpPr>
          <p:cNvPr id="18" name="Slide Number Placeholder 5">
            <a:extLst>
              <a:ext uri="{FF2B5EF4-FFF2-40B4-BE49-F238E27FC236}">
                <a16:creationId xmlns:a16="http://schemas.microsoft.com/office/drawing/2014/main" id="{4DF78689-B070-9B4B-A3BE-A5FE49A47F63}"/>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13" name="Content Placeholder 3">
            <a:extLst>
              <a:ext uri="{FF2B5EF4-FFF2-40B4-BE49-F238E27FC236}">
                <a16:creationId xmlns:a16="http://schemas.microsoft.com/office/drawing/2014/main" id="{B4D41E6C-6707-48E6-AE93-E4A6962AC372}"/>
              </a:ext>
            </a:extLst>
          </p:cNvPr>
          <p:cNvSpPr>
            <a:spLocks noGrp="1"/>
          </p:cNvSpPr>
          <p:nvPr>
            <p:ph sz="half" idx="2"/>
          </p:nvPr>
        </p:nvSpPr>
        <p:spPr>
          <a:xfrm>
            <a:off x="964907" y="1477107"/>
            <a:ext cx="5158843" cy="4918928"/>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12" name="Content Placeholder 2">
            <a:extLst>
              <a:ext uri="{FF2B5EF4-FFF2-40B4-BE49-F238E27FC236}">
                <a16:creationId xmlns:a16="http://schemas.microsoft.com/office/drawing/2014/main" id="{52473AEA-A1CA-417B-89AD-B99F0FEA460C}"/>
              </a:ext>
            </a:extLst>
          </p:cNvPr>
          <p:cNvSpPr>
            <a:spLocks noGrp="1"/>
          </p:cNvSpPr>
          <p:nvPr>
            <p:ph sz="half" idx="26"/>
          </p:nvPr>
        </p:nvSpPr>
        <p:spPr>
          <a:xfrm>
            <a:off x="6304494" y="1477106"/>
            <a:ext cx="5158843" cy="4918929"/>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8" name="Footer Placeholder 2">
            <a:extLst>
              <a:ext uri="{FF2B5EF4-FFF2-40B4-BE49-F238E27FC236}">
                <a16:creationId xmlns:a16="http://schemas.microsoft.com/office/drawing/2014/main" id="{D7E38A99-64EC-4875-A5F8-6D4D622C8AD4}"/>
              </a:ext>
            </a:extLst>
          </p:cNvPr>
          <p:cNvSpPr>
            <a:spLocks noGrp="1"/>
          </p:cNvSpPr>
          <p:nvPr>
            <p:ph type="ftr" sz="quarter" idx="32"/>
          </p:nvPr>
        </p:nvSpPr>
        <p:spPr>
          <a:xfrm>
            <a:off x="2944905" y="6430084"/>
            <a:ext cx="6302189" cy="351352"/>
          </a:xfrm>
          <a:prstGeom prst="rect">
            <a:avLst/>
          </a:prstGeom>
        </p:spPr>
        <p:txBody>
          <a:bodyPr/>
          <a:lstStyle/>
          <a:p>
            <a:endParaRPr lang="en-SG"/>
          </a:p>
        </p:txBody>
      </p:sp>
      <p:sp>
        <p:nvSpPr>
          <p:cNvPr id="9" name="Title Placeholder 3">
            <a:extLst>
              <a:ext uri="{FF2B5EF4-FFF2-40B4-BE49-F238E27FC236}">
                <a16:creationId xmlns:a16="http://schemas.microsoft.com/office/drawing/2014/main" id="{806F6540-E391-447A-86ED-A61AB0923C5E}"/>
              </a:ext>
            </a:extLst>
          </p:cNvPr>
          <p:cNvSpPr>
            <a:spLocks noGrp="1"/>
          </p:cNvSpPr>
          <p:nvPr>
            <p:ph type="title"/>
          </p:nvPr>
        </p:nvSpPr>
        <p:spPr>
          <a:xfrm>
            <a:off x="968371" y="461962"/>
            <a:ext cx="10494967" cy="842962"/>
          </a:xfrm>
          <a:prstGeom prst="rect">
            <a:avLst/>
          </a:prstGeom>
        </p:spPr>
        <p:txBody>
          <a:bodyPr/>
          <a:lstStyle>
            <a:lvl1pPr>
              <a:defRPr lang="en-SG"/>
            </a:lvl1pPr>
          </a:lstStyle>
          <a:p>
            <a:pPr marL="0" lvl="0">
              <a:spcBef>
                <a:spcPts val="1000"/>
              </a:spcBef>
              <a:buFont typeface="Arial" panose="020B0604020202020204" pitchFamily="34" charset="0"/>
            </a:pPr>
            <a:r>
              <a:rPr lang="en-US"/>
              <a:t>Click to edit Master title style</a:t>
            </a:r>
            <a:endParaRPr lang="en-SG"/>
          </a:p>
        </p:txBody>
      </p:sp>
    </p:spTree>
    <p:extLst>
      <p:ext uri="{BB962C8B-B14F-4D97-AF65-F5344CB8AC3E}">
        <p14:creationId xmlns:p14="http://schemas.microsoft.com/office/powerpoint/2010/main" val="208505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 + Comment (Gradient Column)">
    <p:spTree>
      <p:nvGrpSpPr>
        <p:cNvPr id="1" name=""/>
        <p:cNvGrpSpPr/>
        <p:nvPr/>
      </p:nvGrpSpPr>
      <p:grpSpPr>
        <a:xfrm>
          <a:off x="0" y="0"/>
          <a:ext cx="0" cy="0"/>
          <a:chOff x="0" y="0"/>
          <a:chExt cx="0" cy="0"/>
        </a:xfrm>
      </p:grpSpPr>
      <p:pic>
        <p:nvPicPr>
          <p:cNvPr id="7" name="Picture 1" descr="Background pattern&#10;&#10;Description automatically generated with low confidence">
            <a:extLst>
              <a:ext uri="{FF2B5EF4-FFF2-40B4-BE49-F238E27FC236}">
                <a16:creationId xmlns:a16="http://schemas.microsoft.com/office/drawing/2014/main" id="{61B23B19-C4BB-4339-AB2E-0DF7A66C4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309"/>
            <a:ext cx="471163" cy="6858000"/>
          </a:xfrm>
          <a:prstGeom prst="rect">
            <a:avLst/>
          </a:prstGeom>
        </p:spPr>
      </p:pic>
      <p:sp>
        <p:nvSpPr>
          <p:cNvPr id="18" name="Slide Number Placeholder">
            <a:extLst>
              <a:ext uri="{FF2B5EF4-FFF2-40B4-BE49-F238E27FC236}">
                <a16:creationId xmlns:a16="http://schemas.microsoft.com/office/drawing/2014/main" id="{4DF78689-B070-9B4B-A3BE-A5FE49A47F63}"/>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16" name="Footer Placeholder 2">
            <a:extLst>
              <a:ext uri="{FF2B5EF4-FFF2-40B4-BE49-F238E27FC236}">
                <a16:creationId xmlns:a16="http://schemas.microsoft.com/office/drawing/2014/main" id="{C3DB8E45-7FCD-429C-B406-655FBE2FE4C2}"/>
              </a:ext>
            </a:extLst>
          </p:cNvPr>
          <p:cNvSpPr>
            <a:spLocks noGrp="1"/>
          </p:cNvSpPr>
          <p:nvPr>
            <p:ph type="ftr" sz="quarter" idx="32"/>
          </p:nvPr>
        </p:nvSpPr>
        <p:spPr>
          <a:xfrm>
            <a:off x="2944905" y="6430084"/>
            <a:ext cx="6302189" cy="351352"/>
          </a:xfrm>
          <a:prstGeom prst="rect">
            <a:avLst/>
          </a:prstGeom>
        </p:spPr>
        <p:txBody>
          <a:bodyPr/>
          <a:lstStyle/>
          <a:p>
            <a:endParaRPr lang="en-SG"/>
          </a:p>
        </p:txBody>
      </p:sp>
      <p:sp>
        <p:nvSpPr>
          <p:cNvPr id="20" name="Text Placeholder 1">
            <a:extLst>
              <a:ext uri="{FF2B5EF4-FFF2-40B4-BE49-F238E27FC236}">
                <a16:creationId xmlns:a16="http://schemas.microsoft.com/office/drawing/2014/main" id="{1CF390D1-0D70-4C51-842A-891A899C22CB}"/>
              </a:ext>
            </a:extLst>
          </p:cNvPr>
          <p:cNvSpPr>
            <a:spLocks noGrp="1"/>
          </p:cNvSpPr>
          <p:nvPr>
            <p:ph type="body" idx="1"/>
          </p:nvPr>
        </p:nvSpPr>
        <p:spPr>
          <a:xfrm>
            <a:off x="968372" y="1477107"/>
            <a:ext cx="5157528" cy="648000"/>
          </a:xfrm>
          <a:prstGeom prst="rect">
            <a:avLst/>
          </a:prstGeom>
        </p:spPr>
        <p:txBody>
          <a:bodyPr anchor="t">
            <a:normAutofit/>
          </a:bodyPr>
          <a:lstStyle>
            <a:lvl1pPr marL="0" indent="0">
              <a:buNone/>
              <a:defRPr lang="en-SG" b="1" noProof="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sp>
        <p:nvSpPr>
          <p:cNvPr id="21" name="Text Placeholder 2">
            <a:extLst>
              <a:ext uri="{FF2B5EF4-FFF2-40B4-BE49-F238E27FC236}">
                <a16:creationId xmlns:a16="http://schemas.microsoft.com/office/drawing/2014/main" id="{13203BA4-3D9A-4A4A-8560-E5C29C048AF9}"/>
              </a:ext>
            </a:extLst>
          </p:cNvPr>
          <p:cNvSpPr>
            <a:spLocks noGrp="1"/>
          </p:cNvSpPr>
          <p:nvPr>
            <p:ph type="body" sz="quarter" idx="3"/>
          </p:nvPr>
        </p:nvSpPr>
        <p:spPr>
          <a:xfrm>
            <a:off x="6305808" y="1477107"/>
            <a:ext cx="5157529" cy="648000"/>
          </a:xfrm>
          <a:prstGeom prst="rect">
            <a:avLst/>
          </a:prstGeom>
        </p:spPr>
        <p:txBody>
          <a:bodyPr anchor="t">
            <a:normAutofit/>
          </a:bodyPr>
          <a:lstStyle>
            <a:lvl1pPr marL="0" indent="0">
              <a:buNone/>
              <a:defRPr lang="en-SG" b="1" noProof="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SG" noProof="0"/>
              <a:t>Edit Master text styles</a:t>
            </a:r>
          </a:p>
        </p:txBody>
      </p:sp>
      <p:sp>
        <p:nvSpPr>
          <p:cNvPr id="22" name="Content Placeholder 1">
            <a:extLst>
              <a:ext uri="{FF2B5EF4-FFF2-40B4-BE49-F238E27FC236}">
                <a16:creationId xmlns:a16="http://schemas.microsoft.com/office/drawing/2014/main" id="{FAF22A1C-5F36-4242-B67D-83285959AB18}"/>
              </a:ext>
            </a:extLst>
          </p:cNvPr>
          <p:cNvSpPr>
            <a:spLocks noGrp="1"/>
          </p:cNvSpPr>
          <p:nvPr>
            <p:ph sz="half" idx="26"/>
          </p:nvPr>
        </p:nvSpPr>
        <p:spPr>
          <a:xfrm>
            <a:off x="6305809" y="2145069"/>
            <a:ext cx="5157528" cy="4250966"/>
          </a:xfrm>
          <a:prstGeom prst="rect">
            <a:avLst/>
          </a:prstGeom>
        </p:spPr>
        <p:txBody>
          <a:bodyPr/>
          <a:lstStyle>
            <a:lvl1pPr>
              <a:defRPr lang="en-SG" noProof="0"/>
            </a:lvl1pPr>
            <a:lvl2pPr>
              <a:defRPr lang="en-SG" noProof="0"/>
            </a:lvl2pPr>
            <a:lvl3pPr>
              <a:defRPr lang="en-SG" noProof="0"/>
            </a:lvl3pPr>
            <a:lvl4pPr>
              <a:defRPr lang="en-SG" noProof="0"/>
            </a:lvl4pPr>
            <a:lvl5pPr>
              <a:defRPr lang="en-SG" noProof="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23" name="Content Placeholder 2">
            <a:extLst>
              <a:ext uri="{FF2B5EF4-FFF2-40B4-BE49-F238E27FC236}">
                <a16:creationId xmlns:a16="http://schemas.microsoft.com/office/drawing/2014/main" id="{F2F03835-DED2-4CB3-AB14-95EDE271FDEA}"/>
              </a:ext>
            </a:extLst>
          </p:cNvPr>
          <p:cNvSpPr>
            <a:spLocks noGrp="1"/>
          </p:cNvSpPr>
          <p:nvPr>
            <p:ph sz="half" idx="2"/>
          </p:nvPr>
        </p:nvSpPr>
        <p:spPr>
          <a:xfrm>
            <a:off x="968372" y="2145069"/>
            <a:ext cx="5157526" cy="4250966"/>
          </a:xfrm>
          <a:prstGeom prst="rect">
            <a:avLst/>
          </a:prstGeom>
        </p:spPr>
        <p:txBody>
          <a:bodyPr/>
          <a:lstStyle>
            <a:lvl1pPr>
              <a:defRPr lang="en-SG" noProof="0" dirty="0"/>
            </a:lvl1pPr>
            <a:lvl2pPr>
              <a:defRPr lang="en-SG" noProof="0" dirty="0"/>
            </a:lvl2pPr>
            <a:lvl3pPr>
              <a:defRPr lang="en-SG" noProof="0" dirty="0"/>
            </a:lvl3pPr>
            <a:lvl4pPr>
              <a:defRPr lang="en-SG" noProof="0" dirty="0"/>
            </a:lvl4pPr>
            <a:lvl5pPr>
              <a:defRPr lang="en-SG" noProof="0" dirty="0"/>
            </a:lvl5pPr>
          </a:lstStyle>
          <a:p>
            <a:pPr lvl="0"/>
            <a:r>
              <a:rPr lang="en-SG" noProof="0"/>
              <a:t>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10" name="Title Placeholder 3">
            <a:extLst>
              <a:ext uri="{FF2B5EF4-FFF2-40B4-BE49-F238E27FC236}">
                <a16:creationId xmlns:a16="http://schemas.microsoft.com/office/drawing/2014/main" id="{CE27DFE9-7AAA-461D-911D-E0DD7B854A0A}"/>
              </a:ext>
            </a:extLst>
          </p:cNvPr>
          <p:cNvSpPr>
            <a:spLocks noGrp="1"/>
          </p:cNvSpPr>
          <p:nvPr>
            <p:ph type="title"/>
          </p:nvPr>
        </p:nvSpPr>
        <p:spPr>
          <a:xfrm>
            <a:off x="968371" y="461962"/>
            <a:ext cx="10494967" cy="842962"/>
          </a:xfrm>
          <a:prstGeom prst="rect">
            <a:avLst/>
          </a:prstGeom>
        </p:spPr>
        <p:txBody>
          <a:bodyPr/>
          <a:lstStyle>
            <a:lvl1pPr>
              <a:defRPr lang="en-SG"/>
            </a:lvl1pPr>
          </a:lstStyle>
          <a:p>
            <a:pPr marL="0" lvl="0">
              <a:spcBef>
                <a:spcPts val="1000"/>
              </a:spcBef>
              <a:buFont typeface="Arial" panose="020B0604020202020204" pitchFamily="34" charset="0"/>
            </a:pPr>
            <a:r>
              <a:rPr lang="en-US"/>
              <a:t>Click to edit Master title style</a:t>
            </a:r>
            <a:endParaRPr lang="en-SG"/>
          </a:p>
        </p:txBody>
      </p:sp>
    </p:spTree>
    <p:extLst>
      <p:ext uri="{BB962C8B-B14F-4D97-AF65-F5344CB8AC3E}">
        <p14:creationId xmlns:p14="http://schemas.microsoft.com/office/powerpoint/2010/main" val="141154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Gradient Column)">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61B23B19-C4BB-4339-AB2E-0DF7A66C4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309"/>
            <a:ext cx="471163" cy="6858000"/>
          </a:xfrm>
          <a:prstGeom prst="rect">
            <a:avLst/>
          </a:prstGeom>
        </p:spPr>
      </p:pic>
      <p:sp>
        <p:nvSpPr>
          <p:cNvPr id="18" name="Slide Number Placeholder 5">
            <a:extLst>
              <a:ext uri="{FF2B5EF4-FFF2-40B4-BE49-F238E27FC236}">
                <a16:creationId xmlns:a16="http://schemas.microsoft.com/office/drawing/2014/main" id="{4DF78689-B070-9B4B-A3BE-A5FE49A47F63}"/>
              </a:ext>
            </a:extLst>
          </p:cNvPr>
          <p:cNvSpPr txBox="1">
            <a:spLocks/>
          </p:cNvSpPr>
          <p:nvPr userDrawn="1"/>
        </p:nvSpPr>
        <p:spPr>
          <a:xfrm>
            <a:off x="11525458" y="6509952"/>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6" name="Footer Placeholder 2">
            <a:extLst>
              <a:ext uri="{FF2B5EF4-FFF2-40B4-BE49-F238E27FC236}">
                <a16:creationId xmlns:a16="http://schemas.microsoft.com/office/drawing/2014/main" id="{220D1B92-8E70-4B3F-BAE8-CF0E0E1977CF}"/>
              </a:ext>
            </a:extLst>
          </p:cNvPr>
          <p:cNvSpPr>
            <a:spLocks noGrp="1"/>
          </p:cNvSpPr>
          <p:nvPr>
            <p:ph type="ftr" sz="quarter" idx="32"/>
          </p:nvPr>
        </p:nvSpPr>
        <p:spPr>
          <a:xfrm>
            <a:off x="2944905" y="6430084"/>
            <a:ext cx="6302189" cy="351352"/>
          </a:xfrm>
          <a:prstGeom prst="rect">
            <a:avLst/>
          </a:prstGeom>
        </p:spPr>
        <p:txBody>
          <a:bodyPr/>
          <a:lstStyle/>
          <a:p>
            <a:endParaRPr lang="en-SG"/>
          </a:p>
        </p:txBody>
      </p:sp>
      <p:sp>
        <p:nvSpPr>
          <p:cNvPr id="8" name="Title 13">
            <a:extLst>
              <a:ext uri="{FF2B5EF4-FFF2-40B4-BE49-F238E27FC236}">
                <a16:creationId xmlns:a16="http://schemas.microsoft.com/office/drawing/2014/main" id="{0251AACD-1E78-4601-8D20-A5770391C207}"/>
              </a:ext>
            </a:extLst>
          </p:cNvPr>
          <p:cNvSpPr>
            <a:spLocks noGrp="1"/>
          </p:cNvSpPr>
          <p:nvPr>
            <p:ph type="title"/>
          </p:nvPr>
        </p:nvSpPr>
        <p:spPr>
          <a:xfrm>
            <a:off x="964073" y="461962"/>
            <a:ext cx="10499265" cy="842962"/>
          </a:xfrm>
        </p:spPr>
        <p:txBody>
          <a:bodyPr/>
          <a:lstStyle>
            <a:lvl1pPr>
              <a:defRPr lang="en-SG"/>
            </a:lvl1pPr>
          </a:lstStyle>
          <a:p>
            <a:r>
              <a:rPr lang="en-US"/>
              <a:t>Click to edit Master title style</a:t>
            </a:r>
            <a:endParaRPr lang="en-SG"/>
          </a:p>
        </p:txBody>
      </p:sp>
    </p:spTree>
    <p:extLst>
      <p:ext uri="{BB962C8B-B14F-4D97-AF65-F5344CB8AC3E}">
        <p14:creationId xmlns:p14="http://schemas.microsoft.com/office/powerpoint/2010/main" val="25628573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B6BF3E36-9BA1-4769-A0BA-8A43BF336870}"/>
              </a:ext>
            </a:extLst>
          </p:cNvPr>
          <p:cNvPicPr>
            <a:picLocks noChangeAspect="1"/>
          </p:cNvPicPr>
          <p:nvPr userDrawn="1"/>
        </p:nvPicPr>
        <p:blipFill rotWithShape="1">
          <a:blip r:embed="rId37" cstate="screen">
            <a:extLst>
              <a:ext uri="{28A0092B-C50C-407E-A947-70E740481C1C}">
                <a14:useLocalDpi xmlns:a14="http://schemas.microsoft.com/office/drawing/2010/main"/>
              </a:ext>
            </a:extLst>
          </a:blip>
          <a:srcRect t="92754"/>
          <a:stretch/>
        </p:blipFill>
        <p:spPr>
          <a:xfrm>
            <a:off x="2925" y="6369920"/>
            <a:ext cx="12189075" cy="496957"/>
          </a:xfrm>
          <a:prstGeom prst="rect">
            <a:avLst/>
          </a:prstGeom>
        </p:spPr>
      </p:pic>
      <p:sp>
        <p:nvSpPr>
          <p:cNvPr id="5" name="Slide Number Placeholder 5">
            <a:extLst>
              <a:ext uri="{FF2B5EF4-FFF2-40B4-BE49-F238E27FC236}">
                <a16:creationId xmlns:a16="http://schemas.microsoft.com/office/drawing/2014/main" id="{C91600BF-67C8-CC44-9412-3C37518D8B20}"/>
              </a:ext>
            </a:extLst>
          </p:cNvPr>
          <p:cNvSpPr txBox="1">
            <a:spLocks/>
          </p:cNvSpPr>
          <p:nvPr userDrawn="1"/>
        </p:nvSpPr>
        <p:spPr>
          <a:xfrm>
            <a:off x="11525458" y="6068418"/>
            <a:ext cx="523873"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1000" smtClean="0">
                <a:latin typeface="+mn-lt"/>
                <a:ea typeface="Open Sans" panose="020B0606030504020204" pitchFamily="34" charset="0"/>
                <a:cs typeface="Open Sans" panose="020B0606030504020204" pitchFamily="34" charset="0"/>
              </a:rPr>
              <a:pPr/>
              <a:t>‹#›</a:t>
            </a:fld>
            <a:endParaRPr lang="en-US" sz="1000">
              <a:latin typeface="+mn-lt"/>
              <a:ea typeface="Open Sans" panose="020B0606030504020204" pitchFamily="34" charset="0"/>
              <a:cs typeface="Open Sans" panose="020B0606030504020204" pitchFamily="34" charset="0"/>
            </a:endParaRPr>
          </a:p>
        </p:txBody>
      </p:sp>
      <p:sp>
        <p:nvSpPr>
          <p:cNvPr id="3" name="Footer Placeholder 2">
            <a:extLst>
              <a:ext uri="{FF2B5EF4-FFF2-40B4-BE49-F238E27FC236}">
                <a16:creationId xmlns:a16="http://schemas.microsoft.com/office/drawing/2014/main" id="{F3101B19-3244-4299-8284-397C3B935780}"/>
              </a:ext>
            </a:extLst>
          </p:cNvPr>
          <p:cNvSpPr>
            <a:spLocks noGrp="1"/>
          </p:cNvSpPr>
          <p:nvPr>
            <p:ph type="ftr" sz="quarter" idx="3"/>
          </p:nvPr>
        </p:nvSpPr>
        <p:spPr>
          <a:xfrm>
            <a:off x="2944905" y="5921344"/>
            <a:ext cx="6302189" cy="35135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11" name="Title Placeholder 3">
            <a:extLst>
              <a:ext uri="{FF2B5EF4-FFF2-40B4-BE49-F238E27FC236}">
                <a16:creationId xmlns:a16="http://schemas.microsoft.com/office/drawing/2014/main" id="{55CE7D60-2D27-4B87-B38D-03CDE69FD65B}"/>
              </a:ext>
            </a:extLst>
          </p:cNvPr>
          <p:cNvSpPr>
            <a:spLocks noGrp="1"/>
          </p:cNvSpPr>
          <p:nvPr>
            <p:ph type="title"/>
          </p:nvPr>
        </p:nvSpPr>
        <p:spPr>
          <a:xfrm>
            <a:off x="728661" y="461962"/>
            <a:ext cx="10734678" cy="842962"/>
          </a:xfrm>
          <a:prstGeom prst="rect">
            <a:avLst/>
          </a:prstGeom>
        </p:spPr>
        <p:txBody>
          <a:bodyPr/>
          <a:lstStyle/>
          <a:p>
            <a:pPr marL="0" lvl="0">
              <a:spcBef>
                <a:spcPts val="1000"/>
              </a:spcBef>
              <a:buFont typeface="Arial" panose="020B0604020202020204" pitchFamily="34" charset="0"/>
            </a:pPr>
            <a:r>
              <a:rPr lang="en-US"/>
              <a:t>Click to edit Master title style</a:t>
            </a:r>
            <a:endParaRPr lang="en-SG"/>
          </a:p>
        </p:txBody>
      </p:sp>
      <p:sp>
        <p:nvSpPr>
          <p:cNvPr id="15" name="Text Placeholder 11">
            <a:extLst>
              <a:ext uri="{FF2B5EF4-FFF2-40B4-BE49-F238E27FC236}">
                <a16:creationId xmlns:a16="http://schemas.microsoft.com/office/drawing/2014/main" id="{4CEAF79F-63A7-4CD9-B30F-73C61640CD78}"/>
              </a:ext>
            </a:extLst>
          </p:cNvPr>
          <p:cNvSpPr>
            <a:spLocks noGrp="1"/>
          </p:cNvSpPr>
          <p:nvPr>
            <p:ph type="body" idx="1"/>
          </p:nvPr>
        </p:nvSpPr>
        <p:spPr>
          <a:xfrm>
            <a:off x="728661" y="1477110"/>
            <a:ext cx="10734676" cy="4272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14203339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Lst>
  <p:hf sldNum="0" hdr="0" dt="0"/>
  <p:txStyles>
    <p:titleStyle>
      <a:lvl1pPr algn="l" defTabSz="914400" rtl="0" eaLnBrk="1" latinLnBrk="0" hangingPunct="1">
        <a:lnSpc>
          <a:spcPct val="90000"/>
        </a:lnSpc>
        <a:spcBef>
          <a:spcPct val="0"/>
        </a:spcBef>
        <a:buNone/>
        <a:defRPr lang="en-SG" sz="2400" b="1" kern="1200" smtClean="0">
          <a:solidFill>
            <a:srgbClr val="003087"/>
          </a:solidFill>
          <a:latin typeface="+mj-lt"/>
          <a:ea typeface="Open Sans" panose="020B0606030504020204" pitchFamily="34" charset="0"/>
          <a:cs typeface="Open Sans" panose="020B0606030504020204" pitchFamily="34" charset="0"/>
        </a:defRPr>
      </a:lvl1pPr>
    </p:titleStyle>
    <p:bodyStyle>
      <a:lvl1pPr marL="2520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1pPr>
      <a:lvl2pPr marL="504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7560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008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4pPr>
      <a:lvl5pPr marL="1260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hyperlink" Target="https://luca.co.in/electric-vehicle/" TargetMode="External"/><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emf"/><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58.svg"/><Relationship Id="rId5" Type="http://schemas.openxmlformats.org/officeDocument/2006/relationships/image" Target="../media/image57.png"/><Relationship Id="rId10" Type="http://schemas.microsoft.com/office/2007/relationships/hdphoto" Target="../media/hdphoto2.wdp"/><Relationship Id="rId4" Type="http://schemas.openxmlformats.org/officeDocument/2006/relationships/image" Target="../media/image56.jpeg"/><Relationship Id="rId9" Type="http://schemas.openxmlformats.org/officeDocument/2006/relationships/image" Target="../media/image6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ema.gov.sg/energy-2050-committee-repor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1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25.png"/><Relationship Id="rId12"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4.png"/><Relationship Id="rId5" Type="http://schemas.openxmlformats.org/officeDocument/2006/relationships/image" Target="../media/image23.png"/><Relationship Id="rId1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1.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9.png"/><Relationship Id="rId4" Type="http://schemas.openxmlformats.org/officeDocument/2006/relationships/image" Target="../media/image18.pn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citymos.net/" TargetMode="External"/><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1B15BD-AEFE-4C3B-8F5C-157970D7ADA3}"/>
              </a:ext>
            </a:extLst>
          </p:cNvPr>
          <p:cNvSpPr>
            <a:spLocks noGrp="1"/>
          </p:cNvSpPr>
          <p:nvPr>
            <p:ph type="title"/>
          </p:nvPr>
        </p:nvSpPr>
        <p:spPr>
          <a:xfrm>
            <a:off x="838197" y="2117271"/>
            <a:ext cx="10644269" cy="1825142"/>
          </a:xfrm>
        </p:spPr>
        <p:txBody>
          <a:bodyPr>
            <a:normAutofit fontScale="90000"/>
          </a:bodyPr>
          <a:lstStyle/>
          <a:p>
            <a:r>
              <a:rPr lang="en-US" sz="4400" dirty="0"/>
              <a:t>ADVANCING R&amp;D IN INTEGRATED MODELLING AND SIMULATION OF FUTURE ENERGY SYSTEMS</a:t>
            </a:r>
            <a:endParaRPr lang="en-SG" sz="4400" dirty="0"/>
          </a:p>
        </p:txBody>
      </p:sp>
      <p:sp>
        <p:nvSpPr>
          <p:cNvPr id="3" name="Text Placeholder 10">
            <a:extLst>
              <a:ext uri="{FF2B5EF4-FFF2-40B4-BE49-F238E27FC236}">
                <a16:creationId xmlns:a16="http://schemas.microsoft.com/office/drawing/2014/main" id="{1746AEF9-3E32-4F95-A8ED-8733EB105936}"/>
              </a:ext>
            </a:extLst>
          </p:cNvPr>
          <p:cNvSpPr>
            <a:spLocks noGrp="1"/>
          </p:cNvSpPr>
          <p:nvPr>
            <p:ph type="body" sz="quarter" idx="15"/>
          </p:nvPr>
        </p:nvSpPr>
        <p:spPr>
          <a:xfrm>
            <a:off x="838199" y="4555522"/>
            <a:ext cx="3846513" cy="369794"/>
          </a:xfrm>
        </p:spPr>
        <p:txBody>
          <a:bodyPr/>
          <a:lstStyle/>
          <a:p>
            <a:r>
              <a:rPr lang="en-US"/>
              <a:t>Deputy Department Director, Systems Science</a:t>
            </a:r>
          </a:p>
        </p:txBody>
      </p:sp>
      <p:sp>
        <p:nvSpPr>
          <p:cNvPr id="4" name="Text Placeholder 11">
            <a:extLst>
              <a:ext uri="{FF2B5EF4-FFF2-40B4-BE49-F238E27FC236}">
                <a16:creationId xmlns:a16="http://schemas.microsoft.com/office/drawing/2014/main" id="{CC0F84A5-455B-476C-AEC8-3ADA45ACFFE9}"/>
              </a:ext>
            </a:extLst>
          </p:cNvPr>
          <p:cNvSpPr>
            <a:spLocks noGrp="1"/>
          </p:cNvSpPr>
          <p:nvPr>
            <p:ph type="body" sz="quarter" idx="16"/>
          </p:nvPr>
        </p:nvSpPr>
        <p:spPr>
          <a:xfrm>
            <a:off x="838199" y="4957770"/>
            <a:ext cx="3846513" cy="369794"/>
          </a:xfrm>
        </p:spPr>
        <p:txBody>
          <a:bodyPr/>
          <a:lstStyle/>
          <a:p>
            <a:r>
              <a:rPr lang="en-US"/>
              <a:t>Institute of High Performance Computing, A*STAR</a:t>
            </a:r>
          </a:p>
        </p:txBody>
      </p:sp>
      <p:sp>
        <p:nvSpPr>
          <p:cNvPr id="5" name="Text Placeholder 12">
            <a:extLst>
              <a:ext uri="{FF2B5EF4-FFF2-40B4-BE49-F238E27FC236}">
                <a16:creationId xmlns:a16="http://schemas.microsoft.com/office/drawing/2014/main" id="{26CB5945-5B0C-4627-91A3-D2166A0245E8}"/>
              </a:ext>
            </a:extLst>
          </p:cNvPr>
          <p:cNvSpPr>
            <a:spLocks noGrp="1"/>
          </p:cNvSpPr>
          <p:nvPr>
            <p:ph type="body" sz="quarter" idx="17"/>
          </p:nvPr>
        </p:nvSpPr>
        <p:spPr>
          <a:xfrm>
            <a:off x="838199" y="5360018"/>
            <a:ext cx="3846513" cy="351352"/>
          </a:xfrm>
        </p:spPr>
        <p:txBody>
          <a:bodyPr/>
          <a:lstStyle/>
          <a:p>
            <a:r>
              <a:rPr lang="en-US"/>
              <a:t>Singapore International Energy Week (SIEW) 2022</a:t>
            </a:r>
          </a:p>
        </p:txBody>
      </p:sp>
      <p:sp>
        <p:nvSpPr>
          <p:cNvPr id="6" name="Text Placeholder 13">
            <a:extLst>
              <a:ext uri="{FF2B5EF4-FFF2-40B4-BE49-F238E27FC236}">
                <a16:creationId xmlns:a16="http://schemas.microsoft.com/office/drawing/2014/main" id="{F111A424-2E8D-423C-AA18-A624519A4B9E}"/>
              </a:ext>
            </a:extLst>
          </p:cNvPr>
          <p:cNvSpPr>
            <a:spLocks noGrp="1"/>
          </p:cNvSpPr>
          <p:nvPr>
            <p:ph type="body" sz="quarter" idx="18"/>
          </p:nvPr>
        </p:nvSpPr>
        <p:spPr>
          <a:xfrm>
            <a:off x="838199" y="4145243"/>
            <a:ext cx="3846513" cy="377825"/>
          </a:xfrm>
        </p:spPr>
        <p:txBody>
          <a:bodyPr/>
          <a:lstStyle/>
          <a:p>
            <a:r>
              <a:rPr lang="en-US"/>
              <a:t>Muhamad Azfar Ramli, Ph.D.</a:t>
            </a:r>
          </a:p>
        </p:txBody>
      </p:sp>
      <p:sp>
        <p:nvSpPr>
          <p:cNvPr id="7" name="Footer Placeholder 6">
            <a:extLst>
              <a:ext uri="{FF2B5EF4-FFF2-40B4-BE49-F238E27FC236}">
                <a16:creationId xmlns:a16="http://schemas.microsoft.com/office/drawing/2014/main" id="{4A67168B-29FB-4F02-902E-354BD2BB0A0E}"/>
              </a:ext>
            </a:extLst>
          </p:cNvPr>
          <p:cNvSpPr>
            <a:spLocks noGrp="1"/>
          </p:cNvSpPr>
          <p:nvPr>
            <p:ph type="ftr" sz="quarter" idx="25"/>
          </p:nvPr>
        </p:nvSpPr>
        <p:spPr>
          <a:xfrm>
            <a:off x="838199" y="5743824"/>
            <a:ext cx="3846513" cy="351352"/>
          </a:xfrm>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rPr>
              <a:t>27</a:t>
            </a:r>
            <a:r>
              <a:rPr kumimoji="0" lang="en-US" sz="1200" b="0" i="0" u="none" strike="noStrike" kern="1200" cap="none" spc="0" normalizeH="0" baseline="30000" noProof="0">
                <a:ln>
                  <a:noFill/>
                </a:ln>
                <a:solidFill>
                  <a:prstClr val="white"/>
                </a:solidFill>
                <a:effectLst/>
                <a:uLnTx/>
                <a:uFillTx/>
                <a:latin typeface="Open Sans"/>
                <a:ea typeface="Open Sans" panose="020B0606030504020204" pitchFamily="34" charset="0"/>
                <a:cs typeface="Open Sans" panose="020B0606030504020204" pitchFamily="34" charset="0"/>
              </a:rPr>
              <a:t>th</a:t>
            </a:r>
            <a:r>
              <a:rPr kumimoji="0" lang="en-US" sz="1200" b="0"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rPr>
              <a:t> October 2022</a:t>
            </a:r>
          </a:p>
        </p:txBody>
      </p:sp>
    </p:spTree>
    <p:extLst>
      <p:ext uri="{BB962C8B-B14F-4D97-AF65-F5344CB8AC3E}">
        <p14:creationId xmlns:p14="http://schemas.microsoft.com/office/powerpoint/2010/main" val="2082065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20106-6135-4D7D-8266-64C327B0C76E}"/>
              </a:ext>
            </a:extLst>
          </p:cNvPr>
          <p:cNvSpPr>
            <a:spLocks noGrp="1"/>
          </p:cNvSpPr>
          <p:nvPr>
            <p:ph type="title"/>
          </p:nvPr>
        </p:nvSpPr>
        <p:spPr>
          <a:xfrm>
            <a:off x="627430" y="436743"/>
            <a:ext cx="10532215" cy="842962"/>
          </a:xfrm>
        </p:spPr>
        <p:txBody>
          <a:bodyPr/>
          <a:lstStyle/>
          <a:p>
            <a:r>
              <a:rPr lang="en-US" dirty="0"/>
              <a:t>Topic 2: Integrated Simulation and Optimization of Electric Vehicle Charging</a:t>
            </a:r>
            <a:br>
              <a:rPr lang="en-US" dirty="0"/>
            </a:br>
            <a:endParaRPr lang="en-SG" dirty="0"/>
          </a:p>
        </p:txBody>
      </p:sp>
      <p:sp>
        <p:nvSpPr>
          <p:cNvPr id="40" name="Rectangle: Rounded Corners 39">
            <a:extLst>
              <a:ext uri="{FF2B5EF4-FFF2-40B4-BE49-F238E27FC236}">
                <a16:creationId xmlns:a16="http://schemas.microsoft.com/office/drawing/2014/main" id="{546AC3C6-4372-43BC-A1FF-3EF4CA5CC1BB}"/>
              </a:ext>
            </a:extLst>
          </p:cNvPr>
          <p:cNvSpPr/>
          <p:nvPr/>
        </p:nvSpPr>
        <p:spPr>
          <a:xfrm>
            <a:off x="9440582" y="1251488"/>
            <a:ext cx="1801392" cy="353953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a:ln>
                  <a:noFill/>
                </a:ln>
                <a:solidFill>
                  <a:prstClr val="black"/>
                </a:solidFill>
                <a:effectLst/>
                <a:uLnTx/>
                <a:uFillTx/>
                <a:latin typeface="Open Sans"/>
                <a:ea typeface="+mn-ea"/>
                <a:cs typeface="+mn-cs"/>
              </a:rPr>
              <a:t>Electric Grid Simulation</a:t>
            </a:r>
            <a:endParaRPr kumimoji="0" lang="en-SG" sz="1600" b="0" i="0" u="none" strike="noStrike" kern="1200" cap="none" spc="0" normalizeH="0" baseline="0" noProof="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a:ln>
                  <a:noFill/>
                </a:ln>
                <a:solidFill>
                  <a:prstClr val="black"/>
                </a:solidFill>
                <a:effectLst/>
                <a:uLnTx/>
                <a:uFillTx/>
                <a:latin typeface="Open Sans"/>
                <a:ea typeface="+mn-ea"/>
                <a:cs typeface="+mn-cs"/>
              </a:rPr>
              <a:t>Power Flow Modelling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a:ln>
                  <a:noFill/>
                </a:ln>
                <a:solidFill>
                  <a:prstClr val="black"/>
                </a:solidFill>
                <a:effectLst/>
                <a:uLnTx/>
                <a:uFillTx/>
                <a:latin typeface="Open Sans"/>
                <a:ea typeface="+mn-ea"/>
                <a:cs typeface="+mn-cs"/>
              </a:rPr>
              <a:t>Max </a:t>
            </a:r>
            <a:r>
              <a:rPr kumimoji="0" lang="en-SG" sz="1600" b="0" i="0" u="none" strike="noStrike" kern="1200" cap="none" spc="0" normalizeH="0" baseline="0" noProof="0" err="1">
                <a:ln>
                  <a:noFill/>
                </a:ln>
                <a:solidFill>
                  <a:prstClr val="black"/>
                </a:solidFill>
                <a:effectLst/>
                <a:uLnTx/>
                <a:uFillTx/>
                <a:latin typeface="Open Sans"/>
                <a:ea typeface="+mn-ea"/>
                <a:cs typeface="+mn-cs"/>
              </a:rPr>
              <a:t>Loadability</a:t>
            </a:r>
            <a:r>
              <a:rPr kumimoji="0" lang="en-SG" sz="1600" b="0" i="0" u="none" strike="noStrike" kern="1200" cap="none" spc="0" normalizeH="0" baseline="0" noProof="0">
                <a:ln>
                  <a:noFill/>
                </a:ln>
                <a:solidFill>
                  <a:prstClr val="black"/>
                </a:solidFill>
                <a:effectLst/>
                <a:uLnTx/>
                <a:uFillTx/>
                <a:latin typeface="Open Sans"/>
                <a:ea typeface="+mn-ea"/>
                <a:cs typeface="+mn-cs"/>
              </a:rPr>
              <a:t> Calculations</a:t>
            </a:r>
          </a:p>
        </p:txBody>
      </p:sp>
      <p:sp>
        <p:nvSpPr>
          <p:cNvPr id="41" name="Rectangle: Rounded Corners 40">
            <a:extLst>
              <a:ext uri="{FF2B5EF4-FFF2-40B4-BE49-F238E27FC236}">
                <a16:creationId xmlns:a16="http://schemas.microsoft.com/office/drawing/2014/main" id="{0E0BC6F4-8068-42C3-87CB-0E9FCFA246C5}"/>
              </a:ext>
            </a:extLst>
          </p:cNvPr>
          <p:cNvSpPr/>
          <p:nvPr/>
        </p:nvSpPr>
        <p:spPr>
          <a:xfrm>
            <a:off x="716481" y="1411924"/>
            <a:ext cx="1804355" cy="353953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prstClr val="black"/>
                </a:solidFill>
                <a:effectLst/>
                <a:uLnTx/>
                <a:uFillTx/>
                <a:latin typeface="Open Sans"/>
                <a:ea typeface="+mn-ea"/>
                <a:cs typeface="+mn-cs"/>
              </a:rPr>
              <a:t>Mobility &amp; Charging Simulation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prstClr val="black"/>
                </a:solidFill>
                <a:effectLst/>
                <a:uLnTx/>
                <a:uFillTx/>
                <a:latin typeface="Open Sans"/>
                <a:ea typeface="+mn-ea"/>
                <a:cs typeface="+mn-cs"/>
              </a:rPr>
              <a:t>Electric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prstClr val="black"/>
                </a:solidFill>
                <a:effectLst/>
                <a:uLnTx/>
                <a:uFillTx/>
                <a:latin typeface="Open Sans"/>
                <a:ea typeface="+mn-ea"/>
                <a:cs typeface="+mn-cs"/>
              </a:rPr>
              <a:t>Vehicle Simulation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prstClr val="black"/>
                </a:solidFill>
                <a:effectLst/>
                <a:uLnTx/>
                <a:uFillTx/>
                <a:latin typeface="Open Sans"/>
                <a:ea typeface="+mn-ea"/>
                <a:cs typeface="+mn-cs"/>
              </a:rPr>
              <a:t>Behaviour Modelling</a:t>
            </a:r>
          </a:p>
        </p:txBody>
      </p:sp>
      <p:sp>
        <p:nvSpPr>
          <p:cNvPr id="42" name="Rectangle: Rounded Corners 41">
            <a:extLst>
              <a:ext uri="{FF2B5EF4-FFF2-40B4-BE49-F238E27FC236}">
                <a16:creationId xmlns:a16="http://schemas.microsoft.com/office/drawing/2014/main" id="{85FCC306-4C4A-4B19-B64F-B4E3D60A3DF5}"/>
              </a:ext>
            </a:extLst>
          </p:cNvPr>
          <p:cNvSpPr/>
          <p:nvPr/>
        </p:nvSpPr>
        <p:spPr>
          <a:xfrm>
            <a:off x="5037367" y="1279705"/>
            <a:ext cx="1801392" cy="3539533"/>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a:ln>
                  <a:noFill/>
                </a:ln>
                <a:solidFill>
                  <a:prstClr val="black"/>
                </a:solidFill>
                <a:effectLst/>
                <a:uLnTx/>
                <a:uFillTx/>
                <a:latin typeface="Open Sans"/>
                <a:ea typeface="+mn-ea"/>
                <a:cs typeface="+mn-cs"/>
              </a:rPr>
              <a:t>Coupling Middleware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1" i="0" u="none" strike="noStrike" kern="1200" cap="none" spc="0" normalizeH="0" baseline="0" noProof="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a:ln>
                  <a:noFill/>
                </a:ln>
                <a:solidFill>
                  <a:prstClr val="black"/>
                </a:solidFill>
                <a:effectLst/>
                <a:uLnTx/>
                <a:uFillTx/>
                <a:latin typeface="Open Sans"/>
                <a:ea typeface="+mn-ea"/>
                <a:cs typeface="+mn-cs"/>
              </a:rPr>
              <a:t>Charging Demand Modelling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a:ln>
                  <a:noFill/>
                </a:ln>
                <a:solidFill>
                  <a:prstClr val="black"/>
                </a:solidFill>
                <a:effectLst/>
                <a:uLnTx/>
                <a:uFillTx/>
                <a:latin typeface="Open Sans"/>
                <a:ea typeface="+mn-ea"/>
                <a:cs typeface="+mn-cs"/>
              </a:rPr>
              <a:t>Charging Schedule Optimization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a:ln>
                  <a:noFill/>
                </a:ln>
                <a:solidFill>
                  <a:prstClr val="black"/>
                </a:solidFill>
                <a:effectLst/>
                <a:uLnTx/>
                <a:uFillTx/>
                <a:latin typeface="Open Sans"/>
                <a:ea typeface="+mn-ea"/>
                <a:cs typeface="+mn-cs"/>
              </a:rPr>
              <a:t>Optimal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a:ln>
                  <a:noFill/>
                </a:ln>
                <a:solidFill>
                  <a:prstClr val="black"/>
                </a:solidFill>
                <a:effectLst/>
                <a:uLnTx/>
                <a:uFillTx/>
                <a:latin typeface="Open Sans"/>
                <a:ea typeface="+mn-ea"/>
                <a:cs typeface="+mn-cs"/>
              </a:rPr>
              <a:t>Power Flow</a:t>
            </a:r>
          </a:p>
        </p:txBody>
      </p:sp>
      <p:sp>
        <p:nvSpPr>
          <p:cNvPr id="52" name="Arrow: Right 51">
            <a:extLst>
              <a:ext uri="{FF2B5EF4-FFF2-40B4-BE49-F238E27FC236}">
                <a16:creationId xmlns:a16="http://schemas.microsoft.com/office/drawing/2014/main" id="{865166B1-BC14-45D9-A221-91F3024D520D}"/>
              </a:ext>
            </a:extLst>
          </p:cNvPr>
          <p:cNvSpPr/>
          <p:nvPr/>
        </p:nvSpPr>
        <p:spPr>
          <a:xfrm flipH="1">
            <a:off x="2621283" y="3021255"/>
            <a:ext cx="2315636" cy="6548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white"/>
                </a:solidFill>
                <a:effectLst/>
                <a:uLnTx/>
                <a:uFillTx/>
                <a:latin typeface="Open Sans"/>
                <a:ea typeface="+mn-ea"/>
                <a:cs typeface="+mn-cs"/>
              </a:rPr>
              <a:t>Charging Schedule</a:t>
            </a:r>
          </a:p>
        </p:txBody>
      </p:sp>
      <p:sp>
        <p:nvSpPr>
          <p:cNvPr id="54" name="Arrow: Right 53">
            <a:extLst>
              <a:ext uri="{FF2B5EF4-FFF2-40B4-BE49-F238E27FC236}">
                <a16:creationId xmlns:a16="http://schemas.microsoft.com/office/drawing/2014/main" id="{481E9FBD-9946-43FC-9253-0B6AC62D7E9E}"/>
              </a:ext>
            </a:extLst>
          </p:cNvPr>
          <p:cNvSpPr/>
          <p:nvPr/>
        </p:nvSpPr>
        <p:spPr>
          <a:xfrm>
            <a:off x="2621283" y="2240893"/>
            <a:ext cx="2315636" cy="6548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white"/>
                </a:solidFill>
                <a:effectLst/>
                <a:uLnTx/>
                <a:uFillTx/>
                <a:latin typeface="Open Sans"/>
                <a:ea typeface="+mn-ea"/>
                <a:cs typeface="+mn-cs"/>
              </a:rPr>
              <a:t>Mobility Events</a:t>
            </a:r>
          </a:p>
        </p:txBody>
      </p:sp>
      <p:sp>
        <p:nvSpPr>
          <p:cNvPr id="55" name="Arrow: Right 54">
            <a:extLst>
              <a:ext uri="{FF2B5EF4-FFF2-40B4-BE49-F238E27FC236}">
                <a16:creationId xmlns:a16="http://schemas.microsoft.com/office/drawing/2014/main" id="{EEB75549-2F8C-4ECE-92C5-D468BA3895BE}"/>
              </a:ext>
            </a:extLst>
          </p:cNvPr>
          <p:cNvSpPr/>
          <p:nvPr/>
        </p:nvSpPr>
        <p:spPr>
          <a:xfrm>
            <a:off x="6939207" y="2269108"/>
            <a:ext cx="2315636" cy="6548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white"/>
                </a:solidFill>
                <a:effectLst/>
                <a:uLnTx/>
                <a:uFillTx/>
                <a:latin typeface="Open Sans"/>
                <a:ea typeface="+mn-ea"/>
                <a:cs typeface="+mn-cs"/>
              </a:rPr>
              <a:t>Charging Demand</a:t>
            </a:r>
          </a:p>
        </p:txBody>
      </p:sp>
      <p:sp>
        <p:nvSpPr>
          <p:cNvPr id="56" name="Arrow: Right 55">
            <a:extLst>
              <a:ext uri="{FF2B5EF4-FFF2-40B4-BE49-F238E27FC236}">
                <a16:creationId xmlns:a16="http://schemas.microsoft.com/office/drawing/2014/main" id="{4E92B156-7636-4C94-BCB4-DA5EA84C9172}"/>
              </a:ext>
            </a:extLst>
          </p:cNvPr>
          <p:cNvSpPr/>
          <p:nvPr/>
        </p:nvSpPr>
        <p:spPr>
          <a:xfrm flipH="1">
            <a:off x="6939207" y="3021255"/>
            <a:ext cx="2315636" cy="6548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prstClr val="white"/>
                </a:solidFill>
                <a:effectLst/>
                <a:uLnTx/>
                <a:uFillTx/>
                <a:latin typeface="Open Sans"/>
                <a:ea typeface="+mn-ea"/>
                <a:cs typeface="+mn-cs"/>
              </a:rPr>
              <a:t>Grid Utilizations</a:t>
            </a:r>
          </a:p>
        </p:txBody>
      </p:sp>
      <p:pic>
        <p:nvPicPr>
          <p:cNvPr id="27" name="Picture 26">
            <a:extLst>
              <a:ext uri="{FF2B5EF4-FFF2-40B4-BE49-F238E27FC236}">
                <a16:creationId xmlns:a16="http://schemas.microsoft.com/office/drawing/2014/main" id="{61399188-BA59-0B4F-A45D-4A7A8EA2D6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27310" y="3961537"/>
            <a:ext cx="1612422" cy="644968"/>
          </a:xfrm>
          <a:prstGeom prst="rect">
            <a:avLst/>
          </a:prstGeom>
        </p:spPr>
      </p:pic>
      <p:pic>
        <p:nvPicPr>
          <p:cNvPr id="28" name="Picture 27" descr="A picture containing building, bridge&#10;&#10;Description automatically generated">
            <a:extLst>
              <a:ext uri="{FF2B5EF4-FFF2-40B4-BE49-F238E27FC236}">
                <a16:creationId xmlns:a16="http://schemas.microsoft.com/office/drawing/2014/main" id="{64E9C1C5-F0DE-264A-ADD6-A2F4F449412D}"/>
              </a:ext>
            </a:extLst>
          </p:cNvPr>
          <p:cNvPicPr>
            <a:picLocks noChangeAspect="1"/>
          </p:cNvPicPr>
          <p:nvPr/>
        </p:nvPicPr>
        <p:blipFill>
          <a:blip r:embed="rId4"/>
          <a:stretch>
            <a:fillRect/>
          </a:stretch>
        </p:blipFill>
        <p:spPr>
          <a:xfrm>
            <a:off x="881137" y="3926209"/>
            <a:ext cx="1475041" cy="1043332"/>
          </a:xfrm>
          <a:prstGeom prst="rect">
            <a:avLst/>
          </a:prstGeom>
        </p:spPr>
      </p:pic>
      <p:sp>
        <p:nvSpPr>
          <p:cNvPr id="35" name="Rectangle 34">
            <a:extLst>
              <a:ext uri="{FF2B5EF4-FFF2-40B4-BE49-F238E27FC236}">
                <a16:creationId xmlns:a16="http://schemas.microsoft.com/office/drawing/2014/main" id="{C14B6ACC-22C8-7A47-A35C-EB1839684CD4}"/>
              </a:ext>
            </a:extLst>
          </p:cNvPr>
          <p:cNvSpPr/>
          <p:nvPr/>
        </p:nvSpPr>
        <p:spPr>
          <a:xfrm>
            <a:off x="8626640" y="6304570"/>
            <a:ext cx="2990396"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sp>
        <p:nvSpPr>
          <p:cNvPr id="36" name="Content Placeholder 1">
            <a:extLst>
              <a:ext uri="{FF2B5EF4-FFF2-40B4-BE49-F238E27FC236}">
                <a16:creationId xmlns:a16="http://schemas.microsoft.com/office/drawing/2014/main" id="{20502B91-1FC0-3548-957C-55E219962993}"/>
              </a:ext>
            </a:extLst>
          </p:cNvPr>
          <p:cNvSpPr txBox="1">
            <a:spLocks/>
          </p:cNvSpPr>
          <p:nvPr/>
        </p:nvSpPr>
        <p:spPr>
          <a:xfrm>
            <a:off x="627430" y="5320377"/>
            <a:ext cx="10532215" cy="1375837"/>
          </a:xfrm>
          <a:prstGeom prst="rect">
            <a:avLst/>
          </a:prstGeom>
        </p:spPr>
        <p:txBody>
          <a:bodyPr>
            <a:normAutofit/>
          </a:bodyPr>
          <a:lstStyle>
            <a:lvl1pPr marL="2520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1pPr>
            <a:lvl2pPr marL="504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7560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008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4pPr>
            <a:lvl5pPr marL="1260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Open Sans"/>
                <a:ea typeface="+mn-ea"/>
                <a:cs typeface="+mn-cs"/>
              </a:rPr>
              <a:t>Enables high fidelity modelling and simulation of a broad spectrum of EV charging </a:t>
            </a:r>
            <a:r>
              <a:rPr lang="en-US" sz="1600" dirty="0">
                <a:solidFill>
                  <a:prstClr val="black"/>
                </a:solidFill>
                <a:latin typeface="Open Sans"/>
              </a:rPr>
              <a:t>concepts </a:t>
            </a:r>
            <a:r>
              <a:rPr lang="en-US" sz="1600">
                <a:solidFill>
                  <a:prstClr val="black"/>
                </a:solidFill>
                <a:latin typeface="Open Sans"/>
              </a:rPr>
              <a:t>of operations</a:t>
            </a:r>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a:ea typeface="+mn-ea"/>
                <a:cs typeface="+mn-cs"/>
              </a:rPr>
              <a:t>Simple scheduling algorithms (e.g., equal charge, first-in-first-out)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a:ea typeface="+mn-ea"/>
                <a:cs typeface="+mn-cs"/>
              </a:rPr>
              <a:t>Sophisticated scheduling algorithms that utilize demand predictions and/or real-time grid conditions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a:ea typeface="+mn-ea"/>
                <a:cs typeface="+mn-cs"/>
              </a:rPr>
              <a:t>Joint optimization and scheduling with other distributed energy resources (DERs)</a:t>
            </a:r>
          </a:p>
        </p:txBody>
      </p:sp>
    </p:spTree>
    <p:extLst>
      <p:ext uri="{BB962C8B-B14F-4D97-AF65-F5344CB8AC3E}">
        <p14:creationId xmlns:p14="http://schemas.microsoft.com/office/powerpoint/2010/main" val="288799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1">
            <a:extLst>
              <a:ext uri="{FF2B5EF4-FFF2-40B4-BE49-F238E27FC236}">
                <a16:creationId xmlns:a16="http://schemas.microsoft.com/office/drawing/2014/main" id="{9DE3DA1D-60DE-8646-81E1-13C2EEC5FC30}"/>
              </a:ext>
            </a:extLst>
          </p:cNvPr>
          <p:cNvSpPr txBox="1">
            <a:spLocks/>
          </p:cNvSpPr>
          <p:nvPr/>
        </p:nvSpPr>
        <p:spPr>
          <a:xfrm>
            <a:off x="583968" y="4562219"/>
            <a:ext cx="10931622" cy="1709317"/>
          </a:xfrm>
          <a:prstGeom prst="rect">
            <a:avLst/>
          </a:prstGeom>
        </p:spPr>
        <p:txBody>
          <a:bodyPr>
            <a:normAutofit fontScale="92500" lnSpcReduction="20000"/>
          </a:bodyPr>
          <a:lstStyle>
            <a:lvl1pPr marL="2520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1pPr>
            <a:lvl2pPr marL="504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7560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008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4pPr>
            <a:lvl5pPr marL="1260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Open Sans"/>
                <a:ea typeface="+mn-ea"/>
                <a:cs typeface="+mn-cs"/>
              </a:rPr>
              <a:t>Scheduling of multiple DERs (e.g., flexible loads such as EV charging, PV, ESS) to reduce energy cost and peak demand as well as mitigate impact on upstream network</a:t>
            </a:r>
          </a:p>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Open Sans"/>
                <a:ea typeface="+mn-ea"/>
                <a:cs typeface="+mn-cs"/>
              </a:rPr>
              <a:t>Analyzing impact of size of DERs (e.g., number of charging points, PV capacity, ESS capacity) on demand including analysis of ESS degradation</a:t>
            </a:r>
          </a:p>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Open Sans"/>
                <a:ea typeface="+mn-ea"/>
                <a:cs typeface="+mn-cs"/>
              </a:rPr>
              <a:t>Network level co-optimization for energy aggregator scenario analysis</a:t>
            </a:r>
          </a:p>
        </p:txBody>
      </p:sp>
      <p:sp>
        <p:nvSpPr>
          <p:cNvPr id="3" name="Title 2">
            <a:extLst>
              <a:ext uri="{FF2B5EF4-FFF2-40B4-BE49-F238E27FC236}">
                <a16:creationId xmlns:a16="http://schemas.microsoft.com/office/drawing/2014/main" id="{D8020106-6135-4D7D-8266-64C327B0C76E}"/>
              </a:ext>
            </a:extLst>
          </p:cNvPr>
          <p:cNvSpPr>
            <a:spLocks noGrp="1"/>
          </p:cNvSpPr>
          <p:nvPr>
            <p:ph type="title"/>
          </p:nvPr>
        </p:nvSpPr>
        <p:spPr/>
        <p:txBody>
          <a:bodyPr/>
          <a:lstStyle/>
          <a:p>
            <a:r>
              <a:rPr lang="en-GB" dirty="0">
                <a:latin typeface="+mn-lt"/>
              </a:rPr>
              <a:t>Topic 3: </a:t>
            </a:r>
            <a:r>
              <a:rPr lang="en-US" dirty="0">
                <a:latin typeface="+mn-lt"/>
              </a:rPr>
              <a:t>Distributed Energy Resource (DER) Control &amp; Optimization</a:t>
            </a:r>
            <a:endParaRPr lang="en-SG" dirty="0">
              <a:latin typeface="+mn-lt"/>
            </a:endParaRPr>
          </a:p>
        </p:txBody>
      </p:sp>
      <p:pic>
        <p:nvPicPr>
          <p:cNvPr id="13" name="Graphic 12" descr="Solar Panels outline">
            <a:extLst>
              <a:ext uri="{FF2B5EF4-FFF2-40B4-BE49-F238E27FC236}">
                <a16:creationId xmlns:a16="http://schemas.microsoft.com/office/drawing/2014/main" id="{84E343C9-3D93-4443-8C6D-B99D73EF34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8490" y="2493674"/>
            <a:ext cx="787560" cy="787560"/>
          </a:xfrm>
          <a:prstGeom prst="rect">
            <a:avLst/>
          </a:prstGeom>
        </p:spPr>
      </p:pic>
      <p:pic>
        <p:nvPicPr>
          <p:cNvPr id="14" name="Graphic 13" descr="Battery charging outline">
            <a:extLst>
              <a:ext uri="{FF2B5EF4-FFF2-40B4-BE49-F238E27FC236}">
                <a16:creationId xmlns:a16="http://schemas.microsoft.com/office/drawing/2014/main" id="{B8986FBA-0F78-3C4B-B94C-3B8F9F6F49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6884" y="3354732"/>
            <a:ext cx="914400" cy="914400"/>
          </a:xfrm>
          <a:prstGeom prst="rect">
            <a:avLst/>
          </a:prstGeom>
        </p:spPr>
      </p:pic>
      <p:pic>
        <p:nvPicPr>
          <p:cNvPr id="15" name="Graphic 14" descr="Electric Tower outline">
            <a:extLst>
              <a:ext uri="{FF2B5EF4-FFF2-40B4-BE49-F238E27FC236}">
                <a16:creationId xmlns:a16="http://schemas.microsoft.com/office/drawing/2014/main" id="{255AD0FB-39BC-FD40-A820-1244F25B66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83362" y="1260461"/>
            <a:ext cx="528388" cy="914400"/>
          </a:xfrm>
          <a:prstGeom prst="rect">
            <a:avLst/>
          </a:prstGeom>
        </p:spPr>
      </p:pic>
      <p:pic>
        <p:nvPicPr>
          <p:cNvPr id="16" name="Graphic 15" descr="City outline">
            <a:extLst>
              <a:ext uri="{FF2B5EF4-FFF2-40B4-BE49-F238E27FC236}">
                <a16:creationId xmlns:a16="http://schemas.microsoft.com/office/drawing/2014/main" id="{DD687853-458F-6D4E-87BB-815E6CE83D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46694" y="1120649"/>
            <a:ext cx="1184657" cy="1184657"/>
          </a:xfrm>
          <a:prstGeom prst="rect">
            <a:avLst/>
          </a:prstGeom>
        </p:spPr>
      </p:pic>
      <p:cxnSp>
        <p:nvCxnSpPr>
          <p:cNvPr id="17" name="Elbow Connector 16">
            <a:extLst>
              <a:ext uri="{FF2B5EF4-FFF2-40B4-BE49-F238E27FC236}">
                <a16:creationId xmlns:a16="http://schemas.microsoft.com/office/drawing/2014/main" id="{49E1B94B-EBEA-E449-9589-96B9BF8C30F7}"/>
              </a:ext>
            </a:extLst>
          </p:cNvPr>
          <p:cNvCxnSpPr>
            <a:cxnSpLocks/>
            <a:stCxn id="13" idx="3"/>
          </p:cNvCxnSpPr>
          <p:nvPr/>
        </p:nvCxnSpPr>
        <p:spPr>
          <a:xfrm flipV="1">
            <a:off x="6416050" y="2158479"/>
            <a:ext cx="789219" cy="728975"/>
          </a:xfrm>
          <a:prstGeom prst="bentConnector3">
            <a:avLst>
              <a:gd name="adj1" fmla="val 9988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236134A-17C5-1E46-8332-756E9D8D75F3}"/>
              </a:ext>
            </a:extLst>
          </p:cNvPr>
          <p:cNvCxnSpPr>
            <a:cxnSpLocks/>
          </p:cNvCxnSpPr>
          <p:nvPr/>
        </p:nvCxnSpPr>
        <p:spPr>
          <a:xfrm flipV="1">
            <a:off x="7552621" y="2158479"/>
            <a:ext cx="0" cy="12947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8EF6202-BADD-8E4B-9B3C-ABFB1961EC6A}"/>
              </a:ext>
            </a:extLst>
          </p:cNvPr>
          <p:cNvSpPr txBox="1"/>
          <p:nvPr/>
        </p:nvSpPr>
        <p:spPr>
          <a:xfrm>
            <a:off x="7495379" y="2735274"/>
            <a:ext cx="11186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Open Sans"/>
                <a:ea typeface="+mn-ea"/>
                <a:cs typeface="+mn-cs"/>
              </a:rPr>
              <a:t>3. ESS to Load</a:t>
            </a:r>
          </a:p>
        </p:txBody>
      </p:sp>
      <p:cxnSp>
        <p:nvCxnSpPr>
          <p:cNvPr id="20" name="Elbow Connector 19">
            <a:extLst>
              <a:ext uri="{FF2B5EF4-FFF2-40B4-BE49-F238E27FC236}">
                <a16:creationId xmlns:a16="http://schemas.microsoft.com/office/drawing/2014/main" id="{312A4F38-F90C-7648-A6C3-0594AA39F38D}"/>
              </a:ext>
            </a:extLst>
          </p:cNvPr>
          <p:cNvCxnSpPr>
            <a:cxnSpLocks/>
            <a:stCxn id="13" idx="1"/>
          </p:cNvCxnSpPr>
          <p:nvPr/>
        </p:nvCxnSpPr>
        <p:spPr>
          <a:xfrm rot="10800000">
            <a:off x="4885664" y="2212614"/>
            <a:ext cx="742826" cy="674840"/>
          </a:xfrm>
          <a:prstGeom prst="bentConnector3">
            <a:avLst>
              <a:gd name="adj1" fmla="val 9958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06BEAE-6786-EB4D-B8E4-73CB1A2FFB22}"/>
              </a:ext>
            </a:extLst>
          </p:cNvPr>
          <p:cNvSpPr txBox="1"/>
          <p:nvPr/>
        </p:nvSpPr>
        <p:spPr>
          <a:xfrm>
            <a:off x="4616344" y="2885211"/>
            <a:ext cx="12312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Open Sans"/>
                <a:ea typeface="+mn-ea"/>
                <a:cs typeface="+mn-cs"/>
              </a:rPr>
              <a:t>Reverse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Open Sans"/>
                <a:ea typeface="+mn-ea"/>
                <a:cs typeface="+mn-cs"/>
              </a:rPr>
              <a:t>Power Flow</a:t>
            </a:r>
          </a:p>
        </p:txBody>
      </p:sp>
      <p:cxnSp>
        <p:nvCxnSpPr>
          <p:cNvPr id="22" name="Elbow Connector 21">
            <a:extLst>
              <a:ext uri="{FF2B5EF4-FFF2-40B4-BE49-F238E27FC236}">
                <a16:creationId xmlns:a16="http://schemas.microsoft.com/office/drawing/2014/main" id="{82BE2146-D50B-C94A-AB8E-B928AC0A7EFE}"/>
              </a:ext>
            </a:extLst>
          </p:cNvPr>
          <p:cNvCxnSpPr>
            <a:cxnSpLocks/>
            <a:endCxn id="14" idx="1"/>
          </p:cNvCxnSpPr>
          <p:nvPr/>
        </p:nvCxnSpPr>
        <p:spPr>
          <a:xfrm>
            <a:off x="4616344" y="2212614"/>
            <a:ext cx="2310540" cy="1599318"/>
          </a:xfrm>
          <a:prstGeom prst="bentConnector3">
            <a:avLst>
              <a:gd name="adj1" fmla="val -19"/>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1B7CCC2-EC8B-9143-8F80-CBB39DC25788}"/>
              </a:ext>
            </a:extLst>
          </p:cNvPr>
          <p:cNvSpPr txBox="1"/>
          <p:nvPr/>
        </p:nvSpPr>
        <p:spPr>
          <a:xfrm>
            <a:off x="4726617" y="3834441"/>
            <a:ext cx="171260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Open Sans"/>
                <a:ea typeface="+mn-ea"/>
                <a:cs typeface="+mn-cs"/>
              </a:rPr>
              <a:t>4. Charge ESS from Grid</a:t>
            </a:r>
          </a:p>
        </p:txBody>
      </p:sp>
      <p:cxnSp>
        <p:nvCxnSpPr>
          <p:cNvPr id="30" name="Straight Arrow Connector 29">
            <a:extLst>
              <a:ext uri="{FF2B5EF4-FFF2-40B4-BE49-F238E27FC236}">
                <a16:creationId xmlns:a16="http://schemas.microsoft.com/office/drawing/2014/main" id="{268EF27D-2AA2-0042-8DA7-03C8FA747D05}"/>
              </a:ext>
            </a:extLst>
          </p:cNvPr>
          <p:cNvCxnSpPr>
            <a:cxnSpLocks/>
            <a:stCxn id="43" idx="3"/>
          </p:cNvCxnSpPr>
          <p:nvPr/>
        </p:nvCxnSpPr>
        <p:spPr>
          <a:xfrm flipV="1">
            <a:off x="5436080" y="1717661"/>
            <a:ext cx="1326732" cy="30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A0BAC0E-F2BE-9048-A9B5-032CC5E58F92}"/>
              </a:ext>
            </a:extLst>
          </p:cNvPr>
          <p:cNvSpPr txBox="1"/>
          <p:nvPr/>
        </p:nvSpPr>
        <p:spPr>
          <a:xfrm>
            <a:off x="6294652" y="2953442"/>
            <a:ext cx="10256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Open Sans"/>
                <a:ea typeface="+mn-ea"/>
                <a:cs typeface="+mn-cs"/>
              </a:rPr>
              <a:t>2. Solar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Open Sans"/>
                <a:ea typeface="+mn-ea"/>
                <a:cs typeface="+mn-cs"/>
              </a:rPr>
              <a:t>ESS</a:t>
            </a:r>
          </a:p>
        </p:txBody>
      </p:sp>
      <p:cxnSp>
        <p:nvCxnSpPr>
          <p:cNvPr id="33" name="Elbow Connector 32">
            <a:extLst>
              <a:ext uri="{FF2B5EF4-FFF2-40B4-BE49-F238E27FC236}">
                <a16:creationId xmlns:a16="http://schemas.microsoft.com/office/drawing/2014/main" id="{79AA6ED1-495D-8746-9DEF-1F18A67AF8DB}"/>
              </a:ext>
            </a:extLst>
          </p:cNvPr>
          <p:cNvCxnSpPr>
            <a:cxnSpLocks/>
            <a:stCxn id="13" idx="3"/>
          </p:cNvCxnSpPr>
          <p:nvPr/>
        </p:nvCxnSpPr>
        <p:spPr>
          <a:xfrm>
            <a:off x="6416050" y="2887454"/>
            <a:ext cx="789221" cy="565753"/>
          </a:xfrm>
          <a:prstGeom prst="bentConnector3">
            <a:avLst>
              <a:gd name="adj1" fmla="val 99766"/>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49F9E52-3C5D-374F-9B24-504744345CDD}"/>
              </a:ext>
            </a:extLst>
          </p:cNvPr>
          <p:cNvSpPr txBox="1"/>
          <p:nvPr/>
        </p:nvSpPr>
        <p:spPr>
          <a:xfrm>
            <a:off x="6286728" y="2350639"/>
            <a:ext cx="10256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Open Sans"/>
                <a:ea typeface="+mn-ea"/>
                <a:cs typeface="+mn-cs"/>
              </a:rPr>
              <a:t>1. Solar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Open Sans"/>
                <a:ea typeface="+mn-ea"/>
                <a:cs typeface="+mn-cs"/>
              </a:rPr>
              <a:t>Load</a:t>
            </a:r>
          </a:p>
        </p:txBody>
      </p:sp>
      <p:pic>
        <p:nvPicPr>
          <p:cNvPr id="35" name="Picture 34" descr="Background pattern&#10;&#10;Description automatically generated with medium confidence">
            <a:extLst>
              <a:ext uri="{FF2B5EF4-FFF2-40B4-BE49-F238E27FC236}">
                <a16:creationId xmlns:a16="http://schemas.microsoft.com/office/drawing/2014/main" id="{B54CC0A8-9F2A-9A48-AA95-F942D56465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53185" y="1564649"/>
            <a:ext cx="296154" cy="296154"/>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3386002E-8139-2E47-8523-7D68E3640241}"/>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409799" y="1578464"/>
            <a:ext cx="741237" cy="335873"/>
          </a:xfrm>
          <a:prstGeom prst="rect">
            <a:avLst/>
          </a:prstGeom>
        </p:spPr>
      </p:pic>
      <p:pic>
        <p:nvPicPr>
          <p:cNvPr id="37" name="Picture 36" descr="Background pattern&#10;&#10;Description automatically generated with medium confidence">
            <a:extLst>
              <a:ext uri="{FF2B5EF4-FFF2-40B4-BE49-F238E27FC236}">
                <a16:creationId xmlns:a16="http://schemas.microsoft.com/office/drawing/2014/main" id="{5055A12F-C5D7-7F43-97EE-3C5BFE9EA1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33065" y="1564649"/>
            <a:ext cx="296154" cy="296154"/>
          </a:xfrm>
          <a:prstGeom prst="rect">
            <a:avLst/>
          </a:prstGeom>
        </p:spPr>
      </p:pic>
      <p:cxnSp>
        <p:nvCxnSpPr>
          <p:cNvPr id="39" name="Straight Arrow Connector 38">
            <a:extLst>
              <a:ext uri="{FF2B5EF4-FFF2-40B4-BE49-F238E27FC236}">
                <a16:creationId xmlns:a16="http://schemas.microsoft.com/office/drawing/2014/main" id="{164C8D77-9971-F641-817D-98E305BE5263}"/>
              </a:ext>
            </a:extLst>
          </p:cNvPr>
          <p:cNvCxnSpPr>
            <a:cxnSpLocks/>
            <a:stCxn id="15" idx="3"/>
            <a:endCxn id="43" idx="1"/>
          </p:cNvCxnSpPr>
          <p:nvPr/>
        </p:nvCxnSpPr>
        <p:spPr>
          <a:xfrm>
            <a:off x="3611750" y="1717661"/>
            <a:ext cx="460460" cy="3078"/>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7BE7B3F-4E4F-D14F-B541-118844B9B222}"/>
              </a:ext>
            </a:extLst>
          </p:cNvPr>
          <p:cNvSpPr/>
          <p:nvPr/>
        </p:nvSpPr>
        <p:spPr>
          <a:xfrm>
            <a:off x="4072210" y="1391541"/>
            <a:ext cx="1363870" cy="6583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Open Sans"/>
                <a:ea typeface="+mn-ea"/>
                <a:cs typeface="+mn-cs"/>
              </a:rPr>
              <a:t>Substation</a:t>
            </a:r>
          </a:p>
        </p:txBody>
      </p:sp>
      <p:pic>
        <p:nvPicPr>
          <p:cNvPr id="50" name="Picture 49">
            <a:extLst>
              <a:ext uri="{FF2B5EF4-FFF2-40B4-BE49-F238E27FC236}">
                <a16:creationId xmlns:a16="http://schemas.microsoft.com/office/drawing/2014/main" id="{0442A8B8-E9E6-D946-A48A-E2D9859AB676}"/>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317393" y="1462644"/>
            <a:ext cx="1612422" cy="644968"/>
          </a:xfrm>
          <a:prstGeom prst="rect">
            <a:avLst/>
          </a:prstGeom>
        </p:spPr>
      </p:pic>
      <p:cxnSp>
        <p:nvCxnSpPr>
          <p:cNvPr id="58" name="Straight Arrow Connector 57">
            <a:extLst>
              <a:ext uri="{FF2B5EF4-FFF2-40B4-BE49-F238E27FC236}">
                <a16:creationId xmlns:a16="http://schemas.microsoft.com/office/drawing/2014/main" id="{7EF6BF9F-BE39-CA45-9BA2-122876D27F5E}"/>
              </a:ext>
            </a:extLst>
          </p:cNvPr>
          <p:cNvCxnSpPr>
            <a:cxnSpLocks/>
          </p:cNvCxnSpPr>
          <p:nvPr/>
        </p:nvCxnSpPr>
        <p:spPr>
          <a:xfrm>
            <a:off x="7905225" y="1717661"/>
            <a:ext cx="630988"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6C0D75F2-92F5-C14F-A085-B173F31515CE}"/>
              </a:ext>
            </a:extLst>
          </p:cNvPr>
          <p:cNvSpPr/>
          <p:nvPr/>
        </p:nvSpPr>
        <p:spPr>
          <a:xfrm>
            <a:off x="8562518" y="1391541"/>
            <a:ext cx="1680667" cy="65323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cxnSp>
        <p:nvCxnSpPr>
          <p:cNvPr id="4" name="Straight Arrow Connector 3">
            <a:extLst>
              <a:ext uri="{FF2B5EF4-FFF2-40B4-BE49-F238E27FC236}">
                <a16:creationId xmlns:a16="http://schemas.microsoft.com/office/drawing/2014/main" id="{70984541-295E-4398-BA4C-D6FB54B2E6CA}"/>
              </a:ext>
            </a:extLst>
          </p:cNvPr>
          <p:cNvCxnSpPr>
            <a:cxnSpLocks/>
          </p:cNvCxnSpPr>
          <p:nvPr/>
        </p:nvCxnSpPr>
        <p:spPr>
          <a:xfrm>
            <a:off x="8007046" y="3501748"/>
            <a:ext cx="0" cy="620368"/>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61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648CD3A9-8255-4612-899A-02EAD4586F64}"/>
              </a:ext>
            </a:extLst>
          </p:cNvPr>
          <p:cNvSpPr/>
          <p:nvPr/>
        </p:nvSpPr>
        <p:spPr>
          <a:xfrm>
            <a:off x="4411160" y="1921348"/>
            <a:ext cx="3509721" cy="4253534"/>
          </a:xfrm>
          <a:prstGeom prst="rect">
            <a:avLst/>
          </a:prstGeom>
          <a:solidFill>
            <a:schemeClr val="bg1">
              <a:lumMod val="75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Open Sans"/>
              <a:ea typeface="+mn-ea"/>
              <a:cs typeface="+mn-cs"/>
            </a:endParaRPr>
          </a:p>
        </p:txBody>
      </p:sp>
      <p:sp>
        <p:nvSpPr>
          <p:cNvPr id="5" name="Title 4">
            <a:extLst>
              <a:ext uri="{FF2B5EF4-FFF2-40B4-BE49-F238E27FC236}">
                <a16:creationId xmlns:a16="http://schemas.microsoft.com/office/drawing/2014/main" id="{1690A650-6111-4EA6-8FDB-757880B65B9C}"/>
              </a:ext>
            </a:extLst>
          </p:cNvPr>
          <p:cNvSpPr>
            <a:spLocks noGrp="1"/>
          </p:cNvSpPr>
          <p:nvPr>
            <p:ph type="title"/>
          </p:nvPr>
        </p:nvSpPr>
        <p:spPr/>
        <p:txBody>
          <a:bodyPr/>
          <a:lstStyle/>
          <a:p>
            <a:r>
              <a:rPr lang="en-US"/>
              <a:t>Topic 4: Renewable Integration into the Power Grid</a:t>
            </a:r>
            <a:endParaRPr lang="en-SG"/>
          </a:p>
        </p:txBody>
      </p:sp>
      <p:sp>
        <p:nvSpPr>
          <p:cNvPr id="86" name="TextBox 85">
            <a:extLst>
              <a:ext uri="{FF2B5EF4-FFF2-40B4-BE49-F238E27FC236}">
                <a16:creationId xmlns:a16="http://schemas.microsoft.com/office/drawing/2014/main" id="{51BA64D2-CF29-4139-8E9E-647DF8C3473D}"/>
              </a:ext>
            </a:extLst>
          </p:cNvPr>
          <p:cNvSpPr txBox="1"/>
          <p:nvPr/>
        </p:nvSpPr>
        <p:spPr>
          <a:xfrm>
            <a:off x="835485" y="846350"/>
            <a:ext cx="1073467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Open Sans"/>
                <a:ea typeface="+mn-ea"/>
                <a:cs typeface="+mn-cs"/>
              </a:rPr>
              <a:t>Key Features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Open Sans"/>
                <a:ea typeface="+mn-ea"/>
                <a:cs typeface="+mn-cs"/>
              </a:rPr>
              <a:t>Renewable energy resource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Open Sans"/>
                <a:ea typeface="+mn-ea"/>
                <a:cs typeface="+mn-cs"/>
              </a:rPr>
              <a:t>Dynamic simulation and optimization of integrated renewable energy and backup systems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Open Sans"/>
                <a:ea typeface="+mn-ea"/>
                <a:cs typeface="+mn-cs"/>
              </a:rPr>
              <a:t>Multi-criteria decision-making support tool</a:t>
            </a:r>
          </a:p>
        </p:txBody>
      </p:sp>
      <p:pic>
        <p:nvPicPr>
          <p:cNvPr id="12" name="Picture 11">
            <a:extLst>
              <a:ext uri="{FF2B5EF4-FFF2-40B4-BE49-F238E27FC236}">
                <a16:creationId xmlns:a16="http://schemas.microsoft.com/office/drawing/2014/main" id="{8CB2385A-6F98-42E3-928B-CD110D460D44}"/>
              </a:ext>
            </a:extLst>
          </p:cNvPr>
          <p:cNvPicPr>
            <a:picLocks noChangeAspect="1"/>
          </p:cNvPicPr>
          <p:nvPr/>
        </p:nvPicPr>
        <p:blipFill>
          <a:blip r:embed="rId3"/>
          <a:stretch>
            <a:fillRect/>
          </a:stretch>
        </p:blipFill>
        <p:spPr>
          <a:xfrm>
            <a:off x="4573208" y="2381412"/>
            <a:ext cx="3004171" cy="3793469"/>
          </a:xfrm>
          <a:prstGeom prst="rect">
            <a:avLst/>
          </a:prstGeom>
        </p:spPr>
      </p:pic>
      <p:sp>
        <p:nvSpPr>
          <p:cNvPr id="6" name="Rectangle 5">
            <a:extLst>
              <a:ext uri="{FF2B5EF4-FFF2-40B4-BE49-F238E27FC236}">
                <a16:creationId xmlns:a16="http://schemas.microsoft.com/office/drawing/2014/main" id="{579CEC41-8BF0-4D0B-95E9-2E625340D6C4}"/>
              </a:ext>
            </a:extLst>
          </p:cNvPr>
          <p:cNvSpPr/>
          <p:nvPr/>
        </p:nvSpPr>
        <p:spPr>
          <a:xfrm>
            <a:off x="549617" y="2276898"/>
            <a:ext cx="3237164" cy="3897983"/>
          </a:xfrm>
          <a:prstGeom prst="rect">
            <a:avLst/>
          </a:prstGeom>
          <a:solidFill>
            <a:schemeClr val="bg1">
              <a:lumMod val="75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Flowchart: Extract 8">
            <a:extLst>
              <a:ext uri="{FF2B5EF4-FFF2-40B4-BE49-F238E27FC236}">
                <a16:creationId xmlns:a16="http://schemas.microsoft.com/office/drawing/2014/main" id="{AA2418FC-9A51-4657-BF78-FFF17808D403}"/>
              </a:ext>
            </a:extLst>
          </p:cNvPr>
          <p:cNvSpPr/>
          <p:nvPr/>
        </p:nvSpPr>
        <p:spPr>
          <a:xfrm rot="5400000">
            <a:off x="3907190" y="3956434"/>
            <a:ext cx="466715" cy="397073"/>
          </a:xfrm>
          <a:prstGeom prst="flowChartExtract">
            <a:avLst/>
          </a:prstGeom>
          <a:solidFill>
            <a:srgbClr val="003087"/>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ectangle 9">
            <a:extLst>
              <a:ext uri="{FF2B5EF4-FFF2-40B4-BE49-F238E27FC236}">
                <a16:creationId xmlns:a16="http://schemas.microsoft.com/office/drawing/2014/main" id="{EA79A2E3-6A34-4A06-9CAA-C5E3186E2923}"/>
              </a:ext>
            </a:extLst>
          </p:cNvPr>
          <p:cNvSpPr/>
          <p:nvPr/>
        </p:nvSpPr>
        <p:spPr>
          <a:xfrm>
            <a:off x="8412341" y="2135062"/>
            <a:ext cx="3237164" cy="4039819"/>
          </a:xfrm>
          <a:prstGeom prst="rect">
            <a:avLst/>
          </a:prstGeom>
          <a:solidFill>
            <a:schemeClr val="bg1">
              <a:lumMod val="75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Open Sans"/>
              <a:ea typeface="+mn-ea"/>
              <a:cs typeface="+mn-cs"/>
            </a:endParaRPr>
          </a:p>
        </p:txBody>
      </p:sp>
      <p:sp>
        <p:nvSpPr>
          <p:cNvPr id="11" name="Flowchart: Extract 10">
            <a:extLst>
              <a:ext uri="{FF2B5EF4-FFF2-40B4-BE49-F238E27FC236}">
                <a16:creationId xmlns:a16="http://schemas.microsoft.com/office/drawing/2014/main" id="{69365BDD-9147-4A37-931C-0123D20CC42D}"/>
              </a:ext>
            </a:extLst>
          </p:cNvPr>
          <p:cNvSpPr/>
          <p:nvPr/>
        </p:nvSpPr>
        <p:spPr>
          <a:xfrm rot="5400000">
            <a:off x="7958136" y="3956434"/>
            <a:ext cx="466715" cy="397073"/>
          </a:xfrm>
          <a:prstGeom prst="flowChartExtract">
            <a:avLst/>
          </a:prstGeom>
          <a:solidFill>
            <a:srgbClr val="003087"/>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13" name="Table 13">
            <a:extLst>
              <a:ext uri="{FF2B5EF4-FFF2-40B4-BE49-F238E27FC236}">
                <a16:creationId xmlns:a16="http://schemas.microsoft.com/office/drawing/2014/main" id="{D6017CB2-14B5-42FD-8DB4-1BBF61A43604}"/>
              </a:ext>
            </a:extLst>
          </p:cNvPr>
          <p:cNvGraphicFramePr>
            <a:graphicFrameLocks noGrp="1"/>
          </p:cNvGraphicFramePr>
          <p:nvPr/>
        </p:nvGraphicFramePr>
        <p:xfrm>
          <a:off x="728661" y="2835618"/>
          <a:ext cx="2933440" cy="2548204"/>
        </p:xfrm>
        <a:graphic>
          <a:graphicData uri="http://schemas.openxmlformats.org/drawingml/2006/table">
            <a:tbl>
              <a:tblPr firstRow="1" bandRow="1">
                <a:tableStyleId>{5940675A-B579-460E-94D1-54222C63F5DA}</a:tableStyleId>
              </a:tblPr>
              <a:tblGrid>
                <a:gridCol w="597219">
                  <a:extLst>
                    <a:ext uri="{9D8B030D-6E8A-4147-A177-3AD203B41FA5}">
                      <a16:colId xmlns:a16="http://schemas.microsoft.com/office/drawing/2014/main" val="2355553848"/>
                    </a:ext>
                  </a:extLst>
                </a:gridCol>
                <a:gridCol w="2336221">
                  <a:extLst>
                    <a:ext uri="{9D8B030D-6E8A-4147-A177-3AD203B41FA5}">
                      <a16:colId xmlns:a16="http://schemas.microsoft.com/office/drawing/2014/main" val="3706026011"/>
                    </a:ext>
                  </a:extLst>
                </a:gridCol>
              </a:tblGrid>
              <a:tr h="370840">
                <a:tc>
                  <a:txBody>
                    <a:bodyPr/>
                    <a:lstStyle/>
                    <a:p>
                      <a:endParaRPr lang="en-SG"/>
                    </a:p>
                  </a:txBody>
                  <a:tcPr anchor="ctr">
                    <a:lnL w="12700" cap="flat" cmpd="sng" algn="ctr">
                      <a:solidFill>
                        <a:schemeClr val="tx1"/>
                      </a:solidFill>
                      <a:prstDash val="sysDash"/>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200">
                          <a:solidFill>
                            <a:schemeClr val="tx1"/>
                          </a:solidFill>
                        </a:rPr>
                        <a:t>Power Load profile</a:t>
                      </a:r>
                      <a:endParaRPr lang="en-SG" sz="1200"/>
                    </a:p>
                  </a:txBody>
                  <a:tcPr anchor="ctr">
                    <a:lnL w="12700" cmpd="sng">
                      <a:noFill/>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2529676"/>
                  </a:ext>
                </a:extLst>
              </a:tr>
              <a:tr h="501942">
                <a:tc>
                  <a:txBody>
                    <a:bodyPr/>
                    <a:lstStyle/>
                    <a:p>
                      <a:endParaRPr lang="en-SG"/>
                    </a:p>
                  </a:txBody>
                  <a:tcPr anchor="ctr">
                    <a:lnL w="12700" cap="flat" cmpd="sng" algn="ctr">
                      <a:solidFill>
                        <a:schemeClr val="tx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a:solidFill>
                            <a:schemeClr val="tx1"/>
                          </a:solidFill>
                        </a:rPr>
                        <a:t>Weather data</a:t>
                      </a:r>
                      <a:endParaRPr lang="en-SG" sz="1200"/>
                    </a:p>
                  </a:txBody>
                  <a:tcPr anchor="ctr">
                    <a:lnL w="12700" cmpd="sng">
                      <a:noFill/>
                    </a:lnL>
                    <a:lnR w="12700"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299412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a:t>
                      </a:r>
                      <a:endParaRPr lang="en-US" sz="1100">
                        <a:solidFill>
                          <a:schemeClr val="tx1"/>
                        </a:solidFill>
                      </a:endParaRPr>
                    </a:p>
                  </a:txBody>
                  <a:tcPr anchor="ctr">
                    <a:lnL w="12700" cap="flat" cmpd="sng" algn="ctr">
                      <a:solidFill>
                        <a:schemeClr val="tx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a:solidFill>
                            <a:schemeClr val="tx1"/>
                          </a:solidFill>
                        </a:rPr>
                        <a:t>Economic parameters</a:t>
                      </a:r>
                      <a:endParaRPr lang="en-SG" sz="1200"/>
                    </a:p>
                  </a:txBody>
                  <a:tcPr anchor="ctr">
                    <a:lnL w="12700" cmpd="sng">
                      <a:noFill/>
                    </a:lnL>
                    <a:lnR w="12700"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6283481"/>
                  </a:ext>
                </a:extLst>
              </a:tr>
              <a:tr h="370840">
                <a:tc>
                  <a:txBody>
                    <a:bodyPr/>
                    <a:lstStyle/>
                    <a:p>
                      <a:endParaRPr lang="en-SG"/>
                    </a:p>
                  </a:txBody>
                  <a:tcPr anchor="ctr">
                    <a:lnL w="12700" cap="flat" cmpd="sng" algn="ctr">
                      <a:solidFill>
                        <a:schemeClr val="tx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a:solidFill>
                            <a:schemeClr val="tx1"/>
                          </a:solidFill>
                        </a:rPr>
                        <a:t>Outage of facilities</a:t>
                      </a:r>
                      <a:endParaRPr lang="en-SG" sz="1200"/>
                    </a:p>
                  </a:txBody>
                  <a:tcPr anchor="ctr">
                    <a:lnL w="12700" cmpd="sng">
                      <a:noFill/>
                    </a:lnL>
                    <a:lnR w="12700"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9177891"/>
                  </a:ext>
                </a:extLst>
              </a:tr>
              <a:tr h="370840">
                <a:tc>
                  <a:txBody>
                    <a:bodyPr/>
                    <a:lstStyle/>
                    <a:p>
                      <a:endParaRPr lang="en-SG"/>
                    </a:p>
                  </a:txBody>
                  <a:tcPr anchor="ctr">
                    <a:lnL w="12700" cap="flat" cmpd="sng" algn="ctr">
                      <a:solidFill>
                        <a:schemeClr val="tx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a:solidFill>
                            <a:schemeClr val="tx1"/>
                          </a:solidFill>
                        </a:rPr>
                        <a:t>Constraint &amp;  operational strategy</a:t>
                      </a:r>
                      <a:endParaRPr lang="en-SG" sz="1200"/>
                    </a:p>
                  </a:txBody>
                  <a:tcPr anchor="ctr">
                    <a:lnL w="12700" cmpd="sng">
                      <a:noFill/>
                    </a:lnL>
                    <a:lnR w="12700"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2517621"/>
                  </a:ext>
                </a:extLst>
              </a:tr>
              <a:tr h="476542">
                <a:tc>
                  <a:txBody>
                    <a:bodyPr/>
                    <a:lstStyle/>
                    <a:p>
                      <a:endParaRPr lang="en-SG"/>
                    </a:p>
                  </a:txBody>
                  <a:tcPr anchor="ctr">
                    <a:lnL w="12700" cap="flat" cmpd="sng" algn="ctr">
                      <a:solidFill>
                        <a:schemeClr val="tx1"/>
                      </a:solidFill>
                      <a:prstDash val="sysDash"/>
                      <a:round/>
                      <a:headEnd type="none" w="med" len="med"/>
                      <a:tailEnd type="none" w="med" len="med"/>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a:t>
                      </a:r>
                      <a:endParaRPr lang="en-SG" sz="1200"/>
                    </a:p>
                  </a:txBody>
                  <a:tcPr anchor="ctr">
                    <a:lnL w="12700" cmpd="sng">
                      <a:noFill/>
                    </a:lnL>
                    <a:lnR w="12700" cap="flat" cmpd="sng" algn="ctr">
                      <a:solidFill>
                        <a:schemeClr val="tx1"/>
                      </a:solidFill>
                      <a:prstDash val="sysDash"/>
                      <a:round/>
                      <a:headEnd type="none" w="med" len="med"/>
                      <a:tailEnd type="none" w="med" len="med"/>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6585819"/>
                  </a:ext>
                </a:extLst>
              </a:tr>
            </a:tbl>
          </a:graphicData>
        </a:graphic>
      </p:graphicFrame>
      <p:pic>
        <p:nvPicPr>
          <p:cNvPr id="19" name="Picture 18" descr="A picture containing text&#10;&#10;Description automatically generated">
            <a:extLst>
              <a:ext uri="{FF2B5EF4-FFF2-40B4-BE49-F238E27FC236}">
                <a16:creationId xmlns:a16="http://schemas.microsoft.com/office/drawing/2014/main" id="{AC4E445C-3C02-4617-8655-6A77BB0A72B5}"/>
              </a:ext>
            </a:extLst>
          </p:cNvPr>
          <p:cNvPicPr>
            <a:picLocks noChangeAspect="1"/>
          </p:cNvPicPr>
          <p:nvPr/>
        </p:nvPicPr>
        <p:blipFill rotWithShape="1">
          <a:blip r:embed="rId4"/>
          <a:srcRect l="26303" t="53200" r="60716" b="31600"/>
          <a:stretch/>
        </p:blipFill>
        <p:spPr>
          <a:xfrm>
            <a:off x="835485" y="3284400"/>
            <a:ext cx="365435" cy="356605"/>
          </a:xfrm>
          <a:prstGeom prst="rect">
            <a:avLst/>
          </a:prstGeom>
        </p:spPr>
      </p:pic>
      <p:sp>
        <p:nvSpPr>
          <p:cNvPr id="14" name="Lightning Bolt 13">
            <a:extLst>
              <a:ext uri="{FF2B5EF4-FFF2-40B4-BE49-F238E27FC236}">
                <a16:creationId xmlns:a16="http://schemas.microsoft.com/office/drawing/2014/main" id="{CF4AD5C4-7E25-4AC3-86A7-C6CBF9148F18}"/>
              </a:ext>
            </a:extLst>
          </p:cNvPr>
          <p:cNvSpPr/>
          <p:nvPr/>
        </p:nvSpPr>
        <p:spPr>
          <a:xfrm>
            <a:off x="942254" y="4154970"/>
            <a:ext cx="182718" cy="233358"/>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Open Sans"/>
              <a:ea typeface="+mn-ea"/>
              <a:cs typeface="+mn-cs"/>
            </a:endParaRPr>
          </a:p>
        </p:txBody>
      </p:sp>
      <p:cxnSp>
        <p:nvCxnSpPr>
          <p:cNvPr id="21" name="Straight Connector 20">
            <a:extLst>
              <a:ext uri="{FF2B5EF4-FFF2-40B4-BE49-F238E27FC236}">
                <a16:creationId xmlns:a16="http://schemas.microsoft.com/office/drawing/2014/main" id="{3DF29F99-31F7-40A9-BC75-0CA17FE2198E}"/>
              </a:ext>
            </a:extLst>
          </p:cNvPr>
          <p:cNvCxnSpPr/>
          <p:nvPr/>
        </p:nvCxnSpPr>
        <p:spPr>
          <a:xfrm flipH="1">
            <a:off x="942254" y="4178300"/>
            <a:ext cx="182718" cy="174625"/>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496A459-C702-4054-8E50-20A77D1FC085}"/>
              </a:ext>
            </a:extLst>
          </p:cNvPr>
          <p:cNvCxnSpPr/>
          <p:nvPr/>
        </p:nvCxnSpPr>
        <p:spPr>
          <a:xfrm>
            <a:off x="942254" y="4184650"/>
            <a:ext cx="182718" cy="156911"/>
          </a:xfrm>
          <a:prstGeom prst="line">
            <a:avLst/>
          </a:prstGeom>
        </p:spPr>
        <p:style>
          <a:lnRef idx="1">
            <a:schemeClr val="dk1"/>
          </a:lnRef>
          <a:fillRef idx="0">
            <a:schemeClr val="dk1"/>
          </a:fillRef>
          <a:effectRef idx="0">
            <a:schemeClr val="dk1"/>
          </a:effectRef>
          <a:fontRef idx="minor">
            <a:schemeClr val="tx1"/>
          </a:fontRef>
        </p:style>
      </p:cxnSp>
      <p:sp>
        <p:nvSpPr>
          <p:cNvPr id="24" name="Scroll: Vertical 23">
            <a:extLst>
              <a:ext uri="{FF2B5EF4-FFF2-40B4-BE49-F238E27FC236}">
                <a16:creationId xmlns:a16="http://schemas.microsoft.com/office/drawing/2014/main" id="{F8E4E03C-2666-49B0-AA53-8BDEE2DE74CC}"/>
              </a:ext>
            </a:extLst>
          </p:cNvPr>
          <p:cNvSpPr/>
          <p:nvPr/>
        </p:nvSpPr>
        <p:spPr>
          <a:xfrm>
            <a:off x="942254" y="4565650"/>
            <a:ext cx="182718" cy="233358"/>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Open Sans"/>
              <a:ea typeface="+mn-ea"/>
              <a:cs typeface="+mn-cs"/>
            </a:endParaRPr>
          </a:p>
        </p:txBody>
      </p:sp>
      <p:sp>
        <p:nvSpPr>
          <p:cNvPr id="29" name="TextBox 28">
            <a:extLst>
              <a:ext uri="{FF2B5EF4-FFF2-40B4-BE49-F238E27FC236}">
                <a16:creationId xmlns:a16="http://schemas.microsoft.com/office/drawing/2014/main" id="{A8D0D087-3967-4BCF-8966-A7070BB2BB59}"/>
              </a:ext>
            </a:extLst>
          </p:cNvPr>
          <p:cNvSpPr txBox="1"/>
          <p:nvPr/>
        </p:nvSpPr>
        <p:spPr>
          <a:xfrm>
            <a:off x="1074118" y="2276898"/>
            <a:ext cx="218816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Input</a:t>
            </a:r>
            <a:endParaRPr kumimoji="0" lang="en-SG" sz="1600" b="1" i="0" u="none" strike="noStrike" kern="1200" cap="none" spc="0" normalizeH="0" baseline="0" noProof="0">
              <a:ln>
                <a:noFill/>
              </a:ln>
              <a:solidFill>
                <a:prstClr val="black"/>
              </a:solidFill>
              <a:effectLst/>
              <a:uLnTx/>
              <a:uFillTx/>
              <a:latin typeface="Open Sans"/>
              <a:ea typeface="+mn-ea"/>
              <a:cs typeface="+mn-cs"/>
            </a:endParaRPr>
          </a:p>
        </p:txBody>
      </p:sp>
      <p:sp>
        <p:nvSpPr>
          <p:cNvPr id="30" name="TextBox 29">
            <a:extLst>
              <a:ext uri="{FF2B5EF4-FFF2-40B4-BE49-F238E27FC236}">
                <a16:creationId xmlns:a16="http://schemas.microsoft.com/office/drawing/2014/main" id="{A3B2FCEA-15DE-40D9-9DDE-3354BD8BA471}"/>
              </a:ext>
            </a:extLst>
          </p:cNvPr>
          <p:cNvSpPr txBox="1"/>
          <p:nvPr/>
        </p:nvSpPr>
        <p:spPr>
          <a:xfrm>
            <a:off x="4645284" y="1935725"/>
            <a:ext cx="3004171"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Open Sans"/>
                <a:ea typeface="+mn-ea"/>
                <a:cs typeface="+mn-cs"/>
              </a:rPr>
              <a:t>Simulation platform of Integrated renewable energy and backup systems</a:t>
            </a:r>
            <a:endParaRPr kumimoji="0" lang="en-SG" sz="1400" b="1" i="0" u="none" strike="noStrike" kern="1200" cap="none" spc="0" normalizeH="0" baseline="0" noProof="0">
              <a:ln>
                <a:noFill/>
              </a:ln>
              <a:solidFill>
                <a:prstClr val="black"/>
              </a:solidFill>
              <a:effectLst/>
              <a:uLnTx/>
              <a:uFillTx/>
              <a:latin typeface="Open Sans"/>
              <a:ea typeface="+mn-ea"/>
              <a:cs typeface="+mn-cs"/>
            </a:endParaRPr>
          </a:p>
        </p:txBody>
      </p:sp>
      <p:sp>
        <p:nvSpPr>
          <p:cNvPr id="31" name="TextBox 30">
            <a:extLst>
              <a:ext uri="{FF2B5EF4-FFF2-40B4-BE49-F238E27FC236}">
                <a16:creationId xmlns:a16="http://schemas.microsoft.com/office/drawing/2014/main" id="{D5EA8FBA-F601-40B1-90A0-1775A2F73702}"/>
              </a:ext>
            </a:extLst>
          </p:cNvPr>
          <p:cNvSpPr txBox="1"/>
          <p:nvPr/>
        </p:nvSpPr>
        <p:spPr>
          <a:xfrm>
            <a:off x="8929720" y="2212135"/>
            <a:ext cx="218816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Output</a:t>
            </a:r>
            <a:endParaRPr kumimoji="0" lang="en-SG" sz="1600" b="1" i="0" u="none" strike="noStrike" kern="1200" cap="none" spc="0" normalizeH="0" baseline="0" noProof="0">
              <a:ln>
                <a:noFill/>
              </a:ln>
              <a:solidFill>
                <a:prstClr val="black"/>
              </a:solidFill>
              <a:effectLst/>
              <a:uLnTx/>
              <a:uFillTx/>
              <a:latin typeface="Open Sans"/>
              <a:ea typeface="+mn-ea"/>
              <a:cs typeface="+mn-cs"/>
            </a:endParaRPr>
          </a:p>
        </p:txBody>
      </p:sp>
      <p:pic>
        <p:nvPicPr>
          <p:cNvPr id="32" name="Graphic 31">
            <a:extLst>
              <a:ext uri="{FF2B5EF4-FFF2-40B4-BE49-F238E27FC236}">
                <a16:creationId xmlns:a16="http://schemas.microsoft.com/office/drawing/2014/main" id="{DEC39547-0EAA-4FB3-9DA7-F4E0C0FDC5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2009" y="2910443"/>
            <a:ext cx="312386" cy="338554"/>
          </a:xfrm>
          <a:prstGeom prst="rect">
            <a:avLst/>
          </a:prstGeom>
        </p:spPr>
      </p:pic>
      <p:graphicFrame>
        <p:nvGraphicFramePr>
          <p:cNvPr id="33" name="Table 13">
            <a:extLst>
              <a:ext uri="{FF2B5EF4-FFF2-40B4-BE49-F238E27FC236}">
                <a16:creationId xmlns:a16="http://schemas.microsoft.com/office/drawing/2014/main" id="{C4D0727C-0853-4135-9430-B402C6839226}"/>
              </a:ext>
            </a:extLst>
          </p:cNvPr>
          <p:cNvGraphicFramePr>
            <a:graphicFrameLocks noGrp="1"/>
          </p:cNvGraphicFramePr>
          <p:nvPr/>
        </p:nvGraphicFramePr>
        <p:xfrm>
          <a:off x="8555300" y="2647511"/>
          <a:ext cx="2933440" cy="2714866"/>
        </p:xfrm>
        <a:graphic>
          <a:graphicData uri="http://schemas.openxmlformats.org/drawingml/2006/table">
            <a:tbl>
              <a:tblPr firstRow="1" bandRow="1">
                <a:tableStyleId>{5940675A-B579-460E-94D1-54222C63F5DA}</a:tableStyleId>
              </a:tblPr>
              <a:tblGrid>
                <a:gridCol w="597219">
                  <a:extLst>
                    <a:ext uri="{9D8B030D-6E8A-4147-A177-3AD203B41FA5}">
                      <a16:colId xmlns:a16="http://schemas.microsoft.com/office/drawing/2014/main" val="2355553848"/>
                    </a:ext>
                  </a:extLst>
                </a:gridCol>
                <a:gridCol w="2336221">
                  <a:extLst>
                    <a:ext uri="{9D8B030D-6E8A-4147-A177-3AD203B41FA5}">
                      <a16:colId xmlns:a16="http://schemas.microsoft.com/office/drawing/2014/main" val="3706026011"/>
                    </a:ext>
                  </a:extLst>
                </a:gridCol>
              </a:tblGrid>
              <a:tr h="370840">
                <a:tc>
                  <a:txBody>
                    <a:bodyPr/>
                    <a:lstStyle/>
                    <a:p>
                      <a:endParaRPr lang="en-SG"/>
                    </a:p>
                  </a:txBody>
                  <a:tcPr anchor="ctr">
                    <a:lnL w="12700" cap="flat" cmpd="sng" algn="ctr">
                      <a:solidFill>
                        <a:schemeClr val="tx1"/>
                      </a:solidFill>
                      <a:prstDash val="sysDash"/>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200">
                          <a:solidFill>
                            <a:schemeClr val="tx1"/>
                          </a:solidFill>
                        </a:rPr>
                        <a:t>Power grid security and reliability</a:t>
                      </a:r>
                      <a:endParaRPr lang="en-SG" sz="1200"/>
                    </a:p>
                  </a:txBody>
                  <a:tcPr anchor="ctr">
                    <a:lnL w="12700" cmpd="sng">
                      <a:noFill/>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25296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a:t>
                      </a:r>
                      <a:endParaRPr lang="en-US" sz="1100">
                        <a:solidFill>
                          <a:schemeClr val="tx1"/>
                        </a:solidFill>
                      </a:endParaRPr>
                    </a:p>
                  </a:txBody>
                  <a:tcPr anchor="ctr">
                    <a:lnL w="12700" cap="flat" cmpd="sng" algn="ctr">
                      <a:solidFill>
                        <a:schemeClr val="tx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a:solidFill>
                            <a:schemeClr val="tx1"/>
                          </a:solidFill>
                        </a:rPr>
                        <a:t>Economic indexes (e.g. NPV, LCOE)</a:t>
                      </a:r>
                      <a:endParaRPr lang="en-SG" sz="1200"/>
                    </a:p>
                  </a:txBody>
                  <a:tcPr anchor="ctr">
                    <a:lnL w="12700" cmpd="sng">
                      <a:noFill/>
                    </a:lnL>
                    <a:lnR w="12700"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6283481"/>
                  </a:ext>
                </a:extLst>
              </a:tr>
              <a:tr h="370840">
                <a:tc>
                  <a:txBody>
                    <a:bodyPr/>
                    <a:lstStyle/>
                    <a:p>
                      <a:endParaRPr lang="en-SG"/>
                    </a:p>
                  </a:txBody>
                  <a:tcPr anchor="ctr">
                    <a:lnL w="12700" cap="flat" cmpd="sng" algn="ctr">
                      <a:solidFill>
                        <a:schemeClr val="tx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200">
                          <a:solidFill>
                            <a:schemeClr val="tx1"/>
                          </a:solidFill>
                        </a:rPr>
                        <a:t>Decision-making</a:t>
                      </a:r>
                    </a:p>
                  </a:txBody>
                  <a:tcPr anchor="ctr">
                    <a:lnL w="12700" cmpd="sng">
                      <a:noFill/>
                    </a:lnL>
                    <a:lnR w="12700"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9177891"/>
                  </a:ext>
                </a:extLst>
              </a:tr>
              <a:tr h="476542">
                <a:tc>
                  <a:txBody>
                    <a:bodyPr/>
                    <a:lstStyle/>
                    <a:p>
                      <a:endParaRPr lang="en-SG"/>
                    </a:p>
                  </a:txBody>
                  <a:tcPr anchor="ctr">
                    <a:lnL w="12700" cap="flat" cmpd="sng" algn="ctr">
                      <a:solidFill>
                        <a:schemeClr val="tx1"/>
                      </a:solidFill>
                      <a:prstDash val="sysDash"/>
                      <a:round/>
                      <a:headEnd type="none" w="med" len="med"/>
                      <a:tailEnd type="none" w="med" len="med"/>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Overall energy efficiency</a:t>
                      </a:r>
                      <a:endParaRPr lang="en-SG" sz="1200"/>
                    </a:p>
                  </a:txBody>
                  <a:tcPr anchor="ctr">
                    <a:lnL w="12700" cmpd="sng">
                      <a:noFill/>
                    </a:lnL>
                    <a:lnR w="12700" cap="flat" cmpd="sng" algn="ctr">
                      <a:solidFill>
                        <a:schemeClr val="tx1"/>
                      </a:solidFill>
                      <a:prstDash val="sysDash"/>
                      <a:round/>
                      <a:headEnd type="none" w="med" len="med"/>
                      <a:tailEnd type="none" w="med" len="med"/>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0592785"/>
                  </a:ext>
                </a:extLst>
              </a:tr>
              <a:tr h="476542">
                <a:tc>
                  <a:txBody>
                    <a:bodyPr/>
                    <a:lstStyle/>
                    <a:p>
                      <a:endParaRPr lang="en-SG"/>
                    </a:p>
                  </a:txBody>
                  <a:tcPr anchor="ctr">
                    <a:lnL w="12700" cap="flat" cmpd="sng" algn="ctr">
                      <a:solidFill>
                        <a:schemeClr val="tx1"/>
                      </a:solidFill>
                      <a:prstDash val="sysDash"/>
                      <a:round/>
                      <a:headEnd type="none" w="med" len="med"/>
                      <a:tailEnd type="none" w="med" len="med"/>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Environmental indexes (e.g. carbon emission)</a:t>
                      </a:r>
                      <a:endParaRPr lang="en-SG" sz="1200"/>
                    </a:p>
                  </a:txBody>
                  <a:tcPr anchor="ctr">
                    <a:lnL w="12700" cmpd="sng">
                      <a:noFill/>
                    </a:lnL>
                    <a:lnR w="12700" cap="flat" cmpd="sng" algn="ctr">
                      <a:solidFill>
                        <a:schemeClr val="tx1"/>
                      </a:solidFill>
                      <a:prstDash val="sysDash"/>
                      <a:round/>
                      <a:headEnd type="none" w="med" len="med"/>
                      <a:tailEnd type="none" w="med" len="med"/>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4928875"/>
                  </a:ext>
                </a:extLst>
              </a:tr>
              <a:tr h="476542">
                <a:tc>
                  <a:txBody>
                    <a:bodyPr/>
                    <a:lstStyle/>
                    <a:p>
                      <a:endParaRPr lang="en-SG"/>
                    </a:p>
                  </a:txBody>
                  <a:tcPr anchor="ctr">
                    <a:lnL w="12700" cap="flat" cmpd="sng" algn="ctr">
                      <a:solidFill>
                        <a:schemeClr val="tx1"/>
                      </a:solidFill>
                      <a:prstDash val="sysDash"/>
                      <a:round/>
                      <a:headEnd type="none" w="med" len="med"/>
                      <a:tailEnd type="none" w="med" len="med"/>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a:t>
                      </a:r>
                      <a:endParaRPr lang="en-SG" sz="1200"/>
                    </a:p>
                  </a:txBody>
                  <a:tcPr anchor="ctr">
                    <a:lnL w="12700" cmpd="sng">
                      <a:noFill/>
                    </a:lnL>
                    <a:lnR w="12700" cap="flat" cmpd="sng" algn="ctr">
                      <a:solidFill>
                        <a:schemeClr val="tx1"/>
                      </a:solidFill>
                      <a:prstDash val="sysDash"/>
                      <a:round/>
                      <a:headEnd type="none" w="med" len="med"/>
                      <a:tailEnd type="none" w="med" len="med"/>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6585819"/>
                  </a:ext>
                </a:extLst>
              </a:tr>
            </a:tbl>
          </a:graphicData>
        </a:graphic>
      </p:graphicFrame>
      <p:pic>
        <p:nvPicPr>
          <p:cNvPr id="34" name="Graphic 33">
            <a:extLst>
              <a:ext uri="{FF2B5EF4-FFF2-40B4-BE49-F238E27FC236}">
                <a16:creationId xmlns:a16="http://schemas.microsoft.com/office/drawing/2014/main" id="{72F946A4-5155-443E-9F76-0A2499C208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09291" y="2711910"/>
            <a:ext cx="312386" cy="338554"/>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961241E3-B46B-47AB-BABA-908C07595EFF}"/>
              </a:ext>
            </a:extLst>
          </p:cNvPr>
          <p:cNvPicPr>
            <a:picLocks noChangeAspect="1"/>
          </p:cNvPicPr>
          <p:nvPr/>
        </p:nvPicPr>
        <p:blipFill>
          <a:blip r:embed="rId7"/>
          <a:stretch>
            <a:fillRect/>
          </a:stretch>
        </p:blipFill>
        <p:spPr>
          <a:xfrm>
            <a:off x="8693682" y="3562913"/>
            <a:ext cx="338555" cy="338555"/>
          </a:xfrm>
          <a:prstGeom prst="rect">
            <a:avLst/>
          </a:prstGeom>
        </p:spPr>
      </p:pic>
      <p:pic>
        <p:nvPicPr>
          <p:cNvPr id="28" name="Picture 27">
            <a:extLst>
              <a:ext uri="{FF2B5EF4-FFF2-40B4-BE49-F238E27FC236}">
                <a16:creationId xmlns:a16="http://schemas.microsoft.com/office/drawing/2014/main" id="{64A1D89A-3E5D-4D61-8DBB-5CBCEDD3CAE4}"/>
              </a:ext>
            </a:extLst>
          </p:cNvPr>
          <p:cNvPicPr>
            <a:picLocks noChangeAspect="1"/>
          </p:cNvPicPr>
          <p:nvPr/>
        </p:nvPicPr>
        <p:blipFill>
          <a:blip r:embed="rId8"/>
          <a:stretch>
            <a:fillRect/>
          </a:stretch>
        </p:blipFill>
        <p:spPr>
          <a:xfrm>
            <a:off x="8709291" y="4442274"/>
            <a:ext cx="379296" cy="379296"/>
          </a:xfrm>
          <a:prstGeom prst="rect">
            <a:avLst/>
          </a:prstGeom>
        </p:spPr>
      </p:pic>
      <p:pic>
        <p:nvPicPr>
          <p:cNvPr id="35" name="Picture 34">
            <a:extLst>
              <a:ext uri="{FF2B5EF4-FFF2-40B4-BE49-F238E27FC236}">
                <a16:creationId xmlns:a16="http://schemas.microsoft.com/office/drawing/2014/main" id="{90B76F10-6836-4ED9-9DB4-D1A35A6AF43B}"/>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b="8881"/>
          <a:stretch/>
        </p:blipFill>
        <p:spPr>
          <a:xfrm>
            <a:off x="8745117" y="4030981"/>
            <a:ext cx="361362" cy="355184"/>
          </a:xfrm>
          <a:prstGeom prst="rect">
            <a:avLst/>
          </a:prstGeom>
        </p:spPr>
      </p:pic>
    </p:spTree>
    <p:extLst>
      <p:ext uri="{BB962C8B-B14F-4D97-AF65-F5344CB8AC3E}">
        <p14:creationId xmlns:p14="http://schemas.microsoft.com/office/powerpoint/2010/main" val="2428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DE5601-35A0-4E52-B38F-E926732EE1FE}"/>
              </a:ext>
            </a:extLst>
          </p:cNvPr>
          <p:cNvSpPr>
            <a:spLocks noGrp="1"/>
          </p:cNvSpPr>
          <p:nvPr>
            <p:ph type="title"/>
          </p:nvPr>
        </p:nvSpPr>
        <p:spPr/>
        <p:txBody>
          <a:bodyPr/>
          <a:lstStyle/>
          <a:p>
            <a:r>
              <a:rPr lang="en-US" dirty="0"/>
              <a:t>Summary of key modelling objectives</a:t>
            </a:r>
            <a:endParaRPr lang="en-SG" dirty="0"/>
          </a:p>
        </p:txBody>
      </p:sp>
      <p:sp>
        <p:nvSpPr>
          <p:cNvPr id="4" name="Content Placeholder 1">
            <a:extLst>
              <a:ext uri="{FF2B5EF4-FFF2-40B4-BE49-F238E27FC236}">
                <a16:creationId xmlns:a16="http://schemas.microsoft.com/office/drawing/2014/main" id="{9E45A8C6-3EF0-48A8-8955-996708F4C986}"/>
              </a:ext>
            </a:extLst>
          </p:cNvPr>
          <p:cNvSpPr txBox="1">
            <a:spLocks/>
          </p:cNvSpPr>
          <p:nvPr/>
        </p:nvSpPr>
        <p:spPr>
          <a:xfrm>
            <a:off x="728660" y="1116131"/>
            <a:ext cx="10786929" cy="4938713"/>
          </a:xfrm>
          <a:prstGeom prst="rect">
            <a:avLst/>
          </a:prstGeom>
        </p:spPr>
        <p:txBody>
          <a:bodyPr lIns="91440" tIns="45720" rIns="91440" bIns="45720" anchor="t">
            <a:normAutofit fontScale="92500"/>
          </a:bodyPr>
          <a:lstStyle>
            <a:lvl1pPr marL="2520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1pPr>
            <a:lvl2pPr marL="504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7560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008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4pPr>
            <a:lvl5pPr marL="1260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None/>
              <a:tabLst/>
              <a:defRPr/>
            </a:pPr>
            <a:r>
              <a:rPr kumimoji="0" lang="en-US" sz="1800" b="1" i="0" u="none" strike="noStrike" kern="1200" cap="none" spc="0" normalizeH="0" baseline="0" noProof="0" dirty="0">
                <a:ln>
                  <a:noFill/>
                </a:ln>
                <a:solidFill>
                  <a:prstClr val="black"/>
                </a:solidFill>
                <a:effectLst/>
                <a:uLnTx/>
                <a:uFillTx/>
                <a:latin typeface="Open Sans"/>
                <a:ea typeface="Open Sans"/>
                <a:cs typeface="Open Sans"/>
              </a:rPr>
              <a:t>Modelling, simulation, and optimization of electric grids to support operations, analysis, and future planning:</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a:ea typeface="Open Sans"/>
                <a:cs typeface="Open Sans"/>
              </a:rPr>
              <a:t>Identify risks and inefficiencies in the grid</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a:ea typeface="Open Sans"/>
                <a:cs typeface="Open Sans"/>
              </a:rPr>
              <a:t>Rapidly model, simulate, and evaluate alternative technologies and operating mechanisms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a:ea typeface="Open Sans"/>
                <a:cs typeface="Open Sans"/>
              </a:rPr>
              <a:t>Develop optimal grid control mechanisms through stochastic optimization and reinforcement learning</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a:ea typeface="Open Sans"/>
                <a:cs typeface="Open Sans"/>
              </a:rPr>
              <a:t>Develop infrastructure upgrade plans through applied optimization and power flow algorithms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endParaRPr kumimoji="0" lang="en-US" sz="1800" b="0" i="0" u="none" strike="noStrike" kern="1200" cap="none" spc="0" normalizeH="0" baseline="0" noProof="0" dirty="0">
              <a:ln>
                <a:noFill/>
              </a:ln>
              <a:solidFill>
                <a:prstClr val="black"/>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2"/>
              <a:tabLst/>
              <a:defRPr/>
            </a:pPr>
            <a:r>
              <a:rPr kumimoji="0" lang="en-US" sz="1800" b="1" i="0" u="none" strike="noStrike" kern="1200" cap="none" spc="0" normalizeH="0" baseline="0" noProof="0" dirty="0">
                <a:ln>
                  <a:noFill/>
                </a:ln>
                <a:solidFill>
                  <a:prstClr val="black"/>
                </a:solidFill>
                <a:effectLst/>
                <a:uLnTx/>
                <a:uFillTx/>
                <a:latin typeface="Open Sans"/>
                <a:ea typeface="+mn-ea"/>
                <a:cs typeface="+mn-cs"/>
              </a:rPr>
              <a:t>An integrated multi-energy system modelling and simulation platform for planning and policy assessment:</a:t>
            </a:r>
            <a:endParaRPr kumimoji="0" lang="en-US" sz="1800" b="1" i="0" u="none" strike="noStrike" kern="1200" cap="none" spc="0" normalizeH="0" baseline="0" noProof="0" dirty="0">
              <a:ln>
                <a:noFill/>
              </a:ln>
              <a:solidFill>
                <a:prstClr val="black"/>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Model and simulate interactions between multiple energy resources (e.g. renewable and distributed generation, energy efficiency technologies, demand side management, regional power imports, </a:t>
            </a:r>
            <a:r>
              <a:rPr kumimoji="0" lang="en-US" sz="1800" b="0" i="0" u="none" strike="noStrike" kern="1200" cap="none" spc="0" normalizeH="0" baseline="0" noProof="0" dirty="0" err="1">
                <a:ln>
                  <a:noFill/>
                </a:ln>
                <a:solidFill>
                  <a:prstClr val="black"/>
                </a:solidFill>
                <a:effectLst/>
                <a:uLnTx/>
                <a:uFillTx/>
                <a:latin typeface="Open Sans"/>
                <a:ea typeface="+mn-ea"/>
                <a:cs typeface="+mn-cs"/>
              </a:rPr>
              <a:t>etc</a:t>
            </a:r>
            <a:r>
              <a:rPr kumimoji="0" lang="en-US" sz="1800" b="0" i="0" u="none" strike="noStrike" kern="1200" cap="none" spc="0" normalizeH="0" baseline="0" noProof="0" dirty="0">
                <a:ln>
                  <a:noFill/>
                </a:ln>
                <a:solidFill>
                  <a:prstClr val="black"/>
                </a:solidFill>
                <a:effectLst/>
                <a:uLnTx/>
                <a:uFillTx/>
                <a:latin typeface="Open Sans"/>
                <a:ea typeface="+mn-ea"/>
                <a:cs typeface="+mn-cs"/>
              </a:rPr>
              <a:t>)</a:t>
            </a:r>
            <a:endParaRPr kumimoji="0" lang="en-US" sz="1800" b="0" i="0" u="none" strike="noStrike" kern="1200" cap="none" spc="0" normalizeH="0" baseline="0" noProof="0" dirty="0">
              <a:ln>
                <a:noFill/>
              </a:ln>
              <a:solidFill>
                <a:prstClr val="black"/>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Identify risks and inefficiencies in energy system</a:t>
            </a:r>
            <a:endParaRPr kumimoji="0" lang="en-US" sz="1800" b="0" i="0" u="none" strike="noStrike" kern="1200" cap="none" spc="0" normalizeH="0" baseline="0" noProof="0" dirty="0">
              <a:ln>
                <a:noFill/>
              </a:ln>
              <a:solidFill>
                <a:prstClr val="black"/>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Rapidly model, simulate, and evaluate benefits and impacts of alternative technologies and policies</a:t>
            </a:r>
            <a:endParaRPr kumimoji="0" lang="en-US" sz="1800" b="0" i="0" u="none" strike="noStrike" kern="1200" cap="none" spc="0" normalizeH="0" baseline="0" noProof="0" dirty="0">
              <a:ln>
                <a:noFill/>
              </a:ln>
              <a:solidFill>
                <a:prstClr val="black"/>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Assess environmental impact and techno-economics of alternative business models</a:t>
            </a:r>
            <a:endParaRPr kumimoji="0" lang="en-US" sz="1800" b="0" i="0" u="none" strike="noStrike" kern="1200" cap="none" spc="0" normalizeH="0" baseline="0" noProof="0" dirty="0">
              <a:ln>
                <a:noFill/>
              </a:ln>
              <a:solidFill>
                <a:prstClr val="black"/>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Develop technology adoption and infrastructure upgrade plans through applied optimization</a:t>
            </a:r>
            <a:endParaRPr kumimoji="0" lang="en-US" sz="18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Open Sans"/>
              <a:ea typeface="Open Sans"/>
              <a:cs typeface="Open Sans"/>
            </a:endParaRPr>
          </a:p>
        </p:txBody>
      </p:sp>
    </p:spTree>
    <p:extLst>
      <p:ext uri="{BB962C8B-B14F-4D97-AF65-F5344CB8AC3E}">
        <p14:creationId xmlns:p14="http://schemas.microsoft.com/office/powerpoint/2010/main" val="130133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07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224E-E5D8-314B-A221-E7E4820437FF}"/>
              </a:ext>
            </a:extLst>
          </p:cNvPr>
          <p:cNvSpPr>
            <a:spLocks noGrp="1"/>
          </p:cNvSpPr>
          <p:nvPr>
            <p:ph type="title"/>
          </p:nvPr>
        </p:nvSpPr>
        <p:spPr>
          <a:xfrm>
            <a:off x="528636" y="285750"/>
            <a:ext cx="10734678" cy="842962"/>
          </a:xfrm>
        </p:spPr>
        <p:txBody>
          <a:bodyPr/>
          <a:lstStyle/>
          <a:p>
            <a:r>
              <a:rPr lang="en-US" dirty="0"/>
              <a:t>Recommendations from Energy 2050 Committee Report</a:t>
            </a:r>
          </a:p>
        </p:txBody>
      </p:sp>
      <p:pic>
        <p:nvPicPr>
          <p:cNvPr id="12" name="Picture 11">
            <a:extLst>
              <a:ext uri="{FF2B5EF4-FFF2-40B4-BE49-F238E27FC236}">
                <a16:creationId xmlns:a16="http://schemas.microsoft.com/office/drawing/2014/main" id="{668C5B80-9BB1-4346-8040-0FE2CBA802F4}"/>
              </a:ext>
            </a:extLst>
          </p:cNvPr>
          <p:cNvPicPr>
            <a:picLocks noChangeAspect="1"/>
          </p:cNvPicPr>
          <p:nvPr/>
        </p:nvPicPr>
        <p:blipFill>
          <a:blip r:embed="rId3"/>
          <a:stretch>
            <a:fillRect/>
          </a:stretch>
        </p:blipFill>
        <p:spPr>
          <a:xfrm>
            <a:off x="2284672" y="707231"/>
            <a:ext cx="6759330" cy="4606310"/>
          </a:xfrm>
          <a:prstGeom prst="rect">
            <a:avLst/>
          </a:prstGeom>
        </p:spPr>
      </p:pic>
      <p:sp>
        <p:nvSpPr>
          <p:cNvPr id="4" name="Text Placeholder 7">
            <a:extLst>
              <a:ext uri="{FF2B5EF4-FFF2-40B4-BE49-F238E27FC236}">
                <a16:creationId xmlns:a16="http://schemas.microsoft.com/office/drawing/2014/main" id="{FBDC0218-327C-406D-B5E1-C5E5566808A1}"/>
              </a:ext>
            </a:extLst>
          </p:cNvPr>
          <p:cNvSpPr>
            <a:spLocks noGrp="1"/>
          </p:cNvSpPr>
          <p:nvPr>
            <p:ph idx="1"/>
          </p:nvPr>
        </p:nvSpPr>
        <p:spPr>
          <a:xfrm>
            <a:off x="430085" y="5393713"/>
            <a:ext cx="11226110" cy="1254404"/>
          </a:xfrm>
        </p:spPr>
        <p:txBody>
          <a:bodyPr>
            <a:normAutofit/>
          </a:bodyPr>
          <a:lstStyle/>
          <a:p>
            <a:pPr marL="23400" indent="0" algn="just">
              <a:buNone/>
            </a:pPr>
            <a:r>
              <a:rPr lang="en-SG" dirty="0"/>
              <a:t>A data-driven approach for modelling and simulation of these emergent multi-energy systems (aligned to the above strategies and paradigms) would therefore be essential in helping both public and private sector organization understand and evaluate scenario pathways leading towards net zero targets.</a:t>
            </a:r>
            <a:endParaRPr lang="en-SG" sz="1800" dirty="0"/>
          </a:p>
        </p:txBody>
      </p:sp>
      <p:sp>
        <p:nvSpPr>
          <p:cNvPr id="6" name="TextBox 5">
            <a:extLst>
              <a:ext uri="{FF2B5EF4-FFF2-40B4-BE49-F238E27FC236}">
                <a16:creationId xmlns:a16="http://schemas.microsoft.com/office/drawing/2014/main" id="{298DC86E-9C0C-4BD4-A752-400B7E146AD0}"/>
              </a:ext>
            </a:extLst>
          </p:cNvPr>
          <p:cNvSpPr txBox="1"/>
          <p:nvPr/>
        </p:nvSpPr>
        <p:spPr>
          <a:xfrm>
            <a:off x="9209907" y="4714103"/>
            <a:ext cx="3078662" cy="525162"/>
          </a:xfrm>
          <a:prstGeom prst="rect">
            <a:avLst/>
          </a:prstGeom>
          <a:noFill/>
        </p:spPr>
        <p:txBody>
          <a:bodyPr wrap="square">
            <a:spAutoFit/>
          </a:bodyPr>
          <a:lstStyle/>
          <a:p>
            <a:r>
              <a:rPr lang="en-SG" sz="1400" dirty="0">
                <a:hlinkClick r:id="rId4"/>
              </a:rPr>
              <a:t>https://www.ema.gov.sg/energy-2050-committee-report.aspx</a:t>
            </a:r>
            <a:r>
              <a:rPr lang="en-SG" sz="1400" dirty="0"/>
              <a:t> </a:t>
            </a:r>
          </a:p>
        </p:txBody>
      </p:sp>
    </p:spTree>
    <p:extLst>
      <p:ext uri="{BB962C8B-B14F-4D97-AF65-F5344CB8AC3E}">
        <p14:creationId xmlns:p14="http://schemas.microsoft.com/office/powerpoint/2010/main" val="210374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81191" y="233363"/>
            <a:ext cx="10748634" cy="842962"/>
          </a:xfrm>
        </p:spPr>
        <p:txBody>
          <a:bodyPr/>
          <a:lstStyle/>
          <a:p>
            <a:pPr>
              <a:lnSpc>
                <a:spcPct val="100000"/>
              </a:lnSpc>
            </a:pPr>
            <a:r>
              <a:rPr lang="en-US" dirty="0"/>
              <a:t>Co-innovation through Deep Multidisciplinary Modelling, Simulation and Knowledge-driven AI</a:t>
            </a:r>
            <a:endParaRPr lang="en-SG" dirty="0"/>
          </a:p>
        </p:txBody>
      </p:sp>
      <p:grpSp>
        <p:nvGrpSpPr>
          <p:cNvPr id="359" name="Group 358"/>
          <p:cNvGrpSpPr/>
          <p:nvPr/>
        </p:nvGrpSpPr>
        <p:grpSpPr>
          <a:xfrm>
            <a:off x="409188" y="1005841"/>
            <a:ext cx="11421517" cy="2835842"/>
            <a:chOff x="91209" y="402336"/>
            <a:chExt cx="11978871" cy="3235095"/>
          </a:xfrm>
        </p:grpSpPr>
        <p:grpSp>
          <p:nvGrpSpPr>
            <p:cNvPr id="454" name="Group 453">
              <a:extLst>
                <a:ext uri="{FF2B5EF4-FFF2-40B4-BE49-F238E27FC236}">
                  <a16:creationId xmlns:a16="http://schemas.microsoft.com/office/drawing/2014/main" id="{12A40B5B-CDC3-4DEB-A23C-13159D2922A9}"/>
                </a:ext>
              </a:extLst>
            </p:cNvPr>
            <p:cNvGrpSpPr/>
            <p:nvPr/>
          </p:nvGrpSpPr>
          <p:grpSpPr>
            <a:xfrm>
              <a:off x="91209" y="1020988"/>
              <a:ext cx="1946884" cy="2616441"/>
              <a:chOff x="503147" y="1257011"/>
              <a:chExt cx="1752428" cy="2503722"/>
            </a:xfrm>
          </p:grpSpPr>
          <p:sp>
            <p:nvSpPr>
              <p:cNvPr id="533" name="Rectangle 532">
                <a:extLst>
                  <a:ext uri="{FF2B5EF4-FFF2-40B4-BE49-F238E27FC236}">
                    <a16:creationId xmlns:a16="http://schemas.microsoft.com/office/drawing/2014/main" id="{F6C77FA1-DC0E-7F47-BF00-B4FD66AEFDA3}"/>
                  </a:ext>
                </a:extLst>
              </p:cNvPr>
              <p:cNvSpPr/>
              <p:nvPr/>
            </p:nvSpPr>
            <p:spPr>
              <a:xfrm>
                <a:off x="503575" y="1913151"/>
                <a:ext cx="1752000" cy="1847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120000" rtlCol="0" anchor="t"/>
              <a:lstStyle/>
              <a:p>
                <a:pPr marL="116412" marR="0" lvl="0" indent="-116412" algn="l" defTabSz="914354"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Complex Systems</a:t>
                </a:r>
              </a:p>
              <a:p>
                <a:pPr marL="116412" marR="0" lvl="0" indent="-116412" algn="l" defTabSz="914354"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Multi-scale Optimisation</a:t>
                </a:r>
              </a:p>
              <a:p>
                <a:pPr marL="116412" marR="0" lvl="0" indent="-116412" algn="l" defTabSz="914354"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Energy Systems</a:t>
                </a:r>
              </a:p>
            </p:txBody>
          </p:sp>
          <p:sp>
            <p:nvSpPr>
              <p:cNvPr id="534" name="Round Same Side Corner Rectangle 533"/>
              <p:cNvSpPr/>
              <p:nvPr/>
            </p:nvSpPr>
            <p:spPr>
              <a:xfrm>
                <a:off x="503575" y="1257011"/>
                <a:ext cx="1752000" cy="656139"/>
              </a:xfrm>
              <a:prstGeom prst="round2SameRect">
                <a:avLst/>
              </a:prstGeom>
              <a:solidFill>
                <a:srgbClr val="390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sp>
            <p:nvSpPr>
              <p:cNvPr id="535" name="TextBox 534">
                <a:extLst>
                  <a:ext uri="{FF2B5EF4-FFF2-40B4-BE49-F238E27FC236}">
                    <a16:creationId xmlns:a16="http://schemas.microsoft.com/office/drawing/2014/main" id="{B6513E38-752B-0747-9932-2E2F7D70DEC5}"/>
                  </a:ext>
                </a:extLst>
              </p:cNvPr>
              <p:cNvSpPr txBox="1"/>
              <p:nvPr/>
            </p:nvSpPr>
            <p:spPr>
              <a:xfrm>
                <a:off x="503147" y="1543087"/>
                <a:ext cx="1752000" cy="249299"/>
              </a:xfrm>
              <a:prstGeom prst="rect">
                <a:avLst/>
              </a:prstGeom>
              <a:noFill/>
            </p:spPr>
            <p:txBody>
              <a:bodyPr wrap="square" rtlCol="0">
                <a:spAutoFit/>
              </a:bodyPr>
              <a:lstStyle/>
              <a:p>
                <a:pPr marL="0" marR="0" lvl="0" indent="0" algn="ctr" defTabSz="685766"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Systems Science</a:t>
                </a:r>
              </a:p>
            </p:txBody>
          </p:sp>
        </p:grpSp>
        <p:grpSp>
          <p:nvGrpSpPr>
            <p:cNvPr id="455" name="Group 454">
              <a:extLst>
                <a:ext uri="{FF2B5EF4-FFF2-40B4-BE49-F238E27FC236}">
                  <a16:creationId xmlns:a16="http://schemas.microsoft.com/office/drawing/2014/main" id="{83AED6BC-642B-483B-8AF5-FCCB20B34C6A}"/>
                </a:ext>
              </a:extLst>
            </p:cNvPr>
            <p:cNvGrpSpPr/>
            <p:nvPr/>
          </p:nvGrpSpPr>
          <p:grpSpPr>
            <a:xfrm>
              <a:off x="2098081" y="1020988"/>
              <a:ext cx="1939071" cy="2616443"/>
              <a:chOff x="2383516" y="1257011"/>
              <a:chExt cx="1752000" cy="2503723"/>
            </a:xfrm>
          </p:grpSpPr>
          <p:sp>
            <p:nvSpPr>
              <p:cNvPr id="530" name="Rectangle 529">
                <a:extLst>
                  <a:ext uri="{FF2B5EF4-FFF2-40B4-BE49-F238E27FC236}">
                    <a16:creationId xmlns:a16="http://schemas.microsoft.com/office/drawing/2014/main" id="{DD310835-E24E-B844-A284-2871DBD215E2}"/>
                  </a:ext>
                </a:extLst>
              </p:cNvPr>
              <p:cNvSpPr/>
              <p:nvPr/>
            </p:nvSpPr>
            <p:spPr>
              <a:xfrm>
                <a:off x="2390145" y="1913152"/>
                <a:ext cx="1745371" cy="1847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120000" rtlCol="0" anchor="t"/>
              <a:lstStyle/>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Affective and Social Intelligence</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Cognitive &amp; Decision Science </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Social &amp; Behaviour Inference</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Human Centric Intelligence</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Collaborative Intelligence</a:t>
                </a:r>
                <a:endPar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
            <p:nvSpPr>
              <p:cNvPr id="531" name="Round Same Side Corner Rectangle 530"/>
              <p:cNvSpPr/>
              <p:nvPr/>
            </p:nvSpPr>
            <p:spPr>
              <a:xfrm>
                <a:off x="2383516" y="1257011"/>
                <a:ext cx="1752000" cy="656139"/>
              </a:xfrm>
              <a:prstGeom prst="round2SameRect">
                <a:avLst/>
              </a:prstGeom>
              <a:solidFill>
                <a:srgbClr val="461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sp>
            <p:nvSpPr>
              <p:cNvPr id="532" name="TextBox 531">
                <a:extLst>
                  <a:ext uri="{FF2B5EF4-FFF2-40B4-BE49-F238E27FC236}">
                    <a16:creationId xmlns:a16="http://schemas.microsoft.com/office/drawing/2014/main" id="{8D1F0DC5-AA83-4F44-8536-E8D4CD76337B}"/>
                  </a:ext>
                </a:extLst>
              </p:cNvPr>
              <p:cNvSpPr txBox="1"/>
              <p:nvPr/>
            </p:nvSpPr>
            <p:spPr>
              <a:xfrm>
                <a:off x="2383516" y="1521367"/>
                <a:ext cx="1752000" cy="350865"/>
              </a:xfrm>
              <a:prstGeom prst="rect">
                <a:avLst/>
              </a:prstGeom>
              <a:noFill/>
            </p:spPr>
            <p:txBody>
              <a:bodyPr wrap="square" rtlCol="0">
                <a:spAutoFit/>
              </a:bodyPr>
              <a:lstStyle/>
              <a:p>
                <a:pPr marL="0" marR="0" lvl="0" indent="0" algn="ctr" defTabSz="685766"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Social &amp; Cognitive Computing</a:t>
                </a:r>
              </a:p>
            </p:txBody>
          </p:sp>
        </p:grpSp>
        <p:grpSp>
          <p:nvGrpSpPr>
            <p:cNvPr id="456" name="Group 455">
              <a:extLst>
                <a:ext uri="{FF2B5EF4-FFF2-40B4-BE49-F238E27FC236}">
                  <a16:creationId xmlns:a16="http://schemas.microsoft.com/office/drawing/2014/main" id="{1A16156B-17ED-4AD3-B3F0-5A6A1A29EB1C}"/>
                </a:ext>
              </a:extLst>
            </p:cNvPr>
            <p:cNvGrpSpPr/>
            <p:nvPr/>
          </p:nvGrpSpPr>
          <p:grpSpPr>
            <a:xfrm>
              <a:off x="4104002" y="1028136"/>
              <a:ext cx="1946885" cy="2588429"/>
              <a:chOff x="4276275" y="1263851"/>
              <a:chExt cx="1800441" cy="2476916"/>
            </a:xfrm>
          </p:grpSpPr>
          <p:sp>
            <p:nvSpPr>
              <p:cNvPr id="527" name="Rectangle 526">
                <a:extLst>
                  <a:ext uri="{FF2B5EF4-FFF2-40B4-BE49-F238E27FC236}">
                    <a16:creationId xmlns:a16="http://schemas.microsoft.com/office/drawing/2014/main" id="{B4CD8149-0586-8C46-9437-795261D3D12C}"/>
                  </a:ext>
                </a:extLst>
              </p:cNvPr>
              <p:cNvSpPr/>
              <p:nvPr/>
            </p:nvSpPr>
            <p:spPr>
              <a:xfrm>
                <a:off x="4276716" y="1893187"/>
                <a:ext cx="1800000" cy="1847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120000" rtlCol="0" anchor="t"/>
              <a:lstStyle/>
              <a:p>
                <a:pPr marL="116412" marR="0" lvl="0" indent="-116412" algn="l" defTabSz="914354"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Analysis, Design &amp; Optimisation</a:t>
                </a:r>
              </a:p>
              <a:p>
                <a:pPr marL="116412" marR="0" lvl="0" indent="-116412" algn="l" defTabSz="914354"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Advanced Methods Development </a:t>
                </a:r>
              </a:p>
              <a:p>
                <a:pPr marL="116412" marR="0" lvl="0" indent="-116412" algn="l" defTabSz="914354"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Materials Processing &amp; Mechanics </a:t>
                </a:r>
              </a:p>
              <a:p>
                <a:pPr marL="116412" marR="0" lvl="0" indent="-116412" algn="l" defTabSz="914354"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Soft Materials &amp; Hybrid Systems </a:t>
                </a:r>
              </a:p>
              <a:p>
                <a:pPr marL="116412" marR="0" lvl="0" indent="-116412" algn="l" defTabSz="914354"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Mechanics of Nano-structures</a:t>
                </a:r>
                <a:endPar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
            <p:nvSpPr>
              <p:cNvPr id="528" name="Round Same Side Corner Rectangle 527"/>
              <p:cNvSpPr/>
              <p:nvPr/>
            </p:nvSpPr>
            <p:spPr>
              <a:xfrm>
                <a:off x="4276716" y="1263851"/>
                <a:ext cx="1800000" cy="656139"/>
              </a:xfrm>
              <a:prstGeom prst="round2SameRect">
                <a:avLst/>
              </a:prstGeom>
              <a:solidFill>
                <a:srgbClr val="691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sp>
            <p:nvSpPr>
              <p:cNvPr id="529" name="TextBox 528">
                <a:extLst>
                  <a:ext uri="{FF2B5EF4-FFF2-40B4-BE49-F238E27FC236}">
                    <a16:creationId xmlns:a16="http://schemas.microsoft.com/office/drawing/2014/main" id="{0F2CD2A0-3F2D-E347-940C-076E15A0DDAC}"/>
                  </a:ext>
                </a:extLst>
              </p:cNvPr>
              <p:cNvSpPr txBox="1"/>
              <p:nvPr/>
            </p:nvSpPr>
            <p:spPr>
              <a:xfrm>
                <a:off x="4276275" y="1543087"/>
                <a:ext cx="1785929" cy="249299"/>
              </a:xfrm>
              <a:prstGeom prst="rect">
                <a:avLst/>
              </a:prstGeom>
              <a:noFill/>
            </p:spPr>
            <p:txBody>
              <a:bodyPr wrap="square" rtlCol="0">
                <a:spAutoFit/>
              </a:bodyPr>
              <a:lstStyle/>
              <a:p>
                <a:pPr marL="0" marR="0" lvl="0" indent="0" algn="ctr" defTabSz="685766"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Engineering Mechanics</a:t>
                </a:r>
              </a:p>
            </p:txBody>
          </p:sp>
        </p:grpSp>
        <p:grpSp>
          <p:nvGrpSpPr>
            <p:cNvPr id="457" name="Group 456">
              <a:extLst>
                <a:ext uri="{FF2B5EF4-FFF2-40B4-BE49-F238E27FC236}">
                  <a16:creationId xmlns:a16="http://schemas.microsoft.com/office/drawing/2014/main" id="{4A13F6B3-2E1F-4442-8540-F9FEF9563BD5}"/>
                </a:ext>
              </a:extLst>
            </p:cNvPr>
            <p:cNvGrpSpPr/>
            <p:nvPr/>
          </p:nvGrpSpPr>
          <p:grpSpPr>
            <a:xfrm>
              <a:off x="6103540" y="1020988"/>
              <a:ext cx="1953746" cy="2616443"/>
              <a:chOff x="6156682" y="1257011"/>
              <a:chExt cx="1758604" cy="2503723"/>
            </a:xfrm>
          </p:grpSpPr>
          <p:sp>
            <p:nvSpPr>
              <p:cNvPr id="524" name="Rectangle 523">
                <a:extLst>
                  <a:ext uri="{FF2B5EF4-FFF2-40B4-BE49-F238E27FC236}">
                    <a16:creationId xmlns:a16="http://schemas.microsoft.com/office/drawing/2014/main" id="{0CE1701B-387D-4F4D-9153-320037BAEA99}"/>
                  </a:ext>
                </a:extLst>
              </p:cNvPr>
              <p:cNvSpPr/>
              <p:nvPr/>
            </p:nvSpPr>
            <p:spPr>
              <a:xfrm>
                <a:off x="6163286" y="1913152"/>
                <a:ext cx="1752000" cy="1847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120000" rtlCol="0" anchor="t"/>
              <a:lstStyle/>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Alloys &amp; Materials Design</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Chemistry &amp; Catalysts</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Polymers &amp; Formulations</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Electronics &amp; Semiconductors</a:t>
                </a:r>
                <a:endPar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
            <p:nvSpPr>
              <p:cNvPr id="525" name="Round Same Side Corner Rectangle 524"/>
              <p:cNvSpPr/>
              <p:nvPr/>
            </p:nvSpPr>
            <p:spPr>
              <a:xfrm>
                <a:off x="6163286" y="1257011"/>
                <a:ext cx="1752000" cy="656139"/>
              </a:xfrm>
              <a:prstGeom prst="round2SameRect">
                <a:avLst/>
              </a:prstGeom>
              <a:solidFill>
                <a:srgbClr val="8D1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sp>
            <p:nvSpPr>
              <p:cNvPr id="526" name="TextBox 525">
                <a:extLst>
                  <a:ext uri="{FF2B5EF4-FFF2-40B4-BE49-F238E27FC236}">
                    <a16:creationId xmlns:a16="http://schemas.microsoft.com/office/drawing/2014/main" id="{F779373D-B42B-FB45-BE27-37928B923764}"/>
                  </a:ext>
                </a:extLst>
              </p:cNvPr>
              <p:cNvSpPr txBox="1"/>
              <p:nvPr/>
            </p:nvSpPr>
            <p:spPr>
              <a:xfrm>
                <a:off x="6156682" y="1538299"/>
                <a:ext cx="1752000" cy="350865"/>
              </a:xfrm>
              <a:prstGeom prst="rect">
                <a:avLst/>
              </a:prstGeom>
              <a:noFill/>
            </p:spPr>
            <p:txBody>
              <a:bodyPr wrap="square" rtlCol="0">
                <a:spAutoFit/>
              </a:bodyPr>
              <a:lstStyle/>
              <a:p>
                <a:pPr marL="0" marR="0" lvl="0" indent="0" algn="ctr" defTabSz="685766"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Materials Science </a:t>
                </a:r>
              </a:p>
              <a:p>
                <a:pPr marL="0" marR="0" lvl="0" indent="0" algn="ctr" defTabSz="685766"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&amp; Chemistry</a:t>
                </a:r>
              </a:p>
            </p:txBody>
          </p:sp>
        </p:grpSp>
        <p:grpSp>
          <p:nvGrpSpPr>
            <p:cNvPr id="458" name="Group 457">
              <a:extLst>
                <a:ext uri="{FF2B5EF4-FFF2-40B4-BE49-F238E27FC236}">
                  <a16:creationId xmlns:a16="http://schemas.microsoft.com/office/drawing/2014/main" id="{B1A93702-460B-43F4-AF24-F6334E6D0CAC}"/>
                </a:ext>
              </a:extLst>
            </p:cNvPr>
            <p:cNvGrpSpPr/>
            <p:nvPr/>
          </p:nvGrpSpPr>
          <p:grpSpPr>
            <a:xfrm>
              <a:off x="8117272" y="1032671"/>
              <a:ext cx="1946408" cy="2604760"/>
              <a:chOff x="8048998" y="1268190"/>
              <a:chExt cx="1752859" cy="2492544"/>
            </a:xfrm>
          </p:grpSpPr>
          <p:sp>
            <p:nvSpPr>
              <p:cNvPr id="521" name="Rectangle 520">
                <a:extLst>
                  <a:ext uri="{FF2B5EF4-FFF2-40B4-BE49-F238E27FC236}">
                    <a16:creationId xmlns:a16="http://schemas.microsoft.com/office/drawing/2014/main" id="{6D1828D0-15D1-BB4E-B9C4-17E2DFB2F30B}"/>
                  </a:ext>
                </a:extLst>
              </p:cNvPr>
              <p:cNvSpPr/>
              <p:nvPr/>
            </p:nvSpPr>
            <p:spPr>
              <a:xfrm>
                <a:off x="8049857" y="1913152"/>
                <a:ext cx="1752000" cy="1847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120000" rtlCol="0" anchor="t"/>
              <a:lstStyle/>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Coupled &amp; Complex Flow</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Physics-based Data Driven Modelling</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Engineering Fluids Flow</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Computational Design &amp; Optimisation</a:t>
                </a:r>
                <a:endPar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
            <p:nvSpPr>
              <p:cNvPr id="522" name="Round Same Side Corner Rectangle 521"/>
              <p:cNvSpPr/>
              <p:nvPr/>
            </p:nvSpPr>
            <p:spPr>
              <a:xfrm>
                <a:off x="8048998" y="1268190"/>
                <a:ext cx="1752000" cy="656139"/>
              </a:xfrm>
              <a:prstGeom prst="round2SameRect">
                <a:avLst/>
              </a:prstGeom>
              <a:solidFill>
                <a:srgbClr val="B8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sp>
            <p:nvSpPr>
              <p:cNvPr id="523" name="TextBox 522">
                <a:extLst>
                  <a:ext uri="{FF2B5EF4-FFF2-40B4-BE49-F238E27FC236}">
                    <a16:creationId xmlns:a16="http://schemas.microsoft.com/office/drawing/2014/main" id="{A9F3F685-7AEA-AB4B-B54C-15725AAD9391}"/>
                  </a:ext>
                </a:extLst>
              </p:cNvPr>
              <p:cNvSpPr txBox="1"/>
              <p:nvPr/>
            </p:nvSpPr>
            <p:spPr>
              <a:xfrm>
                <a:off x="8061993" y="1570963"/>
                <a:ext cx="1739435" cy="249299"/>
              </a:xfrm>
              <a:prstGeom prst="rect">
                <a:avLst/>
              </a:prstGeom>
              <a:noFill/>
            </p:spPr>
            <p:txBody>
              <a:bodyPr wrap="square" rtlCol="0">
                <a:spAutoFit/>
              </a:bodyPr>
              <a:lstStyle/>
              <a:p>
                <a:pPr marL="0" marR="0" lvl="0" indent="0" algn="ctr" defTabSz="685766"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Fluid Dynamics</a:t>
                </a:r>
              </a:p>
            </p:txBody>
          </p:sp>
        </p:grpSp>
        <p:grpSp>
          <p:nvGrpSpPr>
            <p:cNvPr id="459" name="Group 458">
              <a:extLst>
                <a:ext uri="{FF2B5EF4-FFF2-40B4-BE49-F238E27FC236}">
                  <a16:creationId xmlns:a16="http://schemas.microsoft.com/office/drawing/2014/main" id="{B5153D70-0C61-4EE7-BC12-C3C9307EF6DD}"/>
                </a:ext>
              </a:extLst>
            </p:cNvPr>
            <p:cNvGrpSpPr/>
            <p:nvPr/>
          </p:nvGrpSpPr>
          <p:grpSpPr>
            <a:xfrm>
              <a:off x="10123672" y="1020988"/>
              <a:ext cx="1946408" cy="2616443"/>
              <a:chOff x="9936428" y="1257011"/>
              <a:chExt cx="1752889" cy="2503723"/>
            </a:xfrm>
          </p:grpSpPr>
          <p:sp>
            <p:nvSpPr>
              <p:cNvPr id="518" name="Rectangle 517">
                <a:extLst>
                  <a:ext uri="{FF2B5EF4-FFF2-40B4-BE49-F238E27FC236}">
                    <a16:creationId xmlns:a16="http://schemas.microsoft.com/office/drawing/2014/main" id="{C49459F0-F2B2-4341-8A84-99ED8F0DC625}"/>
                  </a:ext>
                </a:extLst>
              </p:cNvPr>
              <p:cNvSpPr/>
              <p:nvPr/>
            </p:nvSpPr>
            <p:spPr>
              <a:xfrm>
                <a:off x="9936428" y="1913152"/>
                <a:ext cx="1752000" cy="1847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120000" rtlCol="0" anchor="t"/>
              <a:lstStyle/>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Electromagnetics</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3D Inverse Imaging &amp; Optical Modelling</a:t>
                </a:r>
              </a:p>
              <a:p>
                <a:pPr marL="116412" marR="0" lvl="0" indent="-116412" algn="l" defTabSz="685766" rtl="0" eaLnBrk="1" fontAlgn="auto" latinLnBrk="0" hangingPunct="1">
                  <a:lnSpc>
                    <a:spcPct val="90000"/>
                  </a:lnSpc>
                  <a:spcBef>
                    <a:spcPts val="0"/>
                  </a:spcBef>
                  <a:spcAft>
                    <a:spcPts val="267"/>
                  </a:spcAft>
                  <a:buClrTx/>
                  <a:buSzTx/>
                  <a:buFont typeface="Arial" panose="020B0604020202020204" pitchFamily="34" charset="0"/>
                  <a:buChar char="•"/>
                  <a:tabLst/>
                  <a:defRPr/>
                </a:pPr>
                <a:r>
                  <a:rPr kumimoji="0" lang="en-SG" sz="11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Nano &amp; Quantum Photonics/AI</a:t>
                </a:r>
              </a:p>
            </p:txBody>
          </p:sp>
          <p:sp>
            <p:nvSpPr>
              <p:cNvPr id="519" name="Round Same Side Corner Rectangle 518"/>
              <p:cNvSpPr/>
              <p:nvPr/>
            </p:nvSpPr>
            <p:spPr>
              <a:xfrm>
                <a:off x="9937317" y="1257011"/>
                <a:ext cx="1752000" cy="656139"/>
              </a:xfrm>
              <a:prstGeom prst="round2SameRect">
                <a:avLst/>
              </a:prstGeom>
              <a:solidFill>
                <a:srgbClr val="F2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sp>
            <p:nvSpPr>
              <p:cNvPr id="520" name="TextBox 519">
                <a:extLst>
                  <a:ext uri="{FF2B5EF4-FFF2-40B4-BE49-F238E27FC236}">
                    <a16:creationId xmlns:a16="http://schemas.microsoft.com/office/drawing/2014/main" id="{6EBFF703-0E75-5C4F-942D-249F2B3251F4}"/>
                  </a:ext>
                </a:extLst>
              </p:cNvPr>
              <p:cNvSpPr txBox="1"/>
              <p:nvPr/>
            </p:nvSpPr>
            <p:spPr>
              <a:xfrm>
                <a:off x="9938624" y="1564698"/>
                <a:ext cx="1749804" cy="249299"/>
              </a:xfrm>
              <a:prstGeom prst="rect">
                <a:avLst/>
              </a:prstGeom>
              <a:noFill/>
            </p:spPr>
            <p:txBody>
              <a:bodyPr wrap="square" rtlCol="0">
                <a:spAutoFit/>
              </a:bodyPr>
              <a:lstStyle/>
              <a:p>
                <a:pPr marL="0" marR="0" lvl="0" indent="0" algn="ctr" defTabSz="685766"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Electronics &amp; Photonics</a:t>
                </a:r>
              </a:p>
            </p:txBody>
          </p:sp>
        </p:grpSp>
        <p:grpSp>
          <p:nvGrpSpPr>
            <p:cNvPr id="460" name="Group 459"/>
            <p:cNvGrpSpPr/>
            <p:nvPr/>
          </p:nvGrpSpPr>
          <p:grpSpPr>
            <a:xfrm>
              <a:off x="2650655" y="402337"/>
              <a:ext cx="841260" cy="829266"/>
              <a:chOff x="2887311" y="665012"/>
              <a:chExt cx="793540" cy="793540"/>
            </a:xfrm>
          </p:grpSpPr>
          <p:sp>
            <p:nvSpPr>
              <p:cNvPr id="501" name="Oval 500"/>
              <p:cNvSpPr/>
              <p:nvPr/>
            </p:nvSpPr>
            <p:spPr>
              <a:xfrm>
                <a:off x="2887311" y="665012"/>
                <a:ext cx="793540" cy="793540"/>
              </a:xfrm>
              <a:prstGeom prst="ellipse">
                <a:avLst/>
              </a:prstGeom>
              <a:solidFill>
                <a:schemeClr val="bg1"/>
              </a:solidFill>
              <a:ln>
                <a:solidFill>
                  <a:srgbClr val="461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502" name="Group 112"/>
              <p:cNvGrpSpPr>
                <a:grpSpLocks noChangeAspect="1"/>
              </p:cNvGrpSpPr>
              <p:nvPr/>
            </p:nvGrpSpPr>
            <p:grpSpPr bwMode="auto">
              <a:xfrm>
                <a:off x="3071460" y="838652"/>
                <a:ext cx="452613" cy="423875"/>
                <a:chOff x="4496" y="2097"/>
                <a:chExt cx="441" cy="413"/>
              </a:xfrm>
              <a:solidFill>
                <a:srgbClr val="461091"/>
              </a:solidFill>
            </p:grpSpPr>
            <p:sp>
              <p:nvSpPr>
                <p:cNvPr id="503" name="Freeform 113"/>
                <p:cNvSpPr>
                  <a:spLocks/>
                </p:cNvSpPr>
                <p:nvPr/>
              </p:nvSpPr>
              <p:spPr bwMode="auto">
                <a:xfrm>
                  <a:off x="4537" y="2124"/>
                  <a:ext cx="179" cy="242"/>
                </a:xfrm>
                <a:custGeom>
                  <a:avLst/>
                  <a:gdLst>
                    <a:gd name="T0" fmla="*/ 123413 w 123413"/>
                    <a:gd name="T1" fmla="*/ 80693 h 166133"/>
                    <a:gd name="T2" fmla="*/ 98256 w 123413"/>
                    <a:gd name="T3" fmla="*/ 0 h 166133"/>
                    <a:gd name="T4" fmla="*/ 90187 w 123413"/>
                    <a:gd name="T5" fmla="*/ 0 h 166133"/>
                    <a:gd name="T6" fmla="*/ 57435 w 123413"/>
                    <a:gd name="T7" fmla="*/ 28480 h 166133"/>
                    <a:gd name="T8" fmla="*/ 23733 w 123413"/>
                    <a:gd name="T9" fmla="*/ 28480 h 166133"/>
                    <a:gd name="T10" fmla="*/ 0 w 123413"/>
                    <a:gd name="T11" fmla="*/ 52213 h 166133"/>
                    <a:gd name="T12" fmla="*/ 23733 w 123413"/>
                    <a:gd name="T13" fmla="*/ 75946 h 166133"/>
                    <a:gd name="T14" fmla="*/ 23733 w 123413"/>
                    <a:gd name="T15" fmla="*/ 66453 h 166133"/>
                    <a:gd name="T16" fmla="*/ 9493 w 123413"/>
                    <a:gd name="T17" fmla="*/ 52213 h 166133"/>
                    <a:gd name="T18" fmla="*/ 23733 w 123413"/>
                    <a:gd name="T19" fmla="*/ 37973 h 166133"/>
                    <a:gd name="T20" fmla="*/ 66453 w 123413"/>
                    <a:gd name="T21" fmla="*/ 37973 h 166133"/>
                    <a:gd name="T22" fmla="*/ 66453 w 123413"/>
                    <a:gd name="T23" fmla="*/ 33226 h 166133"/>
                    <a:gd name="T24" fmla="*/ 90187 w 123413"/>
                    <a:gd name="T25" fmla="*/ 9493 h 166133"/>
                    <a:gd name="T26" fmla="*/ 91611 w 123413"/>
                    <a:gd name="T27" fmla="*/ 9493 h 166133"/>
                    <a:gd name="T28" fmla="*/ 113920 w 123413"/>
                    <a:gd name="T29" fmla="*/ 81642 h 166133"/>
                    <a:gd name="T30" fmla="*/ 113920 w 123413"/>
                    <a:gd name="T31" fmla="*/ 82117 h 166133"/>
                    <a:gd name="T32" fmla="*/ 94933 w 123413"/>
                    <a:gd name="T33" fmla="*/ 86864 h 166133"/>
                    <a:gd name="T34" fmla="*/ 94933 w 123413"/>
                    <a:gd name="T35" fmla="*/ 131482 h 166133"/>
                    <a:gd name="T36" fmla="*/ 93035 w 123413"/>
                    <a:gd name="T37" fmla="*/ 132906 h 166133"/>
                    <a:gd name="T38" fmla="*/ 42720 w 123413"/>
                    <a:gd name="T39" fmla="*/ 132906 h 166133"/>
                    <a:gd name="T40" fmla="*/ 42720 w 123413"/>
                    <a:gd name="T41" fmla="*/ 142400 h 166133"/>
                    <a:gd name="T42" fmla="*/ 56960 w 123413"/>
                    <a:gd name="T43" fmla="*/ 142400 h 166133"/>
                    <a:gd name="T44" fmla="*/ 56960 w 123413"/>
                    <a:gd name="T45" fmla="*/ 166133 h 166133"/>
                    <a:gd name="T46" fmla="*/ 66453 w 123413"/>
                    <a:gd name="T47" fmla="*/ 166133 h 166133"/>
                    <a:gd name="T48" fmla="*/ 66453 w 123413"/>
                    <a:gd name="T49" fmla="*/ 142400 h 166133"/>
                    <a:gd name="T50" fmla="*/ 96832 w 123413"/>
                    <a:gd name="T51" fmla="*/ 142400 h 166133"/>
                    <a:gd name="T52" fmla="*/ 104427 w 123413"/>
                    <a:gd name="T53" fmla="*/ 134805 h 166133"/>
                    <a:gd name="T54" fmla="*/ 104427 w 123413"/>
                    <a:gd name="T55" fmla="*/ 93984 h 166133"/>
                    <a:gd name="T56" fmla="*/ 123413 w 123413"/>
                    <a:gd name="T57" fmla="*/ 89237 h 166133"/>
                    <a:gd name="T58" fmla="*/ 123413 w 123413"/>
                    <a:gd name="T59" fmla="*/ 80693 h 166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413" h="166133">
                      <a:moveTo>
                        <a:pt x="123413" y="80693"/>
                      </a:moveTo>
                      <a:lnTo>
                        <a:pt x="98256" y="0"/>
                      </a:lnTo>
                      <a:lnTo>
                        <a:pt x="90187" y="0"/>
                      </a:lnTo>
                      <a:cubicBezTo>
                        <a:pt x="73573" y="0"/>
                        <a:pt x="59808" y="12341"/>
                        <a:pt x="57435" y="28480"/>
                      </a:cubicBezTo>
                      <a:lnTo>
                        <a:pt x="23733" y="28480"/>
                      </a:lnTo>
                      <a:cubicBezTo>
                        <a:pt x="10443" y="28480"/>
                        <a:pt x="0" y="38922"/>
                        <a:pt x="0" y="52213"/>
                      </a:cubicBezTo>
                      <a:cubicBezTo>
                        <a:pt x="0" y="65504"/>
                        <a:pt x="10443" y="75946"/>
                        <a:pt x="23733" y="75946"/>
                      </a:cubicBezTo>
                      <a:lnTo>
                        <a:pt x="23733" y="66453"/>
                      </a:lnTo>
                      <a:cubicBezTo>
                        <a:pt x="15664" y="66453"/>
                        <a:pt x="9493" y="60282"/>
                        <a:pt x="9493" y="52213"/>
                      </a:cubicBezTo>
                      <a:cubicBezTo>
                        <a:pt x="9493" y="44144"/>
                        <a:pt x="15664" y="37973"/>
                        <a:pt x="23733" y="37973"/>
                      </a:cubicBezTo>
                      <a:lnTo>
                        <a:pt x="66453" y="37973"/>
                      </a:lnTo>
                      <a:lnTo>
                        <a:pt x="66453" y="33226"/>
                      </a:lnTo>
                      <a:cubicBezTo>
                        <a:pt x="66453" y="19936"/>
                        <a:pt x="76896" y="9493"/>
                        <a:pt x="90187" y="9493"/>
                      </a:cubicBezTo>
                      <a:lnTo>
                        <a:pt x="91611" y="9493"/>
                      </a:lnTo>
                      <a:lnTo>
                        <a:pt x="113920" y="81642"/>
                      </a:lnTo>
                      <a:lnTo>
                        <a:pt x="113920" y="82117"/>
                      </a:lnTo>
                      <a:lnTo>
                        <a:pt x="94933" y="86864"/>
                      </a:lnTo>
                      <a:lnTo>
                        <a:pt x="94933" y="131482"/>
                      </a:lnTo>
                      <a:lnTo>
                        <a:pt x="93035" y="132906"/>
                      </a:lnTo>
                      <a:lnTo>
                        <a:pt x="42720" y="132906"/>
                      </a:lnTo>
                      <a:lnTo>
                        <a:pt x="42720" y="142400"/>
                      </a:lnTo>
                      <a:lnTo>
                        <a:pt x="56960" y="142400"/>
                      </a:lnTo>
                      <a:lnTo>
                        <a:pt x="56960" y="166133"/>
                      </a:lnTo>
                      <a:lnTo>
                        <a:pt x="66453" y="166133"/>
                      </a:lnTo>
                      <a:lnTo>
                        <a:pt x="66453" y="142400"/>
                      </a:lnTo>
                      <a:lnTo>
                        <a:pt x="96832" y="142400"/>
                      </a:lnTo>
                      <a:lnTo>
                        <a:pt x="104427" y="134805"/>
                      </a:lnTo>
                      <a:lnTo>
                        <a:pt x="104427" y="93984"/>
                      </a:lnTo>
                      <a:lnTo>
                        <a:pt x="123413" y="89237"/>
                      </a:lnTo>
                      <a:lnTo>
                        <a:pt x="123413" y="80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04" name="Freeform 114"/>
                <p:cNvSpPr>
                  <a:spLocks/>
                </p:cNvSpPr>
                <p:nvPr/>
              </p:nvSpPr>
              <p:spPr bwMode="auto">
                <a:xfrm>
                  <a:off x="4834" y="2235"/>
                  <a:ext cx="103" cy="275"/>
                </a:xfrm>
                <a:custGeom>
                  <a:avLst/>
                  <a:gdLst>
                    <a:gd name="T0" fmla="*/ 0 w 71200"/>
                    <a:gd name="T1" fmla="*/ 0 h 189867"/>
                    <a:gd name="T2" fmla="*/ 0 w 71200"/>
                    <a:gd name="T3" fmla="*/ 9494 h 189867"/>
                    <a:gd name="T4" fmla="*/ 61706 w 71200"/>
                    <a:gd name="T5" fmla="*/ 71200 h 189867"/>
                    <a:gd name="T6" fmla="*/ 22784 w 71200"/>
                    <a:gd name="T7" fmla="*/ 128635 h 189867"/>
                    <a:gd name="T8" fmla="*/ 26106 w 71200"/>
                    <a:gd name="T9" fmla="*/ 137654 h 189867"/>
                    <a:gd name="T10" fmla="*/ 37498 w 71200"/>
                    <a:gd name="T11" fmla="*/ 131958 h 189867"/>
                    <a:gd name="T12" fmla="*/ 37498 w 71200"/>
                    <a:gd name="T13" fmla="*/ 189867 h 189867"/>
                    <a:gd name="T14" fmla="*/ 46992 w 71200"/>
                    <a:gd name="T15" fmla="*/ 189867 h 189867"/>
                    <a:gd name="T16" fmla="*/ 46992 w 71200"/>
                    <a:gd name="T17" fmla="*/ 124363 h 189867"/>
                    <a:gd name="T18" fmla="*/ 70725 w 71200"/>
                    <a:gd name="T19" fmla="*/ 71200 h 189867"/>
                    <a:gd name="T20" fmla="*/ 0 w 71200"/>
                    <a:gd name="T21" fmla="*/ 0 h 189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200" h="189867">
                      <a:moveTo>
                        <a:pt x="0" y="0"/>
                      </a:moveTo>
                      <a:lnTo>
                        <a:pt x="0" y="9494"/>
                      </a:lnTo>
                      <a:cubicBezTo>
                        <a:pt x="34176" y="9494"/>
                        <a:pt x="61706" y="37024"/>
                        <a:pt x="61706" y="71200"/>
                      </a:cubicBezTo>
                      <a:cubicBezTo>
                        <a:pt x="61706" y="96358"/>
                        <a:pt x="46517" y="119142"/>
                        <a:pt x="22784" y="128635"/>
                      </a:cubicBezTo>
                      <a:lnTo>
                        <a:pt x="26106" y="137654"/>
                      </a:lnTo>
                      <a:cubicBezTo>
                        <a:pt x="30378" y="136230"/>
                        <a:pt x="34176" y="133856"/>
                        <a:pt x="37498" y="131958"/>
                      </a:cubicBezTo>
                      <a:lnTo>
                        <a:pt x="37498" y="189867"/>
                      </a:lnTo>
                      <a:lnTo>
                        <a:pt x="46992" y="189867"/>
                      </a:lnTo>
                      <a:lnTo>
                        <a:pt x="46992" y="124363"/>
                      </a:lnTo>
                      <a:cubicBezTo>
                        <a:pt x="61706" y="111073"/>
                        <a:pt x="70725" y="92086"/>
                        <a:pt x="70725" y="71200"/>
                      </a:cubicBezTo>
                      <a:cubicBezTo>
                        <a:pt x="71200" y="31803"/>
                        <a:pt x="39397"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05" name="Freeform 115"/>
                <p:cNvSpPr>
                  <a:spLocks/>
                </p:cNvSpPr>
                <p:nvPr/>
              </p:nvSpPr>
              <p:spPr bwMode="auto">
                <a:xfrm>
                  <a:off x="4716" y="2262"/>
                  <a:ext cx="180" cy="248"/>
                </a:xfrm>
                <a:custGeom>
                  <a:avLst/>
                  <a:gdLst>
                    <a:gd name="T0" fmla="*/ 99680 w 123414"/>
                    <a:gd name="T1" fmla="*/ 66453 h 170880"/>
                    <a:gd name="T2" fmla="*/ 99680 w 123414"/>
                    <a:gd name="T3" fmla="*/ 75947 h 170880"/>
                    <a:gd name="T4" fmla="*/ 123414 w 123414"/>
                    <a:gd name="T5" fmla="*/ 52213 h 170880"/>
                    <a:gd name="T6" fmla="*/ 99680 w 123414"/>
                    <a:gd name="T7" fmla="*/ 28480 h 170880"/>
                    <a:gd name="T8" fmla="*/ 65979 w 123414"/>
                    <a:gd name="T9" fmla="*/ 28480 h 170880"/>
                    <a:gd name="T10" fmla="*/ 33227 w 123414"/>
                    <a:gd name="T11" fmla="*/ 0 h 170880"/>
                    <a:gd name="T12" fmla="*/ 25158 w 123414"/>
                    <a:gd name="T13" fmla="*/ 0 h 170880"/>
                    <a:gd name="T14" fmla="*/ 0 w 123414"/>
                    <a:gd name="T15" fmla="*/ 79269 h 170880"/>
                    <a:gd name="T16" fmla="*/ 0 w 123414"/>
                    <a:gd name="T17" fmla="*/ 89237 h 170880"/>
                    <a:gd name="T18" fmla="*/ 18987 w 123414"/>
                    <a:gd name="T19" fmla="*/ 93984 h 170880"/>
                    <a:gd name="T20" fmla="*/ 18987 w 123414"/>
                    <a:gd name="T21" fmla="*/ 134806 h 170880"/>
                    <a:gd name="T22" fmla="*/ 26582 w 123414"/>
                    <a:gd name="T23" fmla="*/ 142400 h 170880"/>
                    <a:gd name="T24" fmla="*/ 56960 w 123414"/>
                    <a:gd name="T25" fmla="*/ 142400 h 170880"/>
                    <a:gd name="T26" fmla="*/ 56960 w 123414"/>
                    <a:gd name="T27" fmla="*/ 170880 h 170880"/>
                    <a:gd name="T28" fmla="*/ 66454 w 123414"/>
                    <a:gd name="T29" fmla="*/ 170880 h 170880"/>
                    <a:gd name="T30" fmla="*/ 66454 w 123414"/>
                    <a:gd name="T31" fmla="*/ 142400 h 170880"/>
                    <a:gd name="T32" fmla="*/ 80694 w 123414"/>
                    <a:gd name="T33" fmla="*/ 142400 h 170880"/>
                    <a:gd name="T34" fmla="*/ 80694 w 123414"/>
                    <a:gd name="T35" fmla="*/ 132907 h 170880"/>
                    <a:gd name="T36" fmla="*/ 30379 w 123414"/>
                    <a:gd name="T37" fmla="*/ 132907 h 170880"/>
                    <a:gd name="T38" fmla="*/ 28480 w 123414"/>
                    <a:gd name="T39" fmla="*/ 131008 h 170880"/>
                    <a:gd name="T40" fmla="*/ 28480 w 123414"/>
                    <a:gd name="T41" fmla="*/ 86389 h 170880"/>
                    <a:gd name="T42" fmla="*/ 9494 w 123414"/>
                    <a:gd name="T43" fmla="*/ 81643 h 170880"/>
                    <a:gd name="T44" fmla="*/ 31803 w 123414"/>
                    <a:gd name="T45" fmla="*/ 9493 h 170880"/>
                    <a:gd name="T46" fmla="*/ 33227 w 123414"/>
                    <a:gd name="T47" fmla="*/ 9493 h 170880"/>
                    <a:gd name="T48" fmla="*/ 56960 w 123414"/>
                    <a:gd name="T49" fmla="*/ 33227 h 170880"/>
                    <a:gd name="T50" fmla="*/ 56960 w 123414"/>
                    <a:gd name="T51" fmla="*/ 37973 h 170880"/>
                    <a:gd name="T52" fmla="*/ 99680 w 123414"/>
                    <a:gd name="T53" fmla="*/ 37973 h 170880"/>
                    <a:gd name="T54" fmla="*/ 113920 w 123414"/>
                    <a:gd name="T55" fmla="*/ 52213 h 170880"/>
                    <a:gd name="T56" fmla="*/ 99680 w 123414"/>
                    <a:gd name="T57" fmla="*/ 66453 h 170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414" h="170880">
                      <a:moveTo>
                        <a:pt x="99680" y="66453"/>
                      </a:moveTo>
                      <a:lnTo>
                        <a:pt x="99680" y="75947"/>
                      </a:lnTo>
                      <a:cubicBezTo>
                        <a:pt x="112971" y="75947"/>
                        <a:pt x="123414" y="65504"/>
                        <a:pt x="123414" y="52213"/>
                      </a:cubicBezTo>
                      <a:cubicBezTo>
                        <a:pt x="123414" y="38923"/>
                        <a:pt x="112971" y="28480"/>
                        <a:pt x="99680" y="28480"/>
                      </a:cubicBezTo>
                      <a:lnTo>
                        <a:pt x="65979" y="28480"/>
                      </a:lnTo>
                      <a:cubicBezTo>
                        <a:pt x="63606" y="12816"/>
                        <a:pt x="49366" y="0"/>
                        <a:pt x="33227" y="0"/>
                      </a:cubicBezTo>
                      <a:lnTo>
                        <a:pt x="25158" y="0"/>
                      </a:lnTo>
                      <a:lnTo>
                        <a:pt x="0" y="79269"/>
                      </a:lnTo>
                      <a:lnTo>
                        <a:pt x="0" y="89237"/>
                      </a:lnTo>
                      <a:lnTo>
                        <a:pt x="18987" y="93984"/>
                      </a:lnTo>
                      <a:lnTo>
                        <a:pt x="18987" y="134806"/>
                      </a:lnTo>
                      <a:lnTo>
                        <a:pt x="26582" y="142400"/>
                      </a:lnTo>
                      <a:lnTo>
                        <a:pt x="56960" y="142400"/>
                      </a:lnTo>
                      <a:lnTo>
                        <a:pt x="56960" y="170880"/>
                      </a:lnTo>
                      <a:lnTo>
                        <a:pt x="66454" y="170880"/>
                      </a:lnTo>
                      <a:lnTo>
                        <a:pt x="66454" y="142400"/>
                      </a:lnTo>
                      <a:lnTo>
                        <a:pt x="80694" y="142400"/>
                      </a:lnTo>
                      <a:lnTo>
                        <a:pt x="80694" y="132907"/>
                      </a:lnTo>
                      <a:lnTo>
                        <a:pt x="30379" y="132907"/>
                      </a:lnTo>
                      <a:lnTo>
                        <a:pt x="28480" y="131008"/>
                      </a:lnTo>
                      <a:lnTo>
                        <a:pt x="28480" y="86389"/>
                      </a:lnTo>
                      <a:lnTo>
                        <a:pt x="9494" y="81643"/>
                      </a:lnTo>
                      <a:lnTo>
                        <a:pt x="31803" y="9493"/>
                      </a:lnTo>
                      <a:lnTo>
                        <a:pt x="33227" y="9493"/>
                      </a:lnTo>
                      <a:cubicBezTo>
                        <a:pt x="46992" y="9493"/>
                        <a:pt x="56960" y="21835"/>
                        <a:pt x="56960" y="33227"/>
                      </a:cubicBezTo>
                      <a:lnTo>
                        <a:pt x="56960" y="37973"/>
                      </a:lnTo>
                      <a:lnTo>
                        <a:pt x="99680" y="37973"/>
                      </a:lnTo>
                      <a:cubicBezTo>
                        <a:pt x="107750" y="37973"/>
                        <a:pt x="113920" y="44144"/>
                        <a:pt x="113920" y="52213"/>
                      </a:cubicBezTo>
                      <a:cubicBezTo>
                        <a:pt x="113920" y="60283"/>
                        <a:pt x="107750" y="66453"/>
                        <a:pt x="99680" y="664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06" name="Freeform 116"/>
                <p:cNvSpPr>
                  <a:spLocks/>
                </p:cNvSpPr>
                <p:nvPr/>
              </p:nvSpPr>
              <p:spPr bwMode="auto">
                <a:xfrm>
                  <a:off x="4703" y="2097"/>
                  <a:ext cx="234" cy="151"/>
                </a:xfrm>
                <a:custGeom>
                  <a:avLst/>
                  <a:gdLst>
                    <a:gd name="T0" fmla="*/ 151893 w 161387"/>
                    <a:gd name="T1" fmla="*/ 28480 h 104427"/>
                    <a:gd name="T2" fmla="*/ 132907 w 161387"/>
                    <a:gd name="T3" fmla="*/ 47467 h 104427"/>
                    <a:gd name="T4" fmla="*/ 52213 w 161387"/>
                    <a:gd name="T5" fmla="*/ 47467 h 104427"/>
                    <a:gd name="T6" fmla="*/ 23733 w 161387"/>
                    <a:gd name="T7" fmla="*/ 75947 h 104427"/>
                    <a:gd name="T8" fmla="*/ 52213 w 161387"/>
                    <a:gd name="T9" fmla="*/ 104427 h 104427"/>
                    <a:gd name="T10" fmla="*/ 80693 w 161387"/>
                    <a:gd name="T11" fmla="*/ 104427 h 104427"/>
                    <a:gd name="T12" fmla="*/ 80693 w 161387"/>
                    <a:gd name="T13" fmla="*/ 94933 h 104427"/>
                    <a:gd name="T14" fmla="*/ 52213 w 161387"/>
                    <a:gd name="T15" fmla="*/ 94933 h 104427"/>
                    <a:gd name="T16" fmla="*/ 33227 w 161387"/>
                    <a:gd name="T17" fmla="*/ 75947 h 104427"/>
                    <a:gd name="T18" fmla="*/ 52213 w 161387"/>
                    <a:gd name="T19" fmla="*/ 56960 h 104427"/>
                    <a:gd name="T20" fmla="*/ 132907 w 161387"/>
                    <a:gd name="T21" fmla="*/ 56960 h 104427"/>
                    <a:gd name="T22" fmla="*/ 161387 w 161387"/>
                    <a:gd name="T23" fmla="*/ 28480 h 104427"/>
                    <a:gd name="T24" fmla="*/ 132907 w 161387"/>
                    <a:gd name="T25" fmla="*/ 0 h 104427"/>
                    <a:gd name="T26" fmla="*/ 0 w 161387"/>
                    <a:gd name="T27" fmla="*/ 0 h 104427"/>
                    <a:gd name="T28" fmla="*/ 0 w 161387"/>
                    <a:gd name="T29" fmla="*/ 9493 h 104427"/>
                    <a:gd name="T30" fmla="*/ 132907 w 161387"/>
                    <a:gd name="T31" fmla="*/ 9493 h 104427"/>
                    <a:gd name="T32" fmla="*/ 151893 w 161387"/>
                    <a:gd name="T33" fmla="*/ 28480 h 104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387" h="104427">
                      <a:moveTo>
                        <a:pt x="151893" y="28480"/>
                      </a:moveTo>
                      <a:cubicBezTo>
                        <a:pt x="151893" y="38923"/>
                        <a:pt x="143349" y="47467"/>
                        <a:pt x="132907" y="47467"/>
                      </a:cubicBezTo>
                      <a:lnTo>
                        <a:pt x="52213" y="47467"/>
                      </a:lnTo>
                      <a:cubicBezTo>
                        <a:pt x="36549" y="47467"/>
                        <a:pt x="23733" y="60283"/>
                        <a:pt x="23733" y="75947"/>
                      </a:cubicBezTo>
                      <a:cubicBezTo>
                        <a:pt x="23733" y="91611"/>
                        <a:pt x="36549" y="104427"/>
                        <a:pt x="52213" y="104427"/>
                      </a:cubicBezTo>
                      <a:lnTo>
                        <a:pt x="80693" y="104427"/>
                      </a:lnTo>
                      <a:lnTo>
                        <a:pt x="80693" y="94933"/>
                      </a:lnTo>
                      <a:lnTo>
                        <a:pt x="52213" y="94933"/>
                      </a:lnTo>
                      <a:cubicBezTo>
                        <a:pt x="41771" y="94933"/>
                        <a:pt x="33227" y="86389"/>
                        <a:pt x="33227" y="75947"/>
                      </a:cubicBezTo>
                      <a:cubicBezTo>
                        <a:pt x="33227" y="65504"/>
                        <a:pt x="41771" y="56960"/>
                        <a:pt x="52213" y="56960"/>
                      </a:cubicBezTo>
                      <a:lnTo>
                        <a:pt x="132907" y="56960"/>
                      </a:lnTo>
                      <a:cubicBezTo>
                        <a:pt x="148571" y="56960"/>
                        <a:pt x="161387" y="44144"/>
                        <a:pt x="161387" y="28480"/>
                      </a:cubicBezTo>
                      <a:cubicBezTo>
                        <a:pt x="161387" y="12816"/>
                        <a:pt x="148571" y="0"/>
                        <a:pt x="132907" y="0"/>
                      </a:cubicBezTo>
                      <a:lnTo>
                        <a:pt x="0" y="0"/>
                      </a:lnTo>
                      <a:lnTo>
                        <a:pt x="0" y="9493"/>
                      </a:lnTo>
                      <a:lnTo>
                        <a:pt x="132907" y="9493"/>
                      </a:lnTo>
                      <a:cubicBezTo>
                        <a:pt x="143349" y="9493"/>
                        <a:pt x="151893" y="18037"/>
                        <a:pt x="151893" y="28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07" name="Oval 117"/>
                <p:cNvSpPr>
                  <a:spLocks noChangeArrowheads="1"/>
                </p:cNvSpPr>
                <p:nvPr/>
              </p:nvSpPr>
              <p:spPr bwMode="auto">
                <a:xfrm>
                  <a:off x="4882" y="21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08" name="Rectangle 118"/>
                <p:cNvSpPr>
                  <a:spLocks noChangeArrowheads="1"/>
                </p:cNvSpPr>
                <p:nvPr/>
              </p:nvSpPr>
              <p:spPr bwMode="auto">
                <a:xfrm>
                  <a:off x="4716" y="2131"/>
                  <a:ext cx="14"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09" name="Rectangle 119"/>
                <p:cNvSpPr>
                  <a:spLocks noChangeArrowheads="1"/>
                </p:cNvSpPr>
                <p:nvPr/>
              </p:nvSpPr>
              <p:spPr bwMode="auto">
                <a:xfrm>
                  <a:off x="4744" y="2131"/>
                  <a:ext cx="14"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10" name="Rectangle 120"/>
                <p:cNvSpPr>
                  <a:spLocks noChangeArrowheads="1"/>
                </p:cNvSpPr>
                <p:nvPr/>
              </p:nvSpPr>
              <p:spPr bwMode="auto">
                <a:xfrm>
                  <a:off x="4772" y="2131"/>
                  <a:ext cx="13"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11" name="Rectangle 121"/>
                <p:cNvSpPr>
                  <a:spLocks noChangeArrowheads="1"/>
                </p:cNvSpPr>
                <p:nvPr/>
              </p:nvSpPr>
              <p:spPr bwMode="auto">
                <a:xfrm>
                  <a:off x="4834" y="2200"/>
                  <a:ext cx="13"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12" name="Rectangle 122"/>
                <p:cNvSpPr>
                  <a:spLocks noChangeArrowheads="1"/>
                </p:cNvSpPr>
                <p:nvPr/>
              </p:nvSpPr>
              <p:spPr bwMode="auto">
                <a:xfrm>
                  <a:off x="4861" y="2200"/>
                  <a:ext cx="14"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13" name="Rectangle 123"/>
                <p:cNvSpPr>
                  <a:spLocks noChangeArrowheads="1"/>
                </p:cNvSpPr>
                <p:nvPr/>
              </p:nvSpPr>
              <p:spPr bwMode="auto">
                <a:xfrm>
                  <a:off x="4889" y="2200"/>
                  <a:ext cx="14"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14" name="Freeform 124"/>
                <p:cNvSpPr>
                  <a:spLocks/>
                </p:cNvSpPr>
                <p:nvPr/>
              </p:nvSpPr>
              <p:spPr bwMode="auto">
                <a:xfrm>
                  <a:off x="4572" y="2379"/>
                  <a:ext cx="117" cy="131"/>
                </a:xfrm>
                <a:custGeom>
                  <a:avLst/>
                  <a:gdLst>
                    <a:gd name="T0" fmla="*/ 0 w 80694"/>
                    <a:gd name="T1" fmla="*/ 0 h 90187"/>
                    <a:gd name="T2" fmla="*/ 0 w 80694"/>
                    <a:gd name="T3" fmla="*/ 9494 h 90187"/>
                    <a:gd name="T4" fmla="*/ 35600 w 80694"/>
                    <a:gd name="T5" fmla="*/ 9494 h 90187"/>
                    <a:gd name="T6" fmla="*/ 71200 w 80694"/>
                    <a:gd name="T7" fmla="*/ 58384 h 90187"/>
                    <a:gd name="T8" fmla="*/ 71200 w 80694"/>
                    <a:gd name="T9" fmla="*/ 90187 h 90187"/>
                    <a:gd name="T10" fmla="*/ 80694 w 80694"/>
                    <a:gd name="T11" fmla="*/ 90187 h 90187"/>
                    <a:gd name="T12" fmla="*/ 80694 w 80694"/>
                    <a:gd name="T13" fmla="*/ 55536 h 90187"/>
                    <a:gd name="T14" fmla="*/ 40347 w 80694"/>
                    <a:gd name="T15" fmla="*/ 0 h 90187"/>
                    <a:gd name="T16" fmla="*/ 0 w 80694"/>
                    <a:gd name="T17" fmla="*/ 0 h 90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694" h="90187">
                      <a:moveTo>
                        <a:pt x="0" y="0"/>
                      </a:moveTo>
                      <a:lnTo>
                        <a:pt x="0" y="9494"/>
                      </a:lnTo>
                      <a:lnTo>
                        <a:pt x="35600" y="9494"/>
                      </a:lnTo>
                      <a:lnTo>
                        <a:pt x="71200" y="58384"/>
                      </a:lnTo>
                      <a:lnTo>
                        <a:pt x="71200" y="90187"/>
                      </a:lnTo>
                      <a:lnTo>
                        <a:pt x="80694" y="90187"/>
                      </a:lnTo>
                      <a:lnTo>
                        <a:pt x="80694" y="55536"/>
                      </a:lnTo>
                      <a:lnTo>
                        <a:pt x="4034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15" name="Freeform 125"/>
                <p:cNvSpPr>
                  <a:spLocks/>
                </p:cNvSpPr>
                <p:nvPr/>
              </p:nvSpPr>
              <p:spPr bwMode="auto">
                <a:xfrm>
                  <a:off x="4496" y="2097"/>
                  <a:ext cx="193" cy="413"/>
                </a:xfrm>
                <a:custGeom>
                  <a:avLst/>
                  <a:gdLst>
                    <a:gd name="T0" fmla="*/ 42720 w 132907"/>
                    <a:gd name="T1" fmla="*/ 194613 h 284800"/>
                    <a:gd name="T2" fmla="*/ 33227 w 132907"/>
                    <a:gd name="T3" fmla="*/ 194613 h 284800"/>
                    <a:gd name="T4" fmla="*/ 33227 w 132907"/>
                    <a:gd name="T5" fmla="*/ 131483 h 284800"/>
                    <a:gd name="T6" fmla="*/ 44619 w 132907"/>
                    <a:gd name="T7" fmla="*/ 137179 h 284800"/>
                    <a:gd name="T8" fmla="*/ 47941 w 132907"/>
                    <a:gd name="T9" fmla="*/ 128160 h 284800"/>
                    <a:gd name="T10" fmla="*/ 9493 w 132907"/>
                    <a:gd name="T11" fmla="*/ 71200 h 284800"/>
                    <a:gd name="T12" fmla="*/ 71200 w 132907"/>
                    <a:gd name="T13" fmla="*/ 9493 h 284800"/>
                    <a:gd name="T14" fmla="*/ 132907 w 132907"/>
                    <a:gd name="T15" fmla="*/ 9493 h 284800"/>
                    <a:gd name="T16" fmla="*/ 132907 w 132907"/>
                    <a:gd name="T17" fmla="*/ 0 h 284800"/>
                    <a:gd name="T18" fmla="*/ 71200 w 132907"/>
                    <a:gd name="T19" fmla="*/ 0 h 284800"/>
                    <a:gd name="T20" fmla="*/ 0 w 132907"/>
                    <a:gd name="T21" fmla="*/ 71200 h 284800"/>
                    <a:gd name="T22" fmla="*/ 23733 w 132907"/>
                    <a:gd name="T23" fmla="*/ 124363 h 284800"/>
                    <a:gd name="T24" fmla="*/ 23733 w 132907"/>
                    <a:gd name="T25" fmla="*/ 194613 h 284800"/>
                    <a:gd name="T26" fmla="*/ 15664 w 132907"/>
                    <a:gd name="T27" fmla="*/ 194613 h 284800"/>
                    <a:gd name="T28" fmla="*/ 0 w 132907"/>
                    <a:gd name="T29" fmla="*/ 236384 h 284800"/>
                    <a:gd name="T30" fmla="*/ 0 w 132907"/>
                    <a:gd name="T31" fmla="*/ 284800 h 284800"/>
                    <a:gd name="T32" fmla="*/ 9493 w 132907"/>
                    <a:gd name="T33" fmla="*/ 284800 h 284800"/>
                    <a:gd name="T34" fmla="*/ 9493 w 132907"/>
                    <a:gd name="T35" fmla="*/ 238283 h 284800"/>
                    <a:gd name="T36" fmla="*/ 22309 w 132907"/>
                    <a:gd name="T37" fmla="*/ 204107 h 284800"/>
                    <a:gd name="T38" fmla="*/ 42720 w 132907"/>
                    <a:gd name="T39" fmla="*/ 204107 h 284800"/>
                    <a:gd name="T40" fmla="*/ 42720 w 132907"/>
                    <a:gd name="T41" fmla="*/ 194613 h 28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907" h="284800">
                      <a:moveTo>
                        <a:pt x="42720" y="194613"/>
                      </a:moveTo>
                      <a:lnTo>
                        <a:pt x="33227" y="194613"/>
                      </a:lnTo>
                      <a:lnTo>
                        <a:pt x="33227" y="131483"/>
                      </a:lnTo>
                      <a:cubicBezTo>
                        <a:pt x="37024" y="133856"/>
                        <a:pt x="40821" y="135755"/>
                        <a:pt x="44619" y="137179"/>
                      </a:cubicBezTo>
                      <a:lnTo>
                        <a:pt x="47941" y="128160"/>
                      </a:lnTo>
                      <a:cubicBezTo>
                        <a:pt x="24683" y="119141"/>
                        <a:pt x="9493" y="96357"/>
                        <a:pt x="9493" y="71200"/>
                      </a:cubicBezTo>
                      <a:cubicBezTo>
                        <a:pt x="9493" y="37024"/>
                        <a:pt x="37024" y="9493"/>
                        <a:pt x="71200" y="9493"/>
                      </a:cubicBezTo>
                      <a:lnTo>
                        <a:pt x="132907" y="9493"/>
                      </a:lnTo>
                      <a:lnTo>
                        <a:pt x="132907" y="0"/>
                      </a:lnTo>
                      <a:lnTo>
                        <a:pt x="71200" y="0"/>
                      </a:lnTo>
                      <a:cubicBezTo>
                        <a:pt x="31803" y="0"/>
                        <a:pt x="0" y="31803"/>
                        <a:pt x="0" y="71200"/>
                      </a:cubicBezTo>
                      <a:cubicBezTo>
                        <a:pt x="0" y="92085"/>
                        <a:pt x="9019" y="111072"/>
                        <a:pt x="23733" y="124363"/>
                      </a:cubicBezTo>
                      <a:lnTo>
                        <a:pt x="23733" y="194613"/>
                      </a:lnTo>
                      <a:lnTo>
                        <a:pt x="15664" y="194613"/>
                      </a:lnTo>
                      <a:lnTo>
                        <a:pt x="0" y="236384"/>
                      </a:lnTo>
                      <a:lnTo>
                        <a:pt x="0" y="284800"/>
                      </a:lnTo>
                      <a:lnTo>
                        <a:pt x="9493" y="284800"/>
                      </a:lnTo>
                      <a:lnTo>
                        <a:pt x="9493" y="238283"/>
                      </a:lnTo>
                      <a:lnTo>
                        <a:pt x="22309" y="204107"/>
                      </a:lnTo>
                      <a:lnTo>
                        <a:pt x="42720" y="204107"/>
                      </a:lnTo>
                      <a:lnTo>
                        <a:pt x="42720" y="1946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16" name="Freeform 126"/>
                <p:cNvSpPr>
                  <a:spLocks/>
                </p:cNvSpPr>
                <p:nvPr/>
              </p:nvSpPr>
              <p:spPr bwMode="auto">
                <a:xfrm>
                  <a:off x="4537" y="2435"/>
                  <a:ext cx="97" cy="75"/>
                </a:xfrm>
                <a:custGeom>
                  <a:avLst/>
                  <a:gdLst>
                    <a:gd name="T0" fmla="*/ 33227 w 66453"/>
                    <a:gd name="T1" fmla="*/ 0 h 52213"/>
                    <a:gd name="T2" fmla="*/ 0 w 66453"/>
                    <a:gd name="T3" fmla="*/ 33226 h 52213"/>
                    <a:gd name="T4" fmla="*/ 0 w 66453"/>
                    <a:gd name="T5" fmla="*/ 52213 h 52213"/>
                    <a:gd name="T6" fmla="*/ 9493 w 66453"/>
                    <a:gd name="T7" fmla="*/ 52213 h 52213"/>
                    <a:gd name="T8" fmla="*/ 9493 w 66453"/>
                    <a:gd name="T9" fmla="*/ 33226 h 52213"/>
                    <a:gd name="T10" fmla="*/ 33227 w 66453"/>
                    <a:gd name="T11" fmla="*/ 9493 h 52213"/>
                    <a:gd name="T12" fmla="*/ 56960 w 66453"/>
                    <a:gd name="T13" fmla="*/ 33226 h 52213"/>
                    <a:gd name="T14" fmla="*/ 56960 w 66453"/>
                    <a:gd name="T15" fmla="*/ 52213 h 52213"/>
                    <a:gd name="T16" fmla="*/ 66453 w 66453"/>
                    <a:gd name="T17" fmla="*/ 52213 h 52213"/>
                    <a:gd name="T18" fmla="*/ 66453 w 66453"/>
                    <a:gd name="T19" fmla="*/ 33226 h 52213"/>
                    <a:gd name="T20" fmla="*/ 33227 w 66453"/>
                    <a:gd name="T21" fmla="*/ 0 h 5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453" h="52213">
                      <a:moveTo>
                        <a:pt x="33227" y="0"/>
                      </a:moveTo>
                      <a:cubicBezTo>
                        <a:pt x="14715" y="0"/>
                        <a:pt x="0" y="14714"/>
                        <a:pt x="0" y="33226"/>
                      </a:cubicBezTo>
                      <a:lnTo>
                        <a:pt x="0" y="52213"/>
                      </a:lnTo>
                      <a:lnTo>
                        <a:pt x="9493" y="52213"/>
                      </a:lnTo>
                      <a:lnTo>
                        <a:pt x="9493" y="33226"/>
                      </a:lnTo>
                      <a:cubicBezTo>
                        <a:pt x="9493" y="19936"/>
                        <a:pt x="19936" y="9493"/>
                        <a:pt x="33227" y="9493"/>
                      </a:cubicBezTo>
                      <a:cubicBezTo>
                        <a:pt x="46517" y="9493"/>
                        <a:pt x="56960" y="19936"/>
                        <a:pt x="56960" y="33226"/>
                      </a:cubicBezTo>
                      <a:lnTo>
                        <a:pt x="56960" y="52213"/>
                      </a:lnTo>
                      <a:lnTo>
                        <a:pt x="66453" y="52213"/>
                      </a:lnTo>
                      <a:lnTo>
                        <a:pt x="66453" y="33226"/>
                      </a:lnTo>
                      <a:cubicBezTo>
                        <a:pt x="66453" y="14714"/>
                        <a:pt x="51739" y="0"/>
                        <a:pt x="332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17" name="Oval 127"/>
                <p:cNvSpPr>
                  <a:spLocks noChangeArrowheads="1"/>
                </p:cNvSpPr>
                <p:nvPr/>
              </p:nvSpPr>
              <p:spPr bwMode="auto">
                <a:xfrm>
                  <a:off x="4765" y="219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61" name="Group 460">
              <a:extLst>
                <a:ext uri="{FF2B5EF4-FFF2-40B4-BE49-F238E27FC236}">
                  <a16:creationId xmlns:a16="http://schemas.microsoft.com/office/drawing/2014/main" id="{B7DFB425-A217-47FA-92CB-2D3AC48E8161}"/>
                </a:ext>
              </a:extLst>
            </p:cNvPr>
            <p:cNvGrpSpPr/>
            <p:nvPr/>
          </p:nvGrpSpPr>
          <p:grpSpPr>
            <a:xfrm>
              <a:off x="4657052" y="414016"/>
              <a:ext cx="841260" cy="829266"/>
              <a:chOff x="4779897" y="676188"/>
              <a:chExt cx="793540" cy="793540"/>
            </a:xfrm>
          </p:grpSpPr>
          <p:sp>
            <p:nvSpPr>
              <p:cNvPr id="481" name="Oval 480"/>
              <p:cNvSpPr/>
              <p:nvPr/>
            </p:nvSpPr>
            <p:spPr>
              <a:xfrm>
                <a:off x="4779897" y="676188"/>
                <a:ext cx="793540" cy="793540"/>
              </a:xfrm>
              <a:prstGeom prst="ellipse">
                <a:avLst/>
              </a:prstGeom>
              <a:solidFill>
                <a:schemeClr val="bg1"/>
              </a:solidFill>
              <a:ln>
                <a:solidFill>
                  <a:srgbClr val="691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482" name="Group 78"/>
              <p:cNvGrpSpPr>
                <a:grpSpLocks noChangeAspect="1"/>
              </p:cNvGrpSpPr>
              <p:nvPr/>
            </p:nvGrpSpPr>
            <p:grpSpPr bwMode="auto">
              <a:xfrm>
                <a:off x="4936666" y="833572"/>
                <a:ext cx="480000" cy="478772"/>
                <a:chOff x="1373" y="2138"/>
                <a:chExt cx="391" cy="390"/>
              </a:xfrm>
              <a:solidFill>
                <a:srgbClr val="69177A"/>
              </a:solidFill>
            </p:grpSpPr>
            <p:sp>
              <p:nvSpPr>
                <p:cNvPr id="483" name="Freeform 79"/>
                <p:cNvSpPr>
                  <a:spLocks noEditPoints="1"/>
                </p:cNvSpPr>
                <p:nvPr/>
              </p:nvSpPr>
              <p:spPr bwMode="auto">
                <a:xfrm>
                  <a:off x="1401" y="2166"/>
                  <a:ext cx="336" cy="336"/>
                </a:xfrm>
                <a:custGeom>
                  <a:avLst/>
                  <a:gdLst>
                    <a:gd name="T0" fmla="*/ 18410 w 149501"/>
                    <a:gd name="T1" fmla="*/ 46000 h 149501"/>
                    <a:gd name="T2" fmla="*/ 8626 w 149501"/>
                    <a:gd name="T3" fmla="*/ 51750 h 149501"/>
                    <a:gd name="T4" fmla="*/ 13174 w 149501"/>
                    <a:gd name="T5" fmla="*/ 60375 h 149501"/>
                    <a:gd name="T6" fmla="*/ 1 w 149501"/>
                    <a:gd name="T7" fmla="*/ 63250 h 149501"/>
                    <a:gd name="T8" fmla="*/ 2876 w 149501"/>
                    <a:gd name="T9" fmla="*/ 89125 h 149501"/>
                    <a:gd name="T10" fmla="*/ 21027 w 149501"/>
                    <a:gd name="T11" fmla="*/ 108144 h 149501"/>
                    <a:gd name="T12" fmla="*/ 13764 w 149501"/>
                    <a:gd name="T13" fmla="*/ 119474 h 149501"/>
                    <a:gd name="T14" fmla="*/ 34091 w 149501"/>
                    <a:gd name="T15" fmla="*/ 135737 h 149501"/>
                    <a:gd name="T16" fmla="*/ 46001 w 149501"/>
                    <a:gd name="T17" fmla="*/ 131091 h 149501"/>
                    <a:gd name="T18" fmla="*/ 51751 w 149501"/>
                    <a:gd name="T19" fmla="*/ 140875 h 149501"/>
                    <a:gd name="T20" fmla="*/ 60376 w 149501"/>
                    <a:gd name="T21" fmla="*/ 136330 h 149501"/>
                    <a:gd name="T22" fmla="*/ 63251 w 149501"/>
                    <a:gd name="T23" fmla="*/ 149500 h 149501"/>
                    <a:gd name="T24" fmla="*/ 89126 w 149501"/>
                    <a:gd name="T25" fmla="*/ 146625 h 149501"/>
                    <a:gd name="T26" fmla="*/ 108144 w 149501"/>
                    <a:gd name="T27" fmla="*/ 128474 h 149501"/>
                    <a:gd name="T28" fmla="*/ 119476 w 149501"/>
                    <a:gd name="T29" fmla="*/ 135737 h 149501"/>
                    <a:gd name="T30" fmla="*/ 135738 w 149501"/>
                    <a:gd name="T31" fmla="*/ 115409 h 149501"/>
                    <a:gd name="T32" fmla="*/ 131092 w 149501"/>
                    <a:gd name="T33" fmla="*/ 103500 h 149501"/>
                    <a:gd name="T34" fmla="*/ 140876 w 149501"/>
                    <a:gd name="T35" fmla="*/ 97750 h 149501"/>
                    <a:gd name="T36" fmla="*/ 136327 w 149501"/>
                    <a:gd name="T37" fmla="*/ 89125 h 149501"/>
                    <a:gd name="T38" fmla="*/ 149501 w 149501"/>
                    <a:gd name="T39" fmla="*/ 86250 h 149501"/>
                    <a:gd name="T40" fmla="*/ 146626 w 149501"/>
                    <a:gd name="T41" fmla="*/ 60375 h 149501"/>
                    <a:gd name="T42" fmla="*/ 128475 w 149501"/>
                    <a:gd name="T43" fmla="*/ 41356 h 149501"/>
                    <a:gd name="T44" fmla="*/ 135738 w 149501"/>
                    <a:gd name="T45" fmla="*/ 30026 h 149501"/>
                    <a:gd name="T46" fmla="*/ 115411 w 149501"/>
                    <a:gd name="T47" fmla="*/ 13763 h 149501"/>
                    <a:gd name="T48" fmla="*/ 103501 w 149501"/>
                    <a:gd name="T49" fmla="*/ 18409 h 149501"/>
                    <a:gd name="T50" fmla="*/ 97751 w 149501"/>
                    <a:gd name="T51" fmla="*/ 8625 h 149501"/>
                    <a:gd name="T52" fmla="*/ 89126 w 149501"/>
                    <a:gd name="T53" fmla="*/ 13170 h 149501"/>
                    <a:gd name="T54" fmla="*/ 86251 w 149501"/>
                    <a:gd name="T55" fmla="*/ 0 h 149501"/>
                    <a:gd name="T56" fmla="*/ 60376 w 149501"/>
                    <a:gd name="T57" fmla="*/ 2875 h 149501"/>
                    <a:gd name="T58" fmla="*/ 41357 w 149501"/>
                    <a:gd name="T59" fmla="*/ 21026 h 149501"/>
                    <a:gd name="T60" fmla="*/ 30026 w 149501"/>
                    <a:gd name="T61" fmla="*/ 13763 h 149501"/>
                    <a:gd name="T62" fmla="*/ 13764 w 149501"/>
                    <a:gd name="T63" fmla="*/ 34092 h 149501"/>
                    <a:gd name="T64" fmla="*/ 32058 w 149501"/>
                    <a:gd name="T65" fmla="*/ 19861 h 149501"/>
                    <a:gd name="T66" fmla="*/ 42581 w 149501"/>
                    <a:gd name="T67" fmla="*/ 27087 h 149501"/>
                    <a:gd name="T68" fmla="*/ 66126 w 149501"/>
                    <a:gd name="T69" fmla="*/ 15500 h 149501"/>
                    <a:gd name="T70" fmla="*/ 83376 w 149501"/>
                    <a:gd name="T71" fmla="*/ 5750 h 149501"/>
                    <a:gd name="T72" fmla="*/ 85707 w 149501"/>
                    <a:gd name="T73" fmla="*/ 18323 h 149501"/>
                    <a:gd name="T74" fmla="*/ 110565 w 149501"/>
                    <a:gd name="T75" fmla="*/ 26739 h 149501"/>
                    <a:gd name="T76" fmla="*/ 129640 w 149501"/>
                    <a:gd name="T77" fmla="*/ 32059 h 149501"/>
                    <a:gd name="T78" fmla="*/ 122416 w 149501"/>
                    <a:gd name="T79" fmla="*/ 42579 h 149501"/>
                    <a:gd name="T80" fmla="*/ 134000 w 149501"/>
                    <a:gd name="T81" fmla="*/ 66125 h 149501"/>
                    <a:gd name="T82" fmla="*/ 143751 w 149501"/>
                    <a:gd name="T83" fmla="*/ 83375 h 149501"/>
                    <a:gd name="T84" fmla="*/ 131178 w 149501"/>
                    <a:gd name="T85" fmla="*/ 85706 h 149501"/>
                    <a:gd name="T86" fmla="*/ 122764 w 149501"/>
                    <a:gd name="T87" fmla="*/ 110564 h 149501"/>
                    <a:gd name="T88" fmla="*/ 117443 w 149501"/>
                    <a:gd name="T89" fmla="*/ 129639 h 149501"/>
                    <a:gd name="T90" fmla="*/ 106920 w 149501"/>
                    <a:gd name="T91" fmla="*/ 122413 h 149501"/>
                    <a:gd name="T92" fmla="*/ 83376 w 149501"/>
                    <a:gd name="T93" fmla="*/ 134001 h 149501"/>
                    <a:gd name="T94" fmla="*/ 66126 w 149501"/>
                    <a:gd name="T95" fmla="*/ 143750 h 149501"/>
                    <a:gd name="T96" fmla="*/ 63795 w 149501"/>
                    <a:gd name="T97" fmla="*/ 131178 h 149501"/>
                    <a:gd name="T98" fmla="*/ 38937 w 149501"/>
                    <a:gd name="T99" fmla="*/ 122762 h 149501"/>
                    <a:gd name="T100" fmla="*/ 19862 w 149501"/>
                    <a:gd name="T101" fmla="*/ 117442 h 149501"/>
                    <a:gd name="T102" fmla="*/ 27086 w 149501"/>
                    <a:gd name="T103" fmla="*/ 106921 h 149501"/>
                    <a:gd name="T104" fmla="*/ 15502 w 149501"/>
                    <a:gd name="T105" fmla="*/ 83375 h 149501"/>
                    <a:gd name="T106" fmla="*/ 5751 w 149501"/>
                    <a:gd name="T107" fmla="*/ 66125 h 149501"/>
                    <a:gd name="T108" fmla="*/ 18323 w 149501"/>
                    <a:gd name="T109" fmla="*/ 63794 h 149501"/>
                    <a:gd name="T110" fmla="*/ 26738 w 149501"/>
                    <a:gd name="T111" fmla="*/ 38936 h 149501"/>
                    <a:gd name="T112" fmla="*/ 32058 w 149501"/>
                    <a:gd name="T113" fmla="*/ 19861 h 149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501" h="149501">
                      <a:moveTo>
                        <a:pt x="21027" y="41356"/>
                      </a:moveTo>
                      <a:cubicBezTo>
                        <a:pt x="20084" y="42870"/>
                        <a:pt x="19212" y="44418"/>
                        <a:pt x="18410" y="46000"/>
                      </a:cubicBezTo>
                      <a:lnTo>
                        <a:pt x="8626" y="46000"/>
                      </a:lnTo>
                      <a:lnTo>
                        <a:pt x="8626" y="51750"/>
                      </a:lnTo>
                      <a:lnTo>
                        <a:pt x="15870" y="51750"/>
                      </a:lnTo>
                      <a:cubicBezTo>
                        <a:pt x="14766" y="54557"/>
                        <a:pt x="13865" y="57440"/>
                        <a:pt x="13174" y="60375"/>
                      </a:cubicBezTo>
                      <a:lnTo>
                        <a:pt x="2876" y="60375"/>
                      </a:lnTo>
                      <a:cubicBezTo>
                        <a:pt x="1288" y="60375"/>
                        <a:pt x="0" y="61662"/>
                        <a:pt x="1" y="63250"/>
                      </a:cubicBezTo>
                      <a:lnTo>
                        <a:pt x="1" y="86250"/>
                      </a:lnTo>
                      <a:cubicBezTo>
                        <a:pt x="0" y="87839"/>
                        <a:pt x="1288" y="89125"/>
                        <a:pt x="2876" y="89125"/>
                      </a:cubicBezTo>
                      <a:lnTo>
                        <a:pt x="13174" y="89125"/>
                      </a:lnTo>
                      <a:cubicBezTo>
                        <a:pt x="14722" y="95856"/>
                        <a:pt x="17375" y="102282"/>
                        <a:pt x="21027" y="108144"/>
                      </a:cubicBezTo>
                      <a:lnTo>
                        <a:pt x="13764" y="115408"/>
                      </a:lnTo>
                      <a:cubicBezTo>
                        <a:pt x="12641" y="116531"/>
                        <a:pt x="12641" y="118351"/>
                        <a:pt x="13764" y="119474"/>
                      </a:cubicBezTo>
                      <a:lnTo>
                        <a:pt x="30025" y="135737"/>
                      </a:lnTo>
                      <a:cubicBezTo>
                        <a:pt x="31148" y="136860"/>
                        <a:pt x="32968" y="136860"/>
                        <a:pt x="34091" y="135737"/>
                      </a:cubicBezTo>
                      <a:lnTo>
                        <a:pt x="41357" y="128474"/>
                      </a:lnTo>
                      <a:cubicBezTo>
                        <a:pt x="42870" y="129417"/>
                        <a:pt x="44418" y="130289"/>
                        <a:pt x="46001" y="131091"/>
                      </a:cubicBezTo>
                      <a:lnTo>
                        <a:pt x="46001" y="140875"/>
                      </a:lnTo>
                      <a:lnTo>
                        <a:pt x="51751" y="140875"/>
                      </a:lnTo>
                      <a:lnTo>
                        <a:pt x="51751" y="133631"/>
                      </a:lnTo>
                      <a:cubicBezTo>
                        <a:pt x="54557" y="134736"/>
                        <a:pt x="57440" y="135637"/>
                        <a:pt x="60376" y="136330"/>
                      </a:cubicBezTo>
                      <a:lnTo>
                        <a:pt x="60376" y="146625"/>
                      </a:lnTo>
                      <a:cubicBezTo>
                        <a:pt x="60376" y="148213"/>
                        <a:pt x="61662" y="149501"/>
                        <a:pt x="63251" y="149500"/>
                      </a:cubicBezTo>
                      <a:lnTo>
                        <a:pt x="86251" y="149500"/>
                      </a:lnTo>
                      <a:cubicBezTo>
                        <a:pt x="87839" y="149501"/>
                        <a:pt x="89126" y="148213"/>
                        <a:pt x="89126" y="146625"/>
                      </a:cubicBezTo>
                      <a:lnTo>
                        <a:pt x="89126" y="136330"/>
                      </a:lnTo>
                      <a:cubicBezTo>
                        <a:pt x="95856" y="134780"/>
                        <a:pt x="102283" y="132125"/>
                        <a:pt x="108144" y="128474"/>
                      </a:cubicBezTo>
                      <a:lnTo>
                        <a:pt x="115411" y="135737"/>
                      </a:lnTo>
                      <a:cubicBezTo>
                        <a:pt x="116533" y="136860"/>
                        <a:pt x="118354" y="136860"/>
                        <a:pt x="119476" y="135737"/>
                      </a:cubicBezTo>
                      <a:lnTo>
                        <a:pt x="135738" y="119474"/>
                      </a:lnTo>
                      <a:cubicBezTo>
                        <a:pt x="136861" y="118352"/>
                        <a:pt x="136861" y="116531"/>
                        <a:pt x="135738" y="115409"/>
                      </a:cubicBezTo>
                      <a:lnTo>
                        <a:pt x="128475" y="108144"/>
                      </a:lnTo>
                      <a:cubicBezTo>
                        <a:pt x="129417" y="106631"/>
                        <a:pt x="130290" y="105083"/>
                        <a:pt x="131092" y="103500"/>
                      </a:cubicBezTo>
                      <a:lnTo>
                        <a:pt x="140876" y="103500"/>
                      </a:lnTo>
                      <a:lnTo>
                        <a:pt x="140876" y="97750"/>
                      </a:lnTo>
                      <a:lnTo>
                        <a:pt x="133631" y="97750"/>
                      </a:lnTo>
                      <a:cubicBezTo>
                        <a:pt x="134736" y="94944"/>
                        <a:pt x="135637" y="92061"/>
                        <a:pt x="136327" y="89125"/>
                      </a:cubicBezTo>
                      <a:lnTo>
                        <a:pt x="146626" y="89125"/>
                      </a:lnTo>
                      <a:cubicBezTo>
                        <a:pt x="148214" y="89125"/>
                        <a:pt x="149501" y="87839"/>
                        <a:pt x="149501" y="86250"/>
                      </a:cubicBezTo>
                      <a:lnTo>
                        <a:pt x="149501" y="63250"/>
                      </a:lnTo>
                      <a:cubicBezTo>
                        <a:pt x="149501" y="61662"/>
                        <a:pt x="148214" y="60375"/>
                        <a:pt x="146626" y="60375"/>
                      </a:cubicBezTo>
                      <a:lnTo>
                        <a:pt x="136328" y="60375"/>
                      </a:lnTo>
                      <a:cubicBezTo>
                        <a:pt x="134780" y="53645"/>
                        <a:pt x="132126" y="47218"/>
                        <a:pt x="128475" y="41356"/>
                      </a:cubicBezTo>
                      <a:lnTo>
                        <a:pt x="135738" y="34092"/>
                      </a:lnTo>
                      <a:cubicBezTo>
                        <a:pt x="136861" y="32970"/>
                        <a:pt x="136861" y="31149"/>
                        <a:pt x="135738" y="30026"/>
                      </a:cubicBezTo>
                      <a:lnTo>
                        <a:pt x="119476" y="13763"/>
                      </a:lnTo>
                      <a:cubicBezTo>
                        <a:pt x="118354" y="12640"/>
                        <a:pt x="116533" y="12640"/>
                        <a:pt x="115411" y="13763"/>
                      </a:cubicBezTo>
                      <a:lnTo>
                        <a:pt x="108145" y="21026"/>
                      </a:lnTo>
                      <a:cubicBezTo>
                        <a:pt x="106631" y="20084"/>
                        <a:pt x="105083" y="19212"/>
                        <a:pt x="103501" y="18409"/>
                      </a:cubicBezTo>
                      <a:lnTo>
                        <a:pt x="103501" y="8625"/>
                      </a:lnTo>
                      <a:lnTo>
                        <a:pt x="97751" y="8625"/>
                      </a:lnTo>
                      <a:lnTo>
                        <a:pt x="97751" y="15869"/>
                      </a:lnTo>
                      <a:cubicBezTo>
                        <a:pt x="94944" y="14765"/>
                        <a:pt x="92061" y="13863"/>
                        <a:pt x="89126" y="13170"/>
                      </a:cubicBezTo>
                      <a:lnTo>
                        <a:pt x="89126" y="2875"/>
                      </a:lnTo>
                      <a:cubicBezTo>
                        <a:pt x="89126" y="1287"/>
                        <a:pt x="87839" y="0"/>
                        <a:pt x="86251" y="0"/>
                      </a:cubicBezTo>
                      <a:lnTo>
                        <a:pt x="63251" y="0"/>
                      </a:lnTo>
                      <a:cubicBezTo>
                        <a:pt x="61662" y="0"/>
                        <a:pt x="60376" y="1287"/>
                        <a:pt x="60376" y="2875"/>
                      </a:cubicBezTo>
                      <a:lnTo>
                        <a:pt x="60376" y="13170"/>
                      </a:lnTo>
                      <a:cubicBezTo>
                        <a:pt x="53646" y="14720"/>
                        <a:pt x="47219" y="17375"/>
                        <a:pt x="41357" y="21026"/>
                      </a:cubicBezTo>
                      <a:lnTo>
                        <a:pt x="34091" y="13763"/>
                      </a:lnTo>
                      <a:cubicBezTo>
                        <a:pt x="32968" y="12640"/>
                        <a:pt x="31148" y="12640"/>
                        <a:pt x="30026" y="13763"/>
                      </a:cubicBezTo>
                      <a:lnTo>
                        <a:pt x="13764" y="30026"/>
                      </a:lnTo>
                      <a:cubicBezTo>
                        <a:pt x="12641" y="31149"/>
                        <a:pt x="12641" y="32969"/>
                        <a:pt x="13764" y="34092"/>
                      </a:cubicBezTo>
                      <a:lnTo>
                        <a:pt x="21027" y="41356"/>
                      </a:lnTo>
                      <a:close/>
                      <a:moveTo>
                        <a:pt x="32058" y="19861"/>
                      </a:moveTo>
                      <a:lnTo>
                        <a:pt x="38937" y="26739"/>
                      </a:lnTo>
                      <a:cubicBezTo>
                        <a:pt x="39910" y="27715"/>
                        <a:pt x="41441" y="27861"/>
                        <a:pt x="42581" y="27087"/>
                      </a:cubicBezTo>
                      <a:cubicBezTo>
                        <a:pt x="48984" y="22754"/>
                        <a:pt x="56202" y="19772"/>
                        <a:pt x="63795" y="18323"/>
                      </a:cubicBezTo>
                      <a:cubicBezTo>
                        <a:pt x="65148" y="18062"/>
                        <a:pt x="66126" y="16878"/>
                        <a:pt x="66126" y="15500"/>
                      </a:cubicBezTo>
                      <a:lnTo>
                        <a:pt x="66126" y="5750"/>
                      </a:lnTo>
                      <a:lnTo>
                        <a:pt x="83376" y="5750"/>
                      </a:lnTo>
                      <a:lnTo>
                        <a:pt x="83376" y="15500"/>
                      </a:lnTo>
                      <a:cubicBezTo>
                        <a:pt x="83376" y="16878"/>
                        <a:pt x="84353" y="18062"/>
                        <a:pt x="85707" y="18323"/>
                      </a:cubicBezTo>
                      <a:cubicBezTo>
                        <a:pt x="93300" y="19772"/>
                        <a:pt x="100518" y="22754"/>
                        <a:pt x="106920" y="27087"/>
                      </a:cubicBezTo>
                      <a:cubicBezTo>
                        <a:pt x="108061" y="27861"/>
                        <a:pt x="109592" y="27715"/>
                        <a:pt x="110565" y="26739"/>
                      </a:cubicBezTo>
                      <a:lnTo>
                        <a:pt x="117443" y="19861"/>
                      </a:lnTo>
                      <a:lnTo>
                        <a:pt x="129640" y="32059"/>
                      </a:lnTo>
                      <a:lnTo>
                        <a:pt x="122764" y="38936"/>
                      </a:lnTo>
                      <a:cubicBezTo>
                        <a:pt x="121790" y="39910"/>
                        <a:pt x="121644" y="41438"/>
                        <a:pt x="122416" y="42579"/>
                      </a:cubicBezTo>
                      <a:cubicBezTo>
                        <a:pt x="126748" y="48982"/>
                        <a:pt x="129729" y="56201"/>
                        <a:pt x="131178" y="63794"/>
                      </a:cubicBezTo>
                      <a:cubicBezTo>
                        <a:pt x="131438" y="65148"/>
                        <a:pt x="132622" y="66126"/>
                        <a:pt x="134000" y="66125"/>
                      </a:cubicBezTo>
                      <a:lnTo>
                        <a:pt x="143751" y="66125"/>
                      </a:lnTo>
                      <a:lnTo>
                        <a:pt x="143751" y="83375"/>
                      </a:lnTo>
                      <a:lnTo>
                        <a:pt x="134000" y="83375"/>
                      </a:lnTo>
                      <a:cubicBezTo>
                        <a:pt x="132622" y="83374"/>
                        <a:pt x="131438" y="84352"/>
                        <a:pt x="131178" y="85706"/>
                      </a:cubicBezTo>
                      <a:cubicBezTo>
                        <a:pt x="129729" y="93299"/>
                        <a:pt x="126748" y="100518"/>
                        <a:pt x="122416" y="106921"/>
                      </a:cubicBezTo>
                      <a:cubicBezTo>
                        <a:pt x="121644" y="108062"/>
                        <a:pt x="121790" y="109591"/>
                        <a:pt x="122764" y="110564"/>
                      </a:cubicBezTo>
                      <a:lnTo>
                        <a:pt x="129640" y="117442"/>
                      </a:lnTo>
                      <a:lnTo>
                        <a:pt x="117443" y="129639"/>
                      </a:lnTo>
                      <a:lnTo>
                        <a:pt x="110565" y="122762"/>
                      </a:lnTo>
                      <a:cubicBezTo>
                        <a:pt x="109590" y="121789"/>
                        <a:pt x="108062" y="121643"/>
                        <a:pt x="106920" y="122413"/>
                      </a:cubicBezTo>
                      <a:cubicBezTo>
                        <a:pt x="100518" y="126746"/>
                        <a:pt x="93299" y="129728"/>
                        <a:pt x="85706" y="131178"/>
                      </a:cubicBezTo>
                      <a:cubicBezTo>
                        <a:pt x="84353" y="131439"/>
                        <a:pt x="83376" y="132623"/>
                        <a:pt x="83376" y="134001"/>
                      </a:cubicBezTo>
                      <a:lnTo>
                        <a:pt x="83376" y="143750"/>
                      </a:lnTo>
                      <a:lnTo>
                        <a:pt x="66126" y="143750"/>
                      </a:lnTo>
                      <a:lnTo>
                        <a:pt x="66126" y="134001"/>
                      </a:lnTo>
                      <a:cubicBezTo>
                        <a:pt x="66126" y="132623"/>
                        <a:pt x="65148" y="131439"/>
                        <a:pt x="63795" y="131178"/>
                      </a:cubicBezTo>
                      <a:cubicBezTo>
                        <a:pt x="56202" y="129728"/>
                        <a:pt x="48984" y="126746"/>
                        <a:pt x="42581" y="122413"/>
                      </a:cubicBezTo>
                      <a:cubicBezTo>
                        <a:pt x="41439" y="121643"/>
                        <a:pt x="39912" y="121789"/>
                        <a:pt x="38937" y="122762"/>
                      </a:cubicBezTo>
                      <a:lnTo>
                        <a:pt x="32058" y="129639"/>
                      </a:lnTo>
                      <a:lnTo>
                        <a:pt x="19862" y="117442"/>
                      </a:lnTo>
                      <a:lnTo>
                        <a:pt x="26738" y="110564"/>
                      </a:lnTo>
                      <a:cubicBezTo>
                        <a:pt x="27712" y="109590"/>
                        <a:pt x="27858" y="108062"/>
                        <a:pt x="27086" y="106921"/>
                      </a:cubicBezTo>
                      <a:cubicBezTo>
                        <a:pt x="22754" y="100518"/>
                        <a:pt x="19772" y="93299"/>
                        <a:pt x="18323" y="85706"/>
                      </a:cubicBezTo>
                      <a:cubicBezTo>
                        <a:pt x="18064" y="84352"/>
                        <a:pt x="16879" y="83375"/>
                        <a:pt x="15502" y="83375"/>
                      </a:cubicBezTo>
                      <a:lnTo>
                        <a:pt x="5751" y="83375"/>
                      </a:lnTo>
                      <a:lnTo>
                        <a:pt x="5751" y="66125"/>
                      </a:lnTo>
                      <a:lnTo>
                        <a:pt x="15502" y="66125"/>
                      </a:lnTo>
                      <a:cubicBezTo>
                        <a:pt x="16879" y="66126"/>
                        <a:pt x="18064" y="65148"/>
                        <a:pt x="18323" y="63794"/>
                      </a:cubicBezTo>
                      <a:cubicBezTo>
                        <a:pt x="19772" y="56201"/>
                        <a:pt x="22754" y="48982"/>
                        <a:pt x="27086" y="42579"/>
                      </a:cubicBezTo>
                      <a:cubicBezTo>
                        <a:pt x="27858" y="41438"/>
                        <a:pt x="27712" y="39910"/>
                        <a:pt x="26738" y="38936"/>
                      </a:cubicBezTo>
                      <a:lnTo>
                        <a:pt x="19862" y="32059"/>
                      </a:lnTo>
                      <a:lnTo>
                        <a:pt x="32058" y="19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84" name="Freeform 80"/>
                <p:cNvSpPr>
                  <a:spLocks noEditPoints="1"/>
                </p:cNvSpPr>
                <p:nvPr/>
              </p:nvSpPr>
              <p:spPr bwMode="auto">
                <a:xfrm>
                  <a:off x="1452" y="2218"/>
                  <a:ext cx="233" cy="232"/>
                </a:xfrm>
                <a:custGeom>
                  <a:avLst/>
                  <a:gdLst>
                    <a:gd name="T0" fmla="*/ 103500 w 103500"/>
                    <a:gd name="T1" fmla="*/ 51750 h 103500"/>
                    <a:gd name="T2" fmla="*/ 0 w 103500"/>
                    <a:gd name="T3" fmla="*/ 51750 h 103500"/>
                    <a:gd name="T4" fmla="*/ 28986 w 103500"/>
                    <a:gd name="T5" fmla="*/ 91669 h 103500"/>
                    <a:gd name="T6" fmla="*/ 24698 w 103500"/>
                    <a:gd name="T7" fmla="*/ 75166 h 103500"/>
                    <a:gd name="T8" fmla="*/ 28986 w 103500"/>
                    <a:gd name="T9" fmla="*/ 91669 h 103500"/>
                    <a:gd name="T10" fmla="*/ 48875 w 103500"/>
                    <a:gd name="T11" fmla="*/ 70666 h 103500"/>
                    <a:gd name="T12" fmla="*/ 27424 w 103500"/>
                    <a:gd name="T13" fmla="*/ 53601 h 103500"/>
                    <a:gd name="T14" fmla="*/ 27485 w 103500"/>
                    <a:gd name="T15" fmla="*/ 47840 h 103500"/>
                    <a:gd name="T16" fmla="*/ 48875 w 103500"/>
                    <a:gd name="T17" fmla="*/ 33294 h 103500"/>
                    <a:gd name="T18" fmla="*/ 27485 w 103500"/>
                    <a:gd name="T19" fmla="*/ 47840 h 103500"/>
                    <a:gd name="T20" fmla="*/ 48875 w 103500"/>
                    <a:gd name="T21" fmla="*/ 86337 h 103500"/>
                    <a:gd name="T22" fmla="*/ 30822 w 103500"/>
                    <a:gd name="T23" fmla="*/ 75684 h 103500"/>
                    <a:gd name="T24" fmla="*/ 51750 w 103500"/>
                    <a:gd name="T25" fmla="*/ 97750 h 103500"/>
                    <a:gd name="T26" fmla="*/ 51750 w 103500"/>
                    <a:gd name="T27" fmla="*/ 92000 h 103500"/>
                    <a:gd name="T28" fmla="*/ 51750 w 103500"/>
                    <a:gd name="T29" fmla="*/ 97750 h 103500"/>
                    <a:gd name="T30" fmla="*/ 54625 w 103500"/>
                    <a:gd name="T31" fmla="*/ 86337 h 103500"/>
                    <a:gd name="T32" fmla="*/ 71269 w 103500"/>
                    <a:gd name="T33" fmla="*/ 75789 h 103500"/>
                    <a:gd name="T34" fmla="*/ 74691 w 103500"/>
                    <a:gd name="T35" fmla="*/ 53714 h 103500"/>
                    <a:gd name="T36" fmla="*/ 54625 w 103500"/>
                    <a:gd name="T37" fmla="*/ 70666 h 103500"/>
                    <a:gd name="T38" fmla="*/ 74691 w 103500"/>
                    <a:gd name="T39" fmla="*/ 53714 h 103500"/>
                    <a:gd name="T40" fmla="*/ 54625 w 103500"/>
                    <a:gd name="T41" fmla="*/ 33294 h 103500"/>
                    <a:gd name="T42" fmla="*/ 74635 w 103500"/>
                    <a:gd name="T43" fmla="*/ 47951 h 103500"/>
                    <a:gd name="T44" fmla="*/ 74514 w 103500"/>
                    <a:gd name="T45" fmla="*/ 91669 h 103500"/>
                    <a:gd name="T46" fmla="*/ 77381 w 103500"/>
                    <a:gd name="T47" fmla="*/ 75305 h 103500"/>
                    <a:gd name="T48" fmla="*/ 74514 w 103500"/>
                    <a:gd name="T49" fmla="*/ 91669 h 103500"/>
                    <a:gd name="T50" fmla="*/ 95047 w 103500"/>
                    <a:gd name="T51" fmla="*/ 67135 h 103500"/>
                    <a:gd name="T52" fmla="*/ 80456 w 103500"/>
                    <a:gd name="T53" fmla="*/ 53186 h 103500"/>
                    <a:gd name="T54" fmla="*/ 97750 w 103500"/>
                    <a:gd name="T55" fmla="*/ 51750 h 103500"/>
                    <a:gd name="T56" fmla="*/ 80369 w 103500"/>
                    <a:gd name="T57" fmla="*/ 47415 h 103500"/>
                    <a:gd name="T58" fmla="*/ 92412 w 103500"/>
                    <a:gd name="T59" fmla="*/ 30303 h 103500"/>
                    <a:gd name="T60" fmla="*/ 74514 w 103500"/>
                    <a:gd name="T61" fmla="*/ 11831 h 103500"/>
                    <a:gd name="T62" fmla="*/ 76884 w 103500"/>
                    <a:gd name="T63" fmla="*/ 26464 h 103500"/>
                    <a:gd name="T64" fmla="*/ 74514 w 103500"/>
                    <a:gd name="T65" fmla="*/ 11831 h 103500"/>
                    <a:gd name="T66" fmla="*/ 54625 w 103500"/>
                    <a:gd name="T67" fmla="*/ 17163 h 103500"/>
                    <a:gd name="T68" fmla="*/ 71045 w 103500"/>
                    <a:gd name="T69" fmla="*/ 26925 h 103500"/>
                    <a:gd name="T70" fmla="*/ 51750 w 103500"/>
                    <a:gd name="T71" fmla="*/ 5750 h 103500"/>
                    <a:gd name="T72" fmla="*/ 51750 w 103500"/>
                    <a:gd name="T73" fmla="*/ 11500 h 103500"/>
                    <a:gd name="T74" fmla="*/ 51750 w 103500"/>
                    <a:gd name="T75" fmla="*/ 5750 h 103500"/>
                    <a:gd name="T76" fmla="*/ 48875 w 103500"/>
                    <a:gd name="T77" fmla="*/ 17163 h 103500"/>
                    <a:gd name="T78" fmla="*/ 31103 w 103500"/>
                    <a:gd name="T79" fmla="*/ 26834 h 103500"/>
                    <a:gd name="T80" fmla="*/ 28986 w 103500"/>
                    <a:gd name="T81" fmla="*/ 11831 h 103500"/>
                    <a:gd name="T82" fmla="*/ 25270 w 103500"/>
                    <a:gd name="T83" fmla="*/ 26344 h 103500"/>
                    <a:gd name="T84" fmla="*/ 28986 w 103500"/>
                    <a:gd name="T85" fmla="*/ 11831 h 103500"/>
                    <a:gd name="T86" fmla="*/ 23807 w 103500"/>
                    <a:gd name="T87" fmla="*/ 31983 h 103500"/>
                    <a:gd name="T88" fmla="*/ 6317 w 103500"/>
                    <a:gd name="T89" fmla="*/ 44897 h 103500"/>
                    <a:gd name="T90" fmla="*/ 21657 w 103500"/>
                    <a:gd name="T91" fmla="*/ 53037 h 103500"/>
                    <a:gd name="T92" fmla="*/ 8453 w 103500"/>
                    <a:gd name="T93" fmla="*/ 67135 h 103500"/>
                    <a:gd name="T94" fmla="*/ 5805 w 103500"/>
                    <a:gd name="T95" fmla="*/ 50658 h 10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500" h="103500">
                      <a:moveTo>
                        <a:pt x="51750" y="103500"/>
                      </a:moveTo>
                      <a:cubicBezTo>
                        <a:pt x="80330" y="103500"/>
                        <a:pt x="103500" y="80331"/>
                        <a:pt x="103500" y="51750"/>
                      </a:cubicBezTo>
                      <a:cubicBezTo>
                        <a:pt x="103500" y="23170"/>
                        <a:pt x="80330" y="0"/>
                        <a:pt x="51750" y="0"/>
                      </a:cubicBezTo>
                      <a:cubicBezTo>
                        <a:pt x="23169" y="0"/>
                        <a:pt x="0" y="23170"/>
                        <a:pt x="0" y="51750"/>
                      </a:cubicBezTo>
                      <a:cubicBezTo>
                        <a:pt x="33" y="80318"/>
                        <a:pt x="23182" y="103467"/>
                        <a:pt x="51750" y="103500"/>
                      </a:cubicBezTo>
                      <a:close/>
                      <a:moveTo>
                        <a:pt x="28986" y="91669"/>
                      </a:moveTo>
                      <a:cubicBezTo>
                        <a:pt x="21478" y="87379"/>
                        <a:pt x="15321" y="81070"/>
                        <a:pt x="11214" y="73459"/>
                      </a:cubicBezTo>
                      <a:cubicBezTo>
                        <a:pt x="15454" y="74145"/>
                        <a:pt x="19986" y="74710"/>
                        <a:pt x="24698" y="75166"/>
                      </a:cubicBezTo>
                      <a:cubicBezTo>
                        <a:pt x="26132" y="80539"/>
                        <a:pt x="28166" y="85733"/>
                        <a:pt x="30762" y="90650"/>
                      </a:cubicBezTo>
                      <a:cubicBezTo>
                        <a:pt x="30142" y="90976"/>
                        <a:pt x="29541" y="91311"/>
                        <a:pt x="28986" y="91669"/>
                      </a:cubicBezTo>
                      <a:close/>
                      <a:moveTo>
                        <a:pt x="48875" y="54593"/>
                      </a:moveTo>
                      <a:lnTo>
                        <a:pt x="48875" y="70666"/>
                      </a:lnTo>
                      <a:cubicBezTo>
                        <a:pt x="42186" y="70600"/>
                        <a:pt x="35603" y="70312"/>
                        <a:pt x="29313" y="69808"/>
                      </a:cubicBezTo>
                      <a:cubicBezTo>
                        <a:pt x="28165" y="64479"/>
                        <a:pt x="27532" y="59051"/>
                        <a:pt x="27424" y="53601"/>
                      </a:cubicBezTo>
                      <a:cubicBezTo>
                        <a:pt x="34272" y="54187"/>
                        <a:pt x="41486" y="54523"/>
                        <a:pt x="48875" y="54593"/>
                      </a:cubicBezTo>
                      <a:close/>
                      <a:moveTo>
                        <a:pt x="27485" y="47840"/>
                      </a:moveTo>
                      <a:cubicBezTo>
                        <a:pt x="27708" y="42671"/>
                        <a:pt x="28407" y="37533"/>
                        <a:pt x="29574" y="32492"/>
                      </a:cubicBezTo>
                      <a:cubicBezTo>
                        <a:pt x="35760" y="32969"/>
                        <a:pt x="42240" y="33233"/>
                        <a:pt x="48875" y="33294"/>
                      </a:cubicBezTo>
                      <a:lnTo>
                        <a:pt x="48875" y="48844"/>
                      </a:lnTo>
                      <a:cubicBezTo>
                        <a:pt x="41492" y="48772"/>
                        <a:pt x="34292" y="48434"/>
                        <a:pt x="27485" y="47840"/>
                      </a:cubicBezTo>
                      <a:close/>
                      <a:moveTo>
                        <a:pt x="48875" y="76416"/>
                      </a:moveTo>
                      <a:lnTo>
                        <a:pt x="48875" y="86337"/>
                      </a:lnTo>
                      <a:cubicBezTo>
                        <a:pt x="44548" y="86504"/>
                        <a:pt x="40260" y="87220"/>
                        <a:pt x="36113" y="88467"/>
                      </a:cubicBezTo>
                      <a:cubicBezTo>
                        <a:pt x="33912" y="84401"/>
                        <a:pt x="32138" y="80117"/>
                        <a:pt x="30822" y="75684"/>
                      </a:cubicBezTo>
                      <a:cubicBezTo>
                        <a:pt x="36669" y="76109"/>
                        <a:pt x="42727" y="76357"/>
                        <a:pt x="48875" y="76416"/>
                      </a:cubicBezTo>
                      <a:close/>
                      <a:moveTo>
                        <a:pt x="51750" y="97750"/>
                      </a:moveTo>
                      <a:cubicBezTo>
                        <a:pt x="46223" y="97740"/>
                        <a:pt x="40743" y="96726"/>
                        <a:pt x="35578" y="94758"/>
                      </a:cubicBezTo>
                      <a:cubicBezTo>
                        <a:pt x="40755" y="92862"/>
                        <a:pt x="46236" y="91927"/>
                        <a:pt x="51750" y="92000"/>
                      </a:cubicBezTo>
                      <a:cubicBezTo>
                        <a:pt x="57264" y="91927"/>
                        <a:pt x="62745" y="92862"/>
                        <a:pt x="67922" y="94759"/>
                      </a:cubicBezTo>
                      <a:cubicBezTo>
                        <a:pt x="62757" y="96726"/>
                        <a:pt x="57277" y="97740"/>
                        <a:pt x="51750" y="97750"/>
                      </a:cubicBezTo>
                      <a:close/>
                      <a:moveTo>
                        <a:pt x="66203" y="88098"/>
                      </a:moveTo>
                      <a:cubicBezTo>
                        <a:pt x="62422" y="87082"/>
                        <a:pt x="58538" y="86491"/>
                        <a:pt x="54625" y="86337"/>
                      </a:cubicBezTo>
                      <a:lnTo>
                        <a:pt x="54625" y="76416"/>
                      </a:lnTo>
                      <a:cubicBezTo>
                        <a:pt x="60277" y="76361"/>
                        <a:pt x="65861" y="76154"/>
                        <a:pt x="71269" y="75789"/>
                      </a:cubicBezTo>
                      <a:cubicBezTo>
                        <a:pt x="69994" y="80050"/>
                        <a:pt x="68297" y="84174"/>
                        <a:pt x="66203" y="88098"/>
                      </a:cubicBezTo>
                      <a:close/>
                      <a:moveTo>
                        <a:pt x="74691" y="53714"/>
                      </a:moveTo>
                      <a:cubicBezTo>
                        <a:pt x="74577" y="59162"/>
                        <a:pt x="73938" y="64586"/>
                        <a:pt x="72784" y="69912"/>
                      </a:cubicBezTo>
                      <a:cubicBezTo>
                        <a:pt x="66919" y="70350"/>
                        <a:pt x="60820" y="70605"/>
                        <a:pt x="54625" y="70666"/>
                      </a:cubicBezTo>
                      <a:lnTo>
                        <a:pt x="54625" y="54593"/>
                      </a:lnTo>
                      <a:cubicBezTo>
                        <a:pt x="61518" y="54528"/>
                        <a:pt x="68256" y="54230"/>
                        <a:pt x="74691" y="53714"/>
                      </a:cubicBezTo>
                      <a:close/>
                      <a:moveTo>
                        <a:pt x="54625" y="48844"/>
                      </a:moveTo>
                      <a:lnTo>
                        <a:pt x="54625" y="33294"/>
                      </a:lnTo>
                      <a:cubicBezTo>
                        <a:pt x="60780" y="33237"/>
                        <a:pt x="66791" y="33000"/>
                        <a:pt x="72566" y="32584"/>
                      </a:cubicBezTo>
                      <a:cubicBezTo>
                        <a:pt x="73727" y="37632"/>
                        <a:pt x="74420" y="42777"/>
                        <a:pt x="74635" y="47951"/>
                      </a:cubicBezTo>
                      <a:cubicBezTo>
                        <a:pt x="68236" y="48474"/>
                        <a:pt x="61514" y="48777"/>
                        <a:pt x="54625" y="48844"/>
                      </a:cubicBezTo>
                      <a:close/>
                      <a:moveTo>
                        <a:pt x="74514" y="91669"/>
                      </a:moveTo>
                      <a:cubicBezTo>
                        <a:pt x="73601" y="91074"/>
                        <a:pt x="72649" y="90542"/>
                        <a:pt x="71664" y="90076"/>
                      </a:cubicBezTo>
                      <a:cubicBezTo>
                        <a:pt x="74091" y="85371"/>
                        <a:pt x="76007" y="80418"/>
                        <a:pt x="77381" y="75305"/>
                      </a:cubicBezTo>
                      <a:cubicBezTo>
                        <a:pt x="82610" y="74830"/>
                        <a:pt x="87620" y="74214"/>
                        <a:pt x="92286" y="73459"/>
                      </a:cubicBezTo>
                      <a:cubicBezTo>
                        <a:pt x="88178" y="81070"/>
                        <a:pt x="82022" y="87379"/>
                        <a:pt x="74514" y="91669"/>
                      </a:cubicBezTo>
                      <a:close/>
                      <a:moveTo>
                        <a:pt x="97750" y="51750"/>
                      </a:moveTo>
                      <a:cubicBezTo>
                        <a:pt x="97739" y="56995"/>
                        <a:pt x="96824" y="62200"/>
                        <a:pt x="95047" y="67135"/>
                      </a:cubicBezTo>
                      <a:cubicBezTo>
                        <a:pt x="90049" y="68063"/>
                        <a:pt x="84574" y="68819"/>
                        <a:pt x="78775" y="69393"/>
                      </a:cubicBezTo>
                      <a:cubicBezTo>
                        <a:pt x="79818" y="64052"/>
                        <a:pt x="80381" y="58628"/>
                        <a:pt x="80456" y="53186"/>
                      </a:cubicBezTo>
                      <a:cubicBezTo>
                        <a:pt x="86626" y="52546"/>
                        <a:pt x="92419" y="51698"/>
                        <a:pt x="97694" y="50658"/>
                      </a:cubicBezTo>
                      <a:cubicBezTo>
                        <a:pt x="97703" y="51025"/>
                        <a:pt x="97750" y="51382"/>
                        <a:pt x="97750" y="51750"/>
                      </a:cubicBezTo>
                      <a:close/>
                      <a:moveTo>
                        <a:pt x="97182" y="44897"/>
                      </a:moveTo>
                      <a:cubicBezTo>
                        <a:pt x="92059" y="45931"/>
                        <a:pt x="86407" y="46774"/>
                        <a:pt x="80369" y="47415"/>
                      </a:cubicBezTo>
                      <a:cubicBezTo>
                        <a:pt x="80132" y="42263"/>
                        <a:pt x="79452" y="37141"/>
                        <a:pt x="78338" y="32106"/>
                      </a:cubicBezTo>
                      <a:cubicBezTo>
                        <a:pt x="83269" y="31637"/>
                        <a:pt x="87975" y="31033"/>
                        <a:pt x="92412" y="30303"/>
                      </a:cubicBezTo>
                      <a:cubicBezTo>
                        <a:pt x="94815" y="34864"/>
                        <a:pt x="96427" y="39798"/>
                        <a:pt x="97182" y="44897"/>
                      </a:cubicBezTo>
                      <a:close/>
                      <a:moveTo>
                        <a:pt x="74514" y="11831"/>
                      </a:moveTo>
                      <a:cubicBezTo>
                        <a:pt x="80267" y="15129"/>
                        <a:pt x="85244" y="19625"/>
                        <a:pt x="89109" y="25014"/>
                      </a:cubicBezTo>
                      <a:cubicBezTo>
                        <a:pt x="85227" y="25598"/>
                        <a:pt x="81129" y="26076"/>
                        <a:pt x="76884" y="26464"/>
                      </a:cubicBezTo>
                      <a:cubicBezTo>
                        <a:pt x="75565" y="21960"/>
                        <a:pt x="73817" y="17594"/>
                        <a:pt x="71664" y="13424"/>
                      </a:cubicBezTo>
                      <a:cubicBezTo>
                        <a:pt x="72649" y="12958"/>
                        <a:pt x="73601" y="12426"/>
                        <a:pt x="74514" y="11831"/>
                      </a:cubicBezTo>
                      <a:close/>
                      <a:moveTo>
                        <a:pt x="54625" y="27544"/>
                      </a:moveTo>
                      <a:lnTo>
                        <a:pt x="54625" y="17163"/>
                      </a:lnTo>
                      <a:cubicBezTo>
                        <a:pt x="58538" y="17009"/>
                        <a:pt x="62422" y="16418"/>
                        <a:pt x="66203" y="15403"/>
                      </a:cubicBezTo>
                      <a:cubicBezTo>
                        <a:pt x="68176" y="19083"/>
                        <a:pt x="69797" y="22940"/>
                        <a:pt x="71045" y="26925"/>
                      </a:cubicBezTo>
                      <a:cubicBezTo>
                        <a:pt x="65746" y="27283"/>
                        <a:pt x="60250" y="27491"/>
                        <a:pt x="54625" y="27544"/>
                      </a:cubicBezTo>
                      <a:close/>
                      <a:moveTo>
                        <a:pt x="51750" y="5750"/>
                      </a:moveTo>
                      <a:cubicBezTo>
                        <a:pt x="57277" y="5760"/>
                        <a:pt x="62757" y="6774"/>
                        <a:pt x="67922" y="8742"/>
                      </a:cubicBezTo>
                      <a:cubicBezTo>
                        <a:pt x="62745" y="10639"/>
                        <a:pt x="57264" y="11573"/>
                        <a:pt x="51750" y="11500"/>
                      </a:cubicBezTo>
                      <a:cubicBezTo>
                        <a:pt x="46236" y="11573"/>
                        <a:pt x="40755" y="10639"/>
                        <a:pt x="35578" y="8742"/>
                      </a:cubicBezTo>
                      <a:cubicBezTo>
                        <a:pt x="40743" y="6774"/>
                        <a:pt x="46222" y="5760"/>
                        <a:pt x="51750" y="5750"/>
                      </a:cubicBezTo>
                      <a:close/>
                      <a:moveTo>
                        <a:pt x="36113" y="15034"/>
                      </a:moveTo>
                      <a:cubicBezTo>
                        <a:pt x="40260" y="16280"/>
                        <a:pt x="44548" y="16996"/>
                        <a:pt x="48875" y="17163"/>
                      </a:cubicBezTo>
                      <a:lnTo>
                        <a:pt x="48875" y="27544"/>
                      </a:lnTo>
                      <a:cubicBezTo>
                        <a:pt x="42770" y="27487"/>
                        <a:pt x="36814" y="27249"/>
                        <a:pt x="31103" y="26834"/>
                      </a:cubicBezTo>
                      <a:cubicBezTo>
                        <a:pt x="32387" y="22747"/>
                        <a:pt x="34065" y="18795"/>
                        <a:pt x="36113" y="15034"/>
                      </a:cubicBezTo>
                      <a:close/>
                      <a:moveTo>
                        <a:pt x="28986" y="11831"/>
                      </a:moveTo>
                      <a:cubicBezTo>
                        <a:pt x="29541" y="12190"/>
                        <a:pt x="30142" y="12524"/>
                        <a:pt x="30762" y="12851"/>
                      </a:cubicBezTo>
                      <a:cubicBezTo>
                        <a:pt x="28487" y="17154"/>
                        <a:pt x="26647" y="21674"/>
                        <a:pt x="25270" y="26344"/>
                      </a:cubicBezTo>
                      <a:cubicBezTo>
                        <a:pt x="21503" y="25979"/>
                        <a:pt x="17863" y="25537"/>
                        <a:pt x="14391" y="25014"/>
                      </a:cubicBezTo>
                      <a:cubicBezTo>
                        <a:pt x="18255" y="19626"/>
                        <a:pt x="23232" y="15129"/>
                        <a:pt x="28986" y="11831"/>
                      </a:cubicBezTo>
                      <a:close/>
                      <a:moveTo>
                        <a:pt x="11088" y="30303"/>
                      </a:moveTo>
                      <a:cubicBezTo>
                        <a:pt x="15121" y="30966"/>
                        <a:pt x="19362" y="31535"/>
                        <a:pt x="23807" y="31983"/>
                      </a:cubicBezTo>
                      <a:cubicBezTo>
                        <a:pt x="22687" y="37009"/>
                        <a:pt x="22000" y="42123"/>
                        <a:pt x="21754" y="47268"/>
                      </a:cubicBezTo>
                      <a:cubicBezTo>
                        <a:pt x="16229" y="46648"/>
                        <a:pt x="11050" y="45853"/>
                        <a:pt x="6317" y="44897"/>
                      </a:cubicBezTo>
                      <a:cubicBezTo>
                        <a:pt x="7072" y="39798"/>
                        <a:pt x="8685" y="34864"/>
                        <a:pt x="11088" y="30303"/>
                      </a:cubicBezTo>
                      <a:close/>
                      <a:moveTo>
                        <a:pt x="21657" y="53037"/>
                      </a:moveTo>
                      <a:cubicBezTo>
                        <a:pt x="21724" y="58482"/>
                        <a:pt x="22279" y="63910"/>
                        <a:pt x="23314" y="69255"/>
                      </a:cubicBezTo>
                      <a:cubicBezTo>
                        <a:pt x="18032" y="68701"/>
                        <a:pt x="13046" y="67988"/>
                        <a:pt x="8453" y="67135"/>
                      </a:cubicBezTo>
                      <a:cubicBezTo>
                        <a:pt x="6675" y="62200"/>
                        <a:pt x="5760" y="56995"/>
                        <a:pt x="5750" y="51750"/>
                      </a:cubicBezTo>
                      <a:cubicBezTo>
                        <a:pt x="5750" y="51382"/>
                        <a:pt x="5796" y="51025"/>
                        <a:pt x="5805" y="50658"/>
                      </a:cubicBezTo>
                      <a:cubicBezTo>
                        <a:pt x="10683" y="51620"/>
                        <a:pt x="16004" y="52416"/>
                        <a:pt x="21657" y="530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85" name="Freeform 81"/>
                <p:cNvSpPr>
                  <a:spLocks noEditPoints="1"/>
                </p:cNvSpPr>
                <p:nvPr/>
              </p:nvSpPr>
              <p:spPr bwMode="auto">
                <a:xfrm>
                  <a:off x="1373" y="2140"/>
                  <a:ext cx="55" cy="65"/>
                </a:xfrm>
                <a:custGeom>
                  <a:avLst/>
                  <a:gdLst>
                    <a:gd name="T0" fmla="*/ 9263 w 24275"/>
                    <a:gd name="T1" fmla="*/ 22635 h 28793"/>
                    <a:gd name="T2" fmla="*/ 9263 w 24275"/>
                    <a:gd name="T3" fmla="*/ 28793 h 28793"/>
                    <a:gd name="T4" fmla="*/ 15013 w 24275"/>
                    <a:gd name="T5" fmla="*/ 28793 h 28793"/>
                    <a:gd name="T6" fmla="*/ 15013 w 24275"/>
                    <a:gd name="T7" fmla="*/ 22635 h 28793"/>
                    <a:gd name="T8" fmla="*/ 23546 w 24275"/>
                    <a:gd name="T9" fmla="*/ 10051 h 28793"/>
                    <a:gd name="T10" fmla="*/ 12138 w 24275"/>
                    <a:gd name="T11" fmla="*/ 0 h 28793"/>
                    <a:gd name="T12" fmla="*/ 730 w 24275"/>
                    <a:gd name="T13" fmla="*/ 10051 h 28793"/>
                    <a:gd name="T14" fmla="*/ 9263 w 24275"/>
                    <a:gd name="T15" fmla="*/ 22635 h 28793"/>
                    <a:gd name="T16" fmla="*/ 12138 w 24275"/>
                    <a:gd name="T17" fmla="*/ 5793 h 28793"/>
                    <a:gd name="T18" fmla="*/ 17888 w 24275"/>
                    <a:gd name="T19" fmla="*/ 11543 h 28793"/>
                    <a:gd name="T20" fmla="*/ 12138 w 24275"/>
                    <a:gd name="T21" fmla="*/ 17293 h 28793"/>
                    <a:gd name="T22" fmla="*/ 6388 w 24275"/>
                    <a:gd name="T23" fmla="*/ 11543 h 28793"/>
                    <a:gd name="T24" fmla="*/ 12138 w 24275"/>
                    <a:gd name="T25" fmla="*/ 5793 h 28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75" h="28793">
                      <a:moveTo>
                        <a:pt x="9263" y="22635"/>
                      </a:moveTo>
                      <a:lnTo>
                        <a:pt x="9263" y="28793"/>
                      </a:lnTo>
                      <a:lnTo>
                        <a:pt x="15013" y="28793"/>
                      </a:lnTo>
                      <a:lnTo>
                        <a:pt x="15013" y="22635"/>
                      </a:lnTo>
                      <a:cubicBezTo>
                        <a:pt x="20620" y="21187"/>
                        <a:pt x="24275" y="15796"/>
                        <a:pt x="23546" y="10051"/>
                      </a:cubicBezTo>
                      <a:cubicBezTo>
                        <a:pt x="22817" y="4306"/>
                        <a:pt x="17929" y="0"/>
                        <a:pt x="12138" y="0"/>
                      </a:cubicBezTo>
                      <a:cubicBezTo>
                        <a:pt x="6347" y="0"/>
                        <a:pt x="1459" y="4306"/>
                        <a:pt x="730" y="10051"/>
                      </a:cubicBezTo>
                      <a:cubicBezTo>
                        <a:pt x="0" y="15796"/>
                        <a:pt x="3656" y="21187"/>
                        <a:pt x="9263" y="22635"/>
                      </a:cubicBezTo>
                      <a:close/>
                      <a:moveTo>
                        <a:pt x="12138" y="5793"/>
                      </a:moveTo>
                      <a:cubicBezTo>
                        <a:pt x="15313" y="5793"/>
                        <a:pt x="17888" y="8368"/>
                        <a:pt x="17888" y="11543"/>
                      </a:cubicBezTo>
                      <a:cubicBezTo>
                        <a:pt x="17888" y="14719"/>
                        <a:pt x="15313" y="17293"/>
                        <a:pt x="12138" y="17293"/>
                      </a:cubicBezTo>
                      <a:cubicBezTo>
                        <a:pt x="8962" y="17293"/>
                        <a:pt x="6388" y="14719"/>
                        <a:pt x="6388" y="11543"/>
                      </a:cubicBezTo>
                      <a:cubicBezTo>
                        <a:pt x="6391" y="8369"/>
                        <a:pt x="8963" y="5797"/>
                        <a:pt x="12138" y="57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86" name="Freeform 82"/>
                <p:cNvSpPr>
                  <a:spLocks noEditPoints="1"/>
                </p:cNvSpPr>
                <p:nvPr/>
              </p:nvSpPr>
              <p:spPr bwMode="auto">
                <a:xfrm>
                  <a:off x="1698" y="2138"/>
                  <a:ext cx="66" cy="54"/>
                </a:xfrm>
                <a:custGeom>
                  <a:avLst/>
                  <a:gdLst>
                    <a:gd name="T0" fmla="*/ 17250 w 29268"/>
                    <a:gd name="T1" fmla="*/ 23845 h 23867"/>
                    <a:gd name="T2" fmla="*/ 28750 w 29268"/>
                    <a:gd name="T3" fmla="*/ 13341 h 23867"/>
                    <a:gd name="T4" fmla="*/ 19236 w 29268"/>
                    <a:gd name="T5" fmla="*/ 1011 h 23867"/>
                    <a:gd name="T6" fmla="*/ 6158 w 29268"/>
                    <a:gd name="T7" fmla="*/ 9470 h 23867"/>
                    <a:gd name="T8" fmla="*/ 0 w 29268"/>
                    <a:gd name="T9" fmla="*/ 9470 h 23867"/>
                    <a:gd name="T10" fmla="*/ 0 w 29268"/>
                    <a:gd name="T11" fmla="*/ 15220 h 23867"/>
                    <a:gd name="T12" fmla="*/ 6158 w 29268"/>
                    <a:gd name="T13" fmla="*/ 15220 h 23867"/>
                    <a:gd name="T14" fmla="*/ 17250 w 29268"/>
                    <a:gd name="T15" fmla="*/ 23845 h 23867"/>
                    <a:gd name="T16" fmla="*/ 17250 w 29268"/>
                    <a:gd name="T17" fmla="*/ 6595 h 23867"/>
                    <a:gd name="T18" fmla="*/ 23000 w 29268"/>
                    <a:gd name="T19" fmla="*/ 12345 h 23867"/>
                    <a:gd name="T20" fmla="*/ 17250 w 29268"/>
                    <a:gd name="T21" fmla="*/ 18095 h 23867"/>
                    <a:gd name="T22" fmla="*/ 11500 w 29268"/>
                    <a:gd name="T23" fmla="*/ 12345 h 23867"/>
                    <a:gd name="T24" fmla="*/ 17250 w 29268"/>
                    <a:gd name="T25" fmla="*/ 6595 h 23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68" h="23867">
                      <a:moveTo>
                        <a:pt x="17250" y="23845"/>
                      </a:moveTo>
                      <a:cubicBezTo>
                        <a:pt x="23232" y="23867"/>
                        <a:pt x="28231" y="19301"/>
                        <a:pt x="28750" y="13341"/>
                      </a:cubicBezTo>
                      <a:cubicBezTo>
                        <a:pt x="29268" y="7382"/>
                        <a:pt x="25131" y="2020"/>
                        <a:pt x="19236" y="1011"/>
                      </a:cubicBezTo>
                      <a:cubicBezTo>
                        <a:pt x="13339" y="0"/>
                        <a:pt x="7654" y="3678"/>
                        <a:pt x="6158" y="9470"/>
                      </a:cubicBezTo>
                      <a:lnTo>
                        <a:pt x="0" y="9470"/>
                      </a:lnTo>
                      <a:lnTo>
                        <a:pt x="0" y="15220"/>
                      </a:lnTo>
                      <a:lnTo>
                        <a:pt x="6158" y="15220"/>
                      </a:lnTo>
                      <a:cubicBezTo>
                        <a:pt x="7461" y="20284"/>
                        <a:pt x="12020" y="23830"/>
                        <a:pt x="17250" y="23845"/>
                      </a:cubicBezTo>
                      <a:close/>
                      <a:moveTo>
                        <a:pt x="17250" y="6595"/>
                      </a:moveTo>
                      <a:cubicBezTo>
                        <a:pt x="20425" y="6595"/>
                        <a:pt x="23000" y="9170"/>
                        <a:pt x="23000" y="12345"/>
                      </a:cubicBezTo>
                      <a:cubicBezTo>
                        <a:pt x="23000" y="15521"/>
                        <a:pt x="20425" y="18095"/>
                        <a:pt x="17250" y="18095"/>
                      </a:cubicBezTo>
                      <a:cubicBezTo>
                        <a:pt x="14074" y="18095"/>
                        <a:pt x="11500" y="15521"/>
                        <a:pt x="11500" y="12345"/>
                      </a:cubicBezTo>
                      <a:cubicBezTo>
                        <a:pt x="11503" y="9171"/>
                        <a:pt x="14075" y="6599"/>
                        <a:pt x="17250" y="65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87" name="Freeform 83"/>
                <p:cNvSpPr>
                  <a:spLocks noEditPoints="1"/>
                </p:cNvSpPr>
                <p:nvPr/>
              </p:nvSpPr>
              <p:spPr bwMode="auto">
                <a:xfrm>
                  <a:off x="1374" y="2474"/>
                  <a:ext cx="65" cy="54"/>
                </a:xfrm>
                <a:custGeom>
                  <a:avLst/>
                  <a:gdLst>
                    <a:gd name="T0" fmla="*/ 11970 w 29220"/>
                    <a:gd name="T1" fmla="*/ 23808 h 23818"/>
                    <a:gd name="T2" fmla="*/ 23062 w 29220"/>
                    <a:gd name="T3" fmla="*/ 15183 h 23818"/>
                    <a:gd name="T4" fmla="*/ 29220 w 29220"/>
                    <a:gd name="T5" fmla="*/ 15183 h 23818"/>
                    <a:gd name="T6" fmla="*/ 29220 w 29220"/>
                    <a:gd name="T7" fmla="*/ 9433 h 23818"/>
                    <a:gd name="T8" fmla="*/ 23062 w 29220"/>
                    <a:gd name="T9" fmla="*/ 9433 h 23818"/>
                    <a:gd name="T10" fmla="*/ 10004 w 29220"/>
                    <a:gd name="T11" fmla="*/ 1013 h 23818"/>
                    <a:gd name="T12" fmla="*/ 512 w 29220"/>
                    <a:gd name="T13" fmla="*/ 13313 h 23818"/>
                    <a:gd name="T14" fmla="*/ 11970 w 29220"/>
                    <a:gd name="T15" fmla="*/ 23808 h 23818"/>
                    <a:gd name="T16" fmla="*/ 11970 w 29220"/>
                    <a:gd name="T17" fmla="*/ 6558 h 23818"/>
                    <a:gd name="T18" fmla="*/ 17720 w 29220"/>
                    <a:gd name="T19" fmla="*/ 12308 h 23818"/>
                    <a:gd name="T20" fmla="*/ 11970 w 29220"/>
                    <a:gd name="T21" fmla="*/ 18058 h 23818"/>
                    <a:gd name="T22" fmla="*/ 6220 w 29220"/>
                    <a:gd name="T23" fmla="*/ 12308 h 23818"/>
                    <a:gd name="T24" fmla="*/ 11970 w 29220"/>
                    <a:gd name="T25" fmla="*/ 6558 h 23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20" h="23818">
                      <a:moveTo>
                        <a:pt x="11970" y="23808"/>
                      </a:moveTo>
                      <a:cubicBezTo>
                        <a:pt x="17199" y="23793"/>
                        <a:pt x="21758" y="20247"/>
                        <a:pt x="23062" y="15183"/>
                      </a:cubicBezTo>
                      <a:lnTo>
                        <a:pt x="29220" y="15183"/>
                      </a:lnTo>
                      <a:lnTo>
                        <a:pt x="29220" y="9433"/>
                      </a:lnTo>
                      <a:lnTo>
                        <a:pt x="23062" y="9433"/>
                      </a:lnTo>
                      <a:cubicBezTo>
                        <a:pt x="21558" y="3660"/>
                        <a:pt x="15883" y="0"/>
                        <a:pt x="10004" y="1013"/>
                      </a:cubicBezTo>
                      <a:cubicBezTo>
                        <a:pt x="4125" y="2024"/>
                        <a:pt x="0" y="7370"/>
                        <a:pt x="512" y="13313"/>
                      </a:cubicBezTo>
                      <a:cubicBezTo>
                        <a:pt x="1025" y="19257"/>
                        <a:pt x="6004" y="23818"/>
                        <a:pt x="11970" y="23808"/>
                      </a:cubicBezTo>
                      <a:close/>
                      <a:moveTo>
                        <a:pt x="11970" y="6558"/>
                      </a:moveTo>
                      <a:cubicBezTo>
                        <a:pt x="15145" y="6558"/>
                        <a:pt x="17720" y="9133"/>
                        <a:pt x="17720" y="12308"/>
                      </a:cubicBezTo>
                      <a:cubicBezTo>
                        <a:pt x="17720" y="15484"/>
                        <a:pt x="15145" y="18058"/>
                        <a:pt x="11970" y="18058"/>
                      </a:cubicBezTo>
                      <a:cubicBezTo>
                        <a:pt x="8794" y="18058"/>
                        <a:pt x="6220" y="15484"/>
                        <a:pt x="6220" y="12308"/>
                      </a:cubicBezTo>
                      <a:cubicBezTo>
                        <a:pt x="6223" y="9134"/>
                        <a:pt x="8795" y="6562"/>
                        <a:pt x="11970" y="6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88" name="Rectangle 84"/>
                <p:cNvSpPr>
                  <a:spLocks noChangeArrowheads="1"/>
                </p:cNvSpPr>
                <p:nvPr/>
              </p:nvSpPr>
              <p:spPr bwMode="auto">
                <a:xfrm>
                  <a:off x="1394" y="2218"/>
                  <a:ext cx="1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89" name="Rectangle 85"/>
                <p:cNvSpPr>
                  <a:spLocks noChangeArrowheads="1"/>
                </p:cNvSpPr>
                <p:nvPr/>
              </p:nvSpPr>
              <p:spPr bwMode="auto">
                <a:xfrm>
                  <a:off x="1394" y="2244"/>
                  <a:ext cx="1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90" name="Rectangle 86"/>
                <p:cNvSpPr>
                  <a:spLocks noChangeArrowheads="1"/>
                </p:cNvSpPr>
                <p:nvPr/>
              </p:nvSpPr>
              <p:spPr bwMode="auto">
                <a:xfrm>
                  <a:off x="1394" y="2270"/>
                  <a:ext cx="13"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91" name="Rectangle 87"/>
                <p:cNvSpPr>
                  <a:spLocks noChangeArrowheads="1"/>
                </p:cNvSpPr>
                <p:nvPr/>
              </p:nvSpPr>
              <p:spPr bwMode="auto">
                <a:xfrm>
                  <a:off x="1672" y="2160"/>
                  <a:ext cx="1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92" name="Rectangle 88"/>
                <p:cNvSpPr>
                  <a:spLocks noChangeArrowheads="1"/>
                </p:cNvSpPr>
                <p:nvPr/>
              </p:nvSpPr>
              <p:spPr bwMode="auto">
                <a:xfrm>
                  <a:off x="1646" y="2160"/>
                  <a:ext cx="1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93" name="Rectangle 89"/>
                <p:cNvSpPr>
                  <a:spLocks noChangeArrowheads="1"/>
                </p:cNvSpPr>
                <p:nvPr/>
              </p:nvSpPr>
              <p:spPr bwMode="auto">
                <a:xfrm>
                  <a:off x="1621" y="2160"/>
                  <a:ext cx="12"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94" name="Rectangle 90"/>
                <p:cNvSpPr>
                  <a:spLocks noChangeArrowheads="1"/>
                </p:cNvSpPr>
                <p:nvPr/>
              </p:nvSpPr>
              <p:spPr bwMode="auto">
                <a:xfrm>
                  <a:off x="1730" y="2386"/>
                  <a:ext cx="1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95" name="Freeform 91"/>
                <p:cNvSpPr>
                  <a:spLocks noEditPoints="1"/>
                </p:cNvSpPr>
                <p:nvPr/>
              </p:nvSpPr>
              <p:spPr bwMode="auto">
                <a:xfrm>
                  <a:off x="1710" y="2463"/>
                  <a:ext cx="54" cy="65"/>
                </a:xfrm>
                <a:custGeom>
                  <a:avLst/>
                  <a:gdLst>
                    <a:gd name="T0" fmla="*/ 9263 w 24275"/>
                    <a:gd name="T1" fmla="*/ 6158 h 28793"/>
                    <a:gd name="T2" fmla="*/ 730 w 24275"/>
                    <a:gd name="T3" fmla="*/ 18742 h 28793"/>
                    <a:gd name="T4" fmla="*/ 12138 w 24275"/>
                    <a:gd name="T5" fmla="*/ 28793 h 28793"/>
                    <a:gd name="T6" fmla="*/ 23546 w 24275"/>
                    <a:gd name="T7" fmla="*/ 18742 h 28793"/>
                    <a:gd name="T8" fmla="*/ 15013 w 24275"/>
                    <a:gd name="T9" fmla="*/ 6158 h 28793"/>
                    <a:gd name="T10" fmla="*/ 15013 w 24275"/>
                    <a:gd name="T11" fmla="*/ 0 h 28793"/>
                    <a:gd name="T12" fmla="*/ 9263 w 24275"/>
                    <a:gd name="T13" fmla="*/ 0 h 28793"/>
                    <a:gd name="T14" fmla="*/ 9263 w 24275"/>
                    <a:gd name="T15" fmla="*/ 6158 h 28793"/>
                    <a:gd name="T16" fmla="*/ 17888 w 24275"/>
                    <a:gd name="T17" fmla="*/ 17250 h 28793"/>
                    <a:gd name="T18" fmla="*/ 12138 w 24275"/>
                    <a:gd name="T19" fmla="*/ 23000 h 28793"/>
                    <a:gd name="T20" fmla="*/ 6388 w 24275"/>
                    <a:gd name="T21" fmla="*/ 17250 h 28793"/>
                    <a:gd name="T22" fmla="*/ 12138 w 24275"/>
                    <a:gd name="T23" fmla="*/ 11500 h 28793"/>
                    <a:gd name="T24" fmla="*/ 17888 w 24275"/>
                    <a:gd name="T25" fmla="*/ 17250 h 28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75" h="28793">
                      <a:moveTo>
                        <a:pt x="9263" y="6158"/>
                      </a:moveTo>
                      <a:cubicBezTo>
                        <a:pt x="3656" y="7606"/>
                        <a:pt x="0" y="12997"/>
                        <a:pt x="730" y="18742"/>
                      </a:cubicBezTo>
                      <a:cubicBezTo>
                        <a:pt x="1459" y="24487"/>
                        <a:pt x="6347" y="28793"/>
                        <a:pt x="12138" y="28793"/>
                      </a:cubicBezTo>
                      <a:cubicBezTo>
                        <a:pt x="17929" y="28793"/>
                        <a:pt x="22817" y="24487"/>
                        <a:pt x="23546" y="18742"/>
                      </a:cubicBezTo>
                      <a:cubicBezTo>
                        <a:pt x="24275" y="12997"/>
                        <a:pt x="20620" y="7606"/>
                        <a:pt x="15013" y="6158"/>
                      </a:cubicBezTo>
                      <a:lnTo>
                        <a:pt x="15013" y="0"/>
                      </a:lnTo>
                      <a:lnTo>
                        <a:pt x="9263" y="0"/>
                      </a:lnTo>
                      <a:lnTo>
                        <a:pt x="9263" y="6158"/>
                      </a:lnTo>
                      <a:close/>
                      <a:moveTo>
                        <a:pt x="17888" y="17250"/>
                      </a:moveTo>
                      <a:cubicBezTo>
                        <a:pt x="17888" y="20426"/>
                        <a:pt x="15313" y="23000"/>
                        <a:pt x="12138" y="23000"/>
                      </a:cubicBezTo>
                      <a:cubicBezTo>
                        <a:pt x="8962" y="23000"/>
                        <a:pt x="6388" y="20426"/>
                        <a:pt x="6388" y="17250"/>
                      </a:cubicBezTo>
                      <a:cubicBezTo>
                        <a:pt x="6388" y="14075"/>
                        <a:pt x="8962" y="11500"/>
                        <a:pt x="12138" y="11500"/>
                      </a:cubicBezTo>
                      <a:cubicBezTo>
                        <a:pt x="15312" y="11504"/>
                        <a:pt x="17884" y="14076"/>
                        <a:pt x="17888" y="172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96" name="Rectangle 92"/>
                <p:cNvSpPr>
                  <a:spLocks noChangeArrowheads="1"/>
                </p:cNvSpPr>
                <p:nvPr/>
              </p:nvSpPr>
              <p:spPr bwMode="auto">
                <a:xfrm>
                  <a:off x="1730" y="2437"/>
                  <a:ext cx="1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97" name="Rectangle 93"/>
                <p:cNvSpPr>
                  <a:spLocks noChangeArrowheads="1"/>
                </p:cNvSpPr>
                <p:nvPr/>
              </p:nvSpPr>
              <p:spPr bwMode="auto">
                <a:xfrm>
                  <a:off x="1730" y="2412"/>
                  <a:ext cx="1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98" name="Rectangle 94"/>
                <p:cNvSpPr>
                  <a:spLocks noChangeArrowheads="1"/>
                </p:cNvSpPr>
                <p:nvPr/>
              </p:nvSpPr>
              <p:spPr bwMode="auto">
                <a:xfrm>
                  <a:off x="1452" y="2496"/>
                  <a:ext cx="1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99" name="Rectangle 95"/>
                <p:cNvSpPr>
                  <a:spLocks noChangeArrowheads="1"/>
                </p:cNvSpPr>
                <p:nvPr/>
              </p:nvSpPr>
              <p:spPr bwMode="auto">
                <a:xfrm>
                  <a:off x="1478" y="2496"/>
                  <a:ext cx="1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500" name="Rectangle 96"/>
                <p:cNvSpPr>
                  <a:spLocks noChangeArrowheads="1"/>
                </p:cNvSpPr>
                <p:nvPr/>
              </p:nvSpPr>
              <p:spPr bwMode="auto">
                <a:xfrm>
                  <a:off x="1504" y="2496"/>
                  <a:ext cx="1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62" name="Group 461">
              <a:extLst>
                <a:ext uri="{FF2B5EF4-FFF2-40B4-BE49-F238E27FC236}">
                  <a16:creationId xmlns:a16="http://schemas.microsoft.com/office/drawing/2014/main" id="{3C44D2BB-BF59-4D3C-8103-B65EF9223FCE}"/>
                </a:ext>
              </a:extLst>
            </p:cNvPr>
            <p:cNvGrpSpPr/>
            <p:nvPr/>
          </p:nvGrpSpPr>
          <p:grpSpPr>
            <a:xfrm>
              <a:off x="8669847" y="414016"/>
              <a:ext cx="841260" cy="829266"/>
              <a:chOff x="8565069" y="676188"/>
              <a:chExt cx="793540" cy="793540"/>
            </a:xfrm>
          </p:grpSpPr>
          <p:sp>
            <p:nvSpPr>
              <p:cNvPr id="474" name="Oval 473"/>
              <p:cNvSpPr/>
              <p:nvPr/>
            </p:nvSpPr>
            <p:spPr>
              <a:xfrm>
                <a:off x="8565069" y="676188"/>
                <a:ext cx="793540" cy="793540"/>
              </a:xfrm>
              <a:prstGeom prst="ellipse">
                <a:avLst/>
              </a:prstGeom>
              <a:solidFill>
                <a:schemeClr val="bg1"/>
              </a:solidFill>
              <a:ln>
                <a:solidFill>
                  <a:srgbClr val="B82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475" name="Group 99"/>
              <p:cNvGrpSpPr>
                <a:grpSpLocks noChangeAspect="1"/>
              </p:cNvGrpSpPr>
              <p:nvPr/>
            </p:nvGrpSpPr>
            <p:grpSpPr bwMode="auto">
              <a:xfrm>
                <a:off x="8721838" y="805051"/>
                <a:ext cx="480000" cy="535813"/>
                <a:chOff x="2140" y="2080"/>
                <a:chExt cx="387" cy="432"/>
              </a:xfrm>
              <a:solidFill>
                <a:srgbClr val="B8264D"/>
              </a:solidFill>
            </p:grpSpPr>
            <p:sp>
              <p:nvSpPr>
                <p:cNvPr id="476" name="Freeform 100"/>
                <p:cNvSpPr>
                  <a:spLocks noEditPoints="1"/>
                </p:cNvSpPr>
                <p:nvPr/>
              </p:nvSpPr>
              <p:spPr bwMode="auto">
                <a:xfrm>
                  <a:off x="2233" y="2080"/>
                  <a:ext cx="221" cy="247"/>
                </a:xfrm>
                <a:custGeom>
                  <a:avLst/>
                  <a:gdLst>
                    <a:gd name="T0" fmla="*/ 92753 w 98193"/>
                    <a:gd name="T1" fmla="*/ 36157 h 109674"/>
                    <a:gd name="T2" fmla="*/ 79364 w 98193"/>
                    <a:gd name="T3" fmla="*/ 16629 h 109674"/>
                    <a:gd name="T4" fmla="*/ 76270 w 98193"/>
                    <a:gd name="T5" fmla="*/ 15000 h 109674"/>
                    <a:gd name="T6" fmla="*/ 73178 w 98193"/>
                    <a:gd name="T7" fmla="*/ 16629 h 109674"/>
                    <a:gd name="T8" fmla="*/ 65581 w 98193"/>
                    <a:gd name="T9" fmla="*/ 27708 h 109674"/>
                    <a:gd name="T10" fmla="*/ 47702 w 98193"/>
                    <a:gd name="T11" fmla="*/ 1629 h 109674"/>
                    <a:gd name="T12" fmla="*/ 44608 w 98193"/>
                    <a:gd name="T13" fmla="*/ 0 h 109674"/>
                    <a:gd name="T14" fmla="*/ 41515 w 98193"/>
                    <a:gd name="T15" fmla="*/ 1629 h 109674"/>
                    <a:gd name="T16" fmla="*/ 11070 w 98193"/>
                    <a:gd name="T17" fmla="*/ 46033 h 109674"/>
                    <a:gd name="T18" fmla="*/ 15855 w 98193"/>
                    <a:gd name="T19" fmla="*/ 97783 h 109674"/>
                    <a:gd name="T20" fmla="*/ 44608 w 98193"/>
                    <a:gd name="T21" fmla="*/ 109674 h 109674"/>
                    <a:gd name="T22" fmla="*/ 73363 w 98193"/>
                    <a:gd name="T23" fmla="*/ 97783 h 109674"/>
                    <a:gd name="T24" fmla="*/ 85112 w 98193"/>
                    <a:gd name="T25" fmla="*/ 65376 h 109674"/>
                    <a:gd name="T26" fmla="*/ 90402 w 98193"/>
                    <a:gd name="T27" fmla="*/ 61590 h 109674"/>
                    <a:gd name="T28" fmla="*/ 92753 w 98193"/>
                    <a:gd name="T29" fmla="*/ 36157 h 109674"/>
                    <a:gd name="T30" fmla="*/ 68060 w 98193"/>
                    <a:gd name="T31" fmla="*/ 92480 h 109674"/>
                    <a:gd name="T32" fmla="*/ 21157 w 98193"/>
                    <a:gd name="T33" fmla="*/ 92480 h 109674"/>
                    <a:gd name="T34" fmla="*/ 17255 w 98193"/>
                    <a:gd name="T35" fmla="*/ 50274 h 109674"/>
                    <a:gd name="T36" fmla="*/ 44608 w 98193"/>
                    <a:gd name="T37" fmla="*/ 10381 h 109674"/>
                    <a:gd name="T38" fmla="*/ 61035 w 98193"/>
                    <a:gd name="T39" fmla="*/ 34338 h 109674"/>
                    <a:gd name="T40" fmla="*/ 59788 w 98193"/>
                    <a:gd name="T41" fmla="*/ 36157 h 109674"/>
                    <a:gd name="T42" fmla="*/ 62139 w 98193"/>
                    <a:gd name="T43" fmla="*/ 61590 h 109674"/>
                    <a:gd name="T44" fmla="*/ 76270 w 98193"/>
                    <a:gd name="T45" fmla="*/ 67433 h 109674"/>
                    <a:gd name="T46" fmla="*/ 77733 w 98193"/>
                    <a:gd name="T47" fmla="*/ 67374 h 109674"/>
                    <a:gd name="T48" fmla="*/ 68060 w 98193"/>
                    <a:gd name="T49" fmla="*/ 92480 h 109674"/>
                    <a:gd name="T50" fmla="*/ 85099 w 98193"/>
                    <a:gd name="T51" fmla="*/ 56287 h 109674"/>
                    <a:gd name="T52" fmla="*/ 67442 w 98193"/>
                    <a:gd name="T53" fmla="*/ 56287 h 109674"/>
                    <a:gd name="T54" fmla="*/ 65974 w 98193"/>
                    <a:gd name="T55" fmla="*/ 40398 h 109674"/>
                    <a:gd name="T56" fmla="*/ 76270 w 98193"/>
                    <a:gd name="T57" fmla="*/ 25380 h 109674"/>
                    <a:gd name="T58" fmla="*/ 86567 w 98193"/>
                    <a:gd name="T59" fmla="*/ 40398 h 109674"/>
                    <a:gd name="T60" fmla="*/ 85099 w 98193"/>
                    <a:gd name="T61" fmla="*/ 56287 h 109674"/>
                    <a:gd name="T62" fmla="*/ 85099 w 98193"/>
                    <a:gd name="T63" fmla="*/ 56287 h 109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193" h="109674">
                      <a:moveTo>
                        <a:pt x="92753" y="36157"/>
                      </a:moveTo>
                      <a:lnTo>
                        <a:pt x="79364" y="16629"/>
                      </a:lnTo>
                      <a:cubicBezTo>
                        <a:pt x="78664" y="15609"/>
                        <a:pt x="77507" y="15000"/>
                        <a:pt x="76270" y="15000"/>
                      </a:cubicBezTo>
                      <a:cubicBezTo>
                        <a:pt x="75034" y="15000"/>
                        <a:pt x="73877" y="15609"/>
                        <a:pt x="73178" y="16629"/>
                      </a:cubicBezTo>
                      <a:lnTo>
                        <a:pt x="65581" y="27708"/>
                      </a:lnTo>
                      <a:lnTo>
                        <a:pt x="47702" y="1629"/>
                      </a:lnTo>
                      <a:cubicBezTo>
                        <a:pt x="47001" y="609"/>
                        <a:pt x="45844" y="0"/>
                        <a:pt x="44608" y="0"/>
                      </a:cubicBezTo>
                      <a:cubicBezTo>
                        <a:pt x="43372" y="0"/>
                        <a:pt x="42214" y="609"/>
                        <a:pt x="41515" y="1629"/>
                      </a:cubicBezTo>
                      <a:lnTo>
                        <a:pt x="11070" y="46033"/>
                      </a:lnTo>
                      <a:cubicBezTo>
                        <a:pt x="0" y="62177"/>
                        <a:pt x="2012" y="83941"/>
                        <a:pt x="15855" y="97783"/>
                      </a:cubicBezTo>
                      <a:cubicBezTo>
                        <a:pt x="23781" y="105711"/>
                        <a:pt x="34194" y="109674"/>
                        <a:pt x="44608" y="109674"/>
                      </a:cubicBezTo>
                      <a:cubicBezTo>
                        <a:pt x="55021" y="109674"/>
                        <a:pt x="65435" y="105711"/>
                        <a:pt x="73363" y="97783"/>
                      </a:cubicBezTo>
                      <a:cubicBezTo>
                        <a:pt x="81957" y="89190"/>
                        <a:pt x="86202" y="77436"/>
                        <a:pt x="85112" y="65376"/>
                      </a:cubicBezTo>
                      <a:cubicBezTo>
                        <a:pt x="87022" y="64436"/>
                        <a:pt x="88815" y="63177"/>
                        <a:pt x="90402" y="61590"/>
                      </a:cubicBezTo>
                      <a:cubicBezTo>
                        <a:pt x="97204" y="54787"/>
                        <a:pt x="98193" y="44091"/>
                        <a:pt x="92753" y="36157"/>
                      </a:cubicBezTo>
                      <a:close/>
                      <a:moveTo>
                        <a:pt x="68060" y="92480"/>
                      </a:moveTo>
                      <a:cubicBezTo>
                        <a:pt x="55128" y="105410"/>
                        <a:pt x="34087" y="105412"/>
                        <a:pt x="21157" y="92480"/>
                      </a:cubicBezTo>
                      <a:cubicBezTo>
                        <a:pt x="9868" y="81190"/>
                        <a:pt x="8227" y="63441"/>
                        <a:pt x="17255" y="50274"/>
                      </a:cubicBezTo>
                      <a:lnTo>
                        <a:pt x="44608" y="10381"/>
                      </a:lnTo>
                      <a:lnTo>
                        <a:pt x="61035" y="34338"/>
                      </a:lnTo>
                      <a:lnTo>
                        <a:pt x="59788" y="36157"/>
                      </a:lnTo>
                      <a:cubicBezTo>
                        <a:pt x="54348" y="44091"/>
                        <a:pt x="55336" y="54787"/>
                        <a:pt x="62139" y="61590"/>
                      </a:cubicBezTo>
                      <a:cubicBezTo>
                        <a:pt x="66036" y="65484"/>
                        <a:pt x="71152" y="67433"/>
                        <a:pt x="76270" y="67433"/>
                      </a:cubicBezTo>
                      <a:cubicBezTo>
                        <a:pt x="76758" y="67433"/>
                        <a:pt x="77245" y="67409"/>
                        <a:pt x="77733" y="67374"/>
                      </a:cubicBezTo>
                      <a:cubicBezTo>
                        <a:pt x="78208" y="76743"/>
                        <a:pt x="74753" y="85787"/>
                        <a:pt x="68060" y="92480"/>
                      </a:cubicBezTo>
                      <a:close/>
                      <a:moveTo>
                        <a:pt x="85099" y="56287"/>
                      </a:moveTo>
                      <a:cubicBezTo>
                        <a:pt x="80232" y="61155"/>
                        <a:pt x="72310" y="61155"/>
                        <a:pt x="67442" y="56287"/>
                      </a:cubicBezTo>
                      <a:cubicBezTo>
                        <a:pt x="63192" y="52037"/>
                        <a:pt x="62576" y="45355"/>
                        <a:pt x="65974" y="40398"/>
                      </a:cubicBezTo>
                      <a:lnTo>
                        <a:pt x="76270" y="25380"/>
                      </a:lnTo>
                      <a:lnTo>
                        <a:pt x="86567" y="40398"/>
                      </a:lnTo>
                      <a:cubicBezTo>
                        <a:pt x="89967" y="45355"/>
                        <a:pt x="89349" y="52037"/>
                        <a:pt x="85099" y="56287"/>
                      </a:cubicBezTo>
                      <a:close/>
                      <a:moveTo>
                        <a:pt x="85099" y="56287"/>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77" name="Freeform 101"/>
                <p:cNvSpPr>
                  <a:spLocks noEditPoints="1"/>
                </p:cNvSpPr>
                <p:nvPr/>
              </p:nvSpPr>
              <p:spPr bwMode="auto">
                <a:xfrm>
                  <a:off x="2140" y="2288"/>
                  <a:ext cx="387" cy="224"/>
                </a:xfrm>
                <a:custGeom>
                  <a:avLst/>
                  <a:gdLst>
                    <a:gd name="T0" fmla="*/ 68484 w 171751"/>
                    <a:gd name="T1" fmla="*/ 99754 h 99754"/>
                    <a:gd name="T2" fmla="*/ 64734 w 171751"/>
                    <a:gd name="T3" fmla="*/ 84936 h 99754"/>
                    <a:gd name="T4" fmla="*/ 42753 w 171751"/>
                    <a:gd name="T5" fmla="*/ 86900 h 99754"/>
                    <a:gd name="T6" fmla="*/ 37450 w 171751"/>
                    <a:gd name="T7" fmla="*/ 86900 h 99754"/>
                    <a:gd name="T8" fmla="*/ 11757 w 171751"/>
                    <a:gd name="T9" fmla="*/ 59653 h 99754"/>
                    <a:gd name="T10" fmla="*/ 20688 w 171751"/>
                    <a:gd name="T11" fmla="*/ 49169 h 99754"/>
                    <a:gd name="T12" fmla="*/ 3750 w 171751"/>
                    <a:gd name="T13" fmla="*/ 35020 h 99754"/>
                    <a:gd name="T14" fmla="*/ 0 w 171751"/>
                    <a:gd name="T15" fmla="*/ 3750 h 99754"/>
                    <a:gd name="T16" fmla="*/ 43184 w 171751"/>
                    <a:gd name="T17" fmla="*/ 0 h 99754"/>
                    <a:gd name="T18" fmla="*/ 46832 w 171751"/>
                    <a:gd name="T19" fmla="*/ 4614 h 99754"/>
                    <a:gd name="T20" fmla="*/ 71505 w 171751"/>
                    <a:gd name="T21" fmla="*/ 51350 h 99754"/>
                    <a:gd name="T22" fmla="*/ 68818 w 171751"/>
                    <a:gd name="T23" fmla="*/ 58350 h 99754"/>
                    <a:gd name="T24" fmla="*/ 38256 w 171751"/>
                    <a:gd name="T25" fmla="*/ 13879 h 99754"/>
                    <a:gd name="T26" fmla="*/ 7500 w 171751"/>
                    <a:gd name="T27" fmla="*/ 7500 h 99754"/>
                    <a:gd name="T28" fmla="*/ 17675 w 171751"/>
                    <a:gd name="T29" fmla="*/ 27521 h 99754"/>
                    <a:gd name="T30" fmla="*/ 28582 w 171751"/>
                    <a:gd name="T31" fmla="*/ 47884 h 99754"/>
                    <a:gd name="T32" fmla="*/ 20810 w 171751"/>
                    <a:gd name="T33" fmla="*/ 59653 h 99754"/>
                    <a:gd name="T34" fmla="*/ 47303 w 171751"/>
                    <a:gd name="T35" fmla="*/ 71743 h 99754"/>
                    <a:gd name="T36" fmla="*/ 69408 w 171751"/>
                    <a:gd name="T37" fmla="*/ 78446 h 99754"/>
                    <a:gd name="T38" fmla="*/ 72234 w 171751"/>
                    <a:gd name="T39" fmla="*/ 92254 h 99754"/>
                    <a:gd name="T40" fmla="*/ 99517 w 171751"/>
                    <a:gd name="T41" fmla="*/ 82079 h 99754"/>
                    <a:gd name="T42" fmla="*/ 119881 w 171751"/>
                    <a:gd name="T43" fmla="*/ 71172 h 99754"/>
                    <a:gd name="T44" fmla="*/ 131651 w 171751"/>
                    <a:gd name="T45" fmla="*/ 78944 h 99754"/>
                    <a:gd name="T46" fmla="*/ 143742 w 171751"/>
                    <a:gd name="T47" fmla="*/ 52453 h 99754"/>
                    <a:gd name="T48" fmla="*/ 150444 w 171751"/>
                    <a:gd name="T49" fmla="*/ 30346 h 99754"/>
                    <a:gd name="T50" fmla="*/ 164253 w 171751"/>
                    <a:gd name="T51" fmla="*/ 27520 h 99754"/>
                    <a:gd name="T52" fmla="*/ 133069 w 171751"/>
                    <a:gd name="T53" fmla="*/ 7500 h 99754"/>
                    <a:gd name="T54" fmla="*/ 124016 w 171751"/>
                    <a:gd name="T55" fmla="*/ 42394 h 99754"/>
                    <a:gd name="T56" fmla="*/ 95291 w 171751"/>
                    <a:gd name="T57" fmla="*/ 56900 h 99754"/>
                    <a:gd name="T58" fmla="*/ 125994 w 171751"/>
                    <a:gd name="T59" fmla="*/ 13879 h 99754"/>
                    <a:gd name="T60" fmla="*/ 125626 w 171751"/>
                    <a:gd name="T61" fmla="*/ 1424 h 99754"/>
                    <a:gd name="T62" fmla="*/ 168001 w 171751"/>
                    <a:gd name="T63" fmla="*/ 0 h 99754"/>
                    <a:gd name="T64" fmla="*/ 171751 w 171751"/>
                    <a:gd name="T65" fmla="*/ 31270 h 99754"/>
                    <a:gd name="T66" fmla="*/ 156932 w 171751"/>
                    <a:gd name="T67" fmla="*/ 35020 h 99754"/>
                    <a:gd name="T68" fmla="*/ 158896 w 171751"/>
                    <a:gd name="T69" fmla="*/ 57001 h 99754"/>
                    <a:gd name="T70" fmla="*/ 134301 w 171751"/>
                    <a:gd name="T71" fmla="*/ 86900 h 99754"/>
                    <a:gd name="T72" fmla="*/ 128999 w 171751"/>
                    <a:gd name="T73" fmla="*/ 86900 h 99754"/>
                    <a:gd name="T74" fmla="*/ 107017 w 171751"/>
                    <a:gd name="T75" fmla="*/ 84936 h 99754"/>
                    <a:gd name="T76" fmla="*/ 103267 w 171751"/>
                    <a:gd name="T77" fmla="*/ 99754 h 99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751" h="99754">
                      <a:moveTo>
                        <a:pt x="103267" y="99754"/>
                      </a:moveTo>
                      <a:lnTo>
                        <a:pt x="68484" y="99754"/>
                      </a:lnTo>
                      <a:cubicBezTo>
                        <a:pt x="66413" y="99754"/>
                        <a:pt x="64734" y="98075"/>
                        <a:pt x="64734" y="96004"/>
                      </a:cubicBezTo>
                      <a:lnTo>
                        <a:pt x="64734" y="84936"/>
                      </a:lnTo>
                      <a:cubicBezTo>
                        <a:pt x="59833" y="83478"/>
                        <a:pt x="55093" y="81512"/>
                        <a:pt x="50585" y="79067"/>
                      </a:cubicBezTo>
                      <a:lnTo>
                        <a:pt x="42753" y="86900"/>
                      </a:lnTo>
                      <a:cubicBezTo>
                        <a:pt x="42050" y="87603"/>
                        <a:pt x="41096" y="87997"/>
                        <a:pt x="40101" y="87997"/>
                      </a:cubicBezTo>
                      <a:cubicBezTo>
                        <a:pt x="39107" y="87997"/>
                        <a:pt x="38153" y="87603"/>
                        <a:pt x="37450" y="86900"/>
                      </a:cubicBezTo>
                      <a:lnTo>
                        <a:pt x="12855" y="62304"/>
                      </a:lnTo>
                      <a:cubicBezTo>
                        <a:pt x="12152" y="61601"/>
                        <a:pt x="11757" y="60647"/>
                        <a:pt x="11757" y="59653"/>
                      </a:cubicBezTo>
                      <a:cubicBezTo>
                        <a:pt x="11757" y="58658"/>
                        <a:pt x="12152" y="57704"/>
                        <a:pt x="12855" y="57001"/>
                      </a:cubicBezTo>
                      <a:lnTo>
                        <a:pt x="20688" y="49169"/>
                      </a:lnTo>
                      <a:cubicBezTo>
                        <a:pt x="18242" y="44661"/>
                        <a:pt x="16276" y="39923"/>
                        <a:pt x="14818" y="35020"/>
                      </a:cubicBezTo>
                      <a:lnTo>
                        <a:pt x="3750" y="35020"/>
                      </a:lnTo>
                      <a:cubicBezTo>
                        <a:pt x="1679" y="35020"/>
                        <a:pt x="0" y="33341"/>
                        <a:pt x="0" y="31270"/>
                      </a:cubicBezTo>
                      <a:lnTo>
                        <a:pt x="0" y="3750"/>
                      </a:lnTo>
                      <a:cubicBezTo>
                        <a:pt x="0" y="1680"/>
                        <a:pt x="1679" y="0"/>
                        <a:pt x="3750" y="0"/>
                      </a:cubicBezTo>
                      <a:lnTo>
                        <a:pt x="43184" y="0"/>
                      </a:lnTo>
                      <a:cubicBezTo>
                        <a:pt x="44330" y="0"/>
                        <a:pt x="45413" y="524"/>
                        <a:pt x="46125" y="1424"/>
                      </a:cubicBezTo>
                      <a:cubicBezTo>
                        <a:pt x="46835" y="2323"/>
                        <a:pt x="47096" y="3498"/>
                        <a:pt x="46832" y="4614"/>
                      </a:cubicBezTo>
                      <a:cubicBezTo>
                        <a:pt x="46118" y="7631"/>
                        <a:pt x="45756" y="10749"/>
                        <a:pt x="45756" y="13879"/>
                      </a:cubicBezTo>
                      <a:cubicBezTo>
                        <a:pt x="45756" y="30380"/>
                        <a:pt x="56103" y="45438"/>
                        <a:pt x="71505" y="51350"/>
                      </a:cubicBezTo>
                      <a:cubicBezTo>
                        <a:pt x="73438" y="52091"/>
                        <a:pt x="74405" y="54260"/>
                        <a:pt x="73662" y="56194"/>
                      </a:cubicBezTo>
                      <a:cubicBezTo>
                        <a:pt x="72920" y="58128"/>
                        <a:pt x="70752" y="59093"/>
                        <a:pt x="68818" y="58350"/>
                      </a:cubicBezTo>
                      <a:cubicBezTo>
                        <a:pt x="59922" y="54937"/>
                        <a:pt x="52321" y="48990"/>
                        <a:pt x="46837" y="41155"/>
                      </a:cubicBezTo>
                      <a:cubicBezTo>
                        <a:pt x="41223" y="33133"/>
                        <a:pt x="38256" y="23702"/>
                        <a:pt x="38256" y="13879"/>
                      </a:cubicBezTo>
                      <a:cubicBezTo>
                        <a:pt x="38256" y="11742"/>
                        <a:pt x="38399" y="9609"/>
                        <a:pt x="38682" y="7500"/>
                      </a:cubicBezTo>
                      <a:lnTo>
                        <a:pt x="7500" y="7500"/>
                      </a:lnTo>
                      <a:lnTo>
                        <a:pt x="7500" y="27521"/>
                      </a:lnTo>
                      <a:lnTo>
                        <a:pt x="17675" y="27521"/>
                      </a:lnTo>
                      <a:cubicBezTo>
                        <a:pt x="19389" y="27521"/>
                        <a:pt x="20886" y="28684"/>
                        <a:pt x="21308" y="30347"/>
                      </a:cubicBezTo>
                      <a:cubicBezTo>
                        <a:pt x="22874" y="36501"/>
                        <a:pt x="25320" y="42401"/>
                        <a:pt x="28582" y="47884"/>
                      </a:cubicBezTo>
                      <a:cubicBezTo>
                        <a:pt x="29458" y="49359"/>
                        <a:pt x="29223" y="51240"/>
                        <a:pt x="28011" y="52453"/>
                      </a:cubicBezTo>
                      <a:lnTo>
                        <a:pt x="20810" y="59653"/>
                      </a:lnTo>
                      <a:lnTo>
                        <a:pt x="40101" y="78944"/>
                      </a:lnTo>
                      <a:lnTo>
                        <a:pt x="47303" y="71743"/>
                      </a:lnTo>
                      <a:cubicBezTo>
                        <a:pt x="48516" y="70532"/>
                        <a:pt x="50396" y="70296"/>
                        <a:pt x="51872" y="71172"/>
                      </a:cubicBezTo>
                      <a:cubicBezTo>
                        <a:pt x="57354" y="74434"/>
                        <a:pt x="63255" y="76882"/>
                        <a:pt x="69408" y="78446"/>
                      </a:cubicBezTo>
                      <a:cubicBezTo>
                        <a:pt x="71071" y="78868"/>
                        <a:pt x="72234" y="80365"/>
                        <a:pt x="72234" y="82079"/>
                      </a:cubicBezTo>
                      <a:lnTo>
                        <a:pt x="72234" y="92254"/>
                      </a:lnTo>
                      <a:lnTo>
                        <a:pt x="99517" y="92254"/>
                      </a:lnTo>
                      <a:lnTo>
                        <a:pt x="99517" y="82079"/>
                      </a:lnTo>
                      <a:cubicBezTo>
                        <a:pt x="99517" y="80365"/>
                        <a:pt x="100682" y="78868"/>
                        <a:pt x="102343" y="78446"/>
                      </a:cubicBezTo>
                      <a:cubicBezTo>
                        <a:pt x="108498" y="76880"/>
                        <a:pt x="114398" y="74434"/>
                        <a:pt x="119881" y="71172"/>
                      </a:cubicBezTo>
                      <a:cubicBezTo>
                        <a:pt x="121356" y="70296"/>
                        <a:pt x="123237" y="70531"/>
                        <a:pt x="124450" y="71743"/>
                      </a:cubicBezTo>
                      <a:lnTo>
                        <a:pt x="131651" y="78944"/>
                      </a:lnTo>
                      <a:lnTo>
                        <a:pt x="150942" y="59653"/>
                      </a:lnTo>
                      <a:lnTo>
                        <a:pt x="143742" y="52453"/>
                      </a:lnTo>
                      <a:cubicBezTo>
                        <a:pt x="142529" y="51240"/>
                        <a:pt x="142293" y="49358"/>
                        <a:pt x="143171" y="47884"/>
                      </a:cubicBezTo>
                      <a:cubicBezTo>
                        <a:pt x="146432" y="42401"/>
                        <a:pt x="148879" y="36501"/>
                        <a:pt x="150444" y="30346"/>
                      </a:cubicBezTo>
                      <a:cubicBezTo>
                        <a:pt x="150866" y="28684"/>
                        <a:pt x="152363" y="27520"/>
                        <a:pt x="154078" y="27520"/>
                      </a:cubicBezTo>
                      <a:lnTo>
                        <a:pt x="164253" y="27520"/>
                      </a:lnTo>
                      <a:lnTo>
                        <a:pt x="164253" y="7500"/>
                      </a:lnTo>
                      <a:lnTo>
                        <a:pt x="133069" y="7500"/>
                      </a:lnTo>
                      <a:cubicBezTo>
                        <a:pt x="133352" y="9609"/>
                        <a:pt x="133496" y="11742"/>
                        <a:pt x="133496" y="13879"/>
                      </a:cubicBezTo>
                      <a:cubicBezTo>
                        <a:pt x="133496" y="24252"/>
                        <a:pt x="130217" y="34113"/>
                        <a:pt x="124016" y="42394"/>
                      </a:cubicBezTo>
                      <a:cubicBezTo>
                        <a:pt x="118024" y="50399"/>
                        <a:pt x="109488" y="56428"/>
                        <a:pt x="99981" y="59373"/>
                      </a:cubicBezTo>
                      <a:cubicBezTo>
                        <a:pt x="98004" y="59987"/>
                        <a:pt x="95903" y="58879"/>
                        <a:pt x="95291" y="56900"/>
                      </a:cubicBezTo>
                      <a:cubicBezTo>
                        <a:pt x="94679" y="54923"/>
                        <a:pt x="95784" y="52822"/>
                        <a:pt x="97764" y="52208"/>
                      </a:cubicBezTo>
                      <a:cubicBezTo>
                        <a:pt x="114649" y="46979"/>
                        <a:pt x="125994" y="31574"/>
                        <a:pt x="125994" y="13879"/>
                      </a:cubicBezTo>
                      <a:cubicBezTo>
                        <a:pt x="125994" y="10749"/>
                        <a:pt x="125632" y="7631"/>
                        <a:pt x="124919" y="4614"/>
                      </a:cubicBezTo>
                      <a:cubicBezTo>
                        <a:pt x="124654" y="3498"/>
                        <a:pt x="124914" y="2323"/>
                        <a:pt x="125626" y="1424"/>
                      </a:cubicBezTo>
                      <a:cubicBezTo>
                        <a:pt x="126337" y="526"/>
                        <a:pt x="127421" y="0"/>
                        <a:pt x="128568" y="0"/>
                      </a:cubicBezTo>
                      <a:lnTo>
                        <a:pt x="168001" y="0"/>
                      </a:lnTo>
                      <a:cubicBezTo>
                        <a:pt x="170073" y="0"/>
                        <a:pt x="171751" y="1680"/>
                        <a:pt x="171751" y="3750"/>
                      </a:cubicBezTo>
                      <a:lnTo>
                        <a:pt x="171751" y="31270"/>
                      </a:lnTo>
                      <a:cubicBezTo>
                        <a:pt x="171751" y="33341"/>
                        <a:pt x="170073" y="35020"/>
                        <a:pt x="168001" y="35020"/>
                      </a:cubicBezTo>
                      <a:lnTo>
                        <a:pt x="156932" y="35020"/>
                      </a:lnTo>
                      <a:cubicBezTo>
                        <a:pt x="155475" y="39921"/>
                        <a:pt x="153510" y="44661"/>
                        <a:pt x="151063" y="49169"/>
                      </a:cubicBezTo>
                      <a:lnTo>
                        <a:pt x="158896" y="57001"/>
                      </a:lnTo>
                      <a:cubicBezTo>
                        <a:pt x="160361" y="58466"/>
                        <a:pt x="160361" y="60841"/>
                        <a:pt x="158896" y="62305"/>
                      </a:cubicBezTo>
                      <a:lnTo>
                        <a:pt x="134301" y="86900"/>
                      </a:lnTo>
                      <a:cubicBezTo>
                        <a:pt x="133598" y="87603"/>
                        <a:pt x="132644" y="87999"/>
                        <a:pt x="131650" y="87999"/>
                      </a:cubicBezTo>
                      <a:cubicBezTo>
                        <a:pt x="130655" y="87999"/>
                        <a:pt x="129702" y="87603"/>
                        <a:pt x="128999" y="86900"/>
                      </a:cubicBezTo>
                      <a:lnTo>
                        <a:pt x="121166" y="79067"/>
                      </a:lnTo>
                      <a:cubicBezTo>
                        <a:pt x="116658" y="81512"/>
                        <a:pt x="111918" y="83480"/>
                        <a:pt x="107017" y="84936"/>
                      </a:cubicBezTo>
                      <a:lnTo>
                        <a:pt x="107017" y="96004"/>
                      </a:lnTo>
                      <a:cubicBezTo>
                        <a:pt x="107017" y="98075"/>
                        <a:pt x="105338" y="99754"/>
                        <a:pt x="103267" y="99754"/>
                      </a:cubicBezTo>
                      <a:close/>
                      <a:moveTo>
                        <a:pt x="103267" y="99754"/>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78" name="Freeform 102"/>
                <p:cNvSpPr>
                  <a:spLocks noEditPoints="1"/>
                </p:cNvSpPr>
                <p:nvPr/>
              </p:nvSpPr>
              <p:spPr bwMode="auto">
                <a:xfrm>
                  <a:off x="2325" y="2409"/>
                  <a:ext cx="17" cy="17"/>
                </a:xfrm>
                <a:custGeom>
                  <a:avLst/>
                  <a:gdLst>
                    <a:gd name="T0" fmla="*/ 3749 w 7698"/>
                    <a:gd name="T1" fmla="*/ 7500 h 7500"/>
                    <a:gd name="T2" fmla="*/ 0 w 7698"/>
                    <a:gd name="T3" fmla="*/ 3750 h 7500"/>
                    <a:gd name="T4" fmla="*/ 3749 w 7698"/>
                    <a:gd name="T5" fmla="*/ 0 h 7500"/>
                    <a:gd name="T6" fmla="*/ 3914 w 7698"/>
                    <a:gd name="T7" fmla="*/ 0 h 7500"/>
                    <a:gd name="T8" fmla="*/ 3938 w 7698"/>
                    <a:gd name="T9" fmla="*/ 0 h 7500"/>
                    <a:gd name="T10" fmla="*/ 7687 w 7698"/>
                    <a:gd name="T11" fmla="*/ 3727 h 7500"/>
                    <a:gd name="T12" fmla="*/ 3960 w 7698"/>
                    <a:gd name="T13" fmla="*/ 7499 h 7500"/>
                    <a:gd name="T14" fmla="*/ 3749 w 7698"/>
                    <a:gd name="T15" fmla="*/ 7500 h 7500"/>
                    <a:gd name="T16" fmla="*/ 3749 w 7698"/>
                    <a:gd name="T17" fmla="*/ 7500 h 7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8" h="7500">
                      <a:moveTo>
                        <a:pt x="3749" y="7500"/>
                      </a:moveTo>
                      <a:cubicBezTo>
                        <a:pt x="1679" y="7500"/>
                        <a:pt x="0" y="5820"/>
                        <a:pt x="0" y="3750"/>
                      </a:cubicBezTo>
                      <a:cubicBezTo>
                        <a:pt x="0" y="1679"/>
                        <a:pt x="1679" y="0"/>
                        <a:pt x="3749" y="0"/>
                      </a:cubicBezTo>
                      <a:lnTo>
                        <a:pt x="3914" y="0"/>
                      </a:lnTo>
                      <a:lnTo>
                        <a:pt x="3938" y="0"/>
                      </a:lnTo>
                      <a:cubicBezTo>
                        <a:pt x="5998" y="0"/>
                        <a:pt x="7675" y="1664"/>
                        <a:pt x="7687" y="3727"/>
                      </a:cubicBezTo>
                      <a:cubicBezTo>
                        <a:pt x="7698" y="5798"/>
                        <a:pt x="6030" y="7487"/>
                        <a:pt x="3960" y="7499"/>
                      </a:cubicBezTo>
                      <a:lnTo>
                        <a:pt x="3749" y="7500"/>
                      </a:lnTo>
                      <a:close/>
                      <a:moveTo>
                        <a:pt x="3749" y="7500"/>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79" name="Freeform 103"/>
                <p:cNvSpPr>
                  <a:spLocks noEditPoints="1"/>
                </p:cNvSpPr>
                <p:nvPr/>
              </p:nvSpPr>
              <p:spPr bwMode="auto">
                <a:xfrm>
                  <a:off x="2325" y="2276"/>
                  <a:ext cx="17" cy="17"/>
                </a:xfrm>
                <a:custGeom>
                  <a:avLst/>
                  <a:gdLst>
                    <a:gd name="T0" fmla="*/ 3757 w 7507"/>
                    <a:gd name="T1" fmla="*/ 7498 h 7498"/>
                    <a:gd name="T2" fmla="*/ 0 w 7507"/>
                    <a:gd name="T3" fmla="*/ 3748 h 7498"/>
                    <a:gd name="T4" fmla="*/ 3742 w 7507"/>
                    <a:gd name="T5" fmla="*/ 0 h 7498"/>
                    <a:gd name="T6" fmla="*/ 3757 w 7507"/>
                    <a:gd name="T7" fmla="*/ 0 h 7498"/>
                    <a:gd name="T8" fmla="*/ 7507 w 7507"/>
                    <a:gd name="T9" fmla="*/ 3748 h 7498"/>
                    <a:gd name="T10" fmla="*/ 3757 w 7507"/>
                    <a:gd name="T11" fmla="*/ 7498 h 7498"/>
                    <a:gd name="T12" fmla="*/ 3757 w 7507"/>
                    <a:gd name="T13" fmla="*/ 7498 h 7498"/>
                  </a:gdLst>
                  <a:ahLst/>
                  <a:cxnLst>
                    <a:cxn ang="0">
                      <a:pos x="T0" y="T1"/>
                    </a:cxn>
                    <a:cxn ang="0">
                      <a:pos x="T2" y="T3"/>
                    </a:cxn>
                    <a:cxn ang="0">
                      <a:pos x="T4" y="T5"/>
                    </a:cxn>
                    <a:cxn ang="0">
                      <a:pos x="T6" y="T7"/>
                    </a:cxn>
                    <a:cxn ang="0">
                      <a:pos x="T8" y="T9"/>
                    </a:cxn>
                    <a:cxn ang="0">
                      <a:pos x="T10" y="T11"/>
                    </a:cxn>
                    <a:cxn ang="0">
                      <a:pos x="T12" y="T13"/>
                    </a:cxn>
                  </a:cxnLst>
                  <a:rect l="0" t="0" r="r" b="b"/>
                  <a:pathLst>
                    <a:path w="7507" h="7498">
                      <a:moveTo>
                        <a:pt x="3757" y="7498"/>
                      </a:moveTo>
                      <a:cubicBezTo>
                        <a:pt x="1687" y="7498"/>
                        <a:pt x="0" y="5819"/>
                        <a:pt x="0" y="3748"/>
                      </a:cubicBezTo>
                      <a:cubicBezTo>
                        <a:pt x="0" y="1678"/>
                        <a:pt x="1671" y="0"/>
                        <a:pt x="3742" y="0"/>
                      </a:cubicBezTo>
                      <a:lnTo>
                        <a:pt x="3757" y="0"/>
                      </a:lnTo>
                      <a:cubicBezTo>
                        <a:pt x="5828" y="0"/>
                        <a:pt x="7507" y="1678"/>
                        <a:pt x="7507" y="3748"/>
                      </a:cubicBezTo>
                      <a:cubicBezTo>
                        <a:pt x="7507" y="5819"/>
                        <a:pt x="5828" y="7498"/>
                        <a:pt x="3757" y="7498"/>
                      </a:cubicBezTo>
                      <a:close/>
                      <a:moveTo>
                        <a:pt x="3757" y="7498"/>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80" name="Freeform 104"/>
                <p:cNvSpPr>
                  <a:spLocks noEditPoints="1"/>
                </p:cNvSpPr>
                <p:nvPr/>
              </p:nvSpPr>
              <p:spPr bwMode="auto">
                <a:xfrm>
                  <a:off x="2270" y="2198"/>
                  <a:ext cx="41" cy="84"/>
                </a:xfrm>
                <a:custGeom>
                  <a:avLst/>
                  <a:gdLst>
                    <a:gd name="T0" fmla="*/ 14043 w 18247"/>
                    <a:gd name="T1" fmla="*/ 37178 h 37178"/>
                    <a:gd name="T2" fmla="*/ 11627 w 18247"/>
                    <a:gd name="T3" fmla="*/ 36295 h 37178"/>
                    <a:gd name="T4" fmla="*/ 10007 w 18247"/>
                    <a:gd name="T5" fmla="*/ 34805 h 37178"/>
                    <a:gd name="T6" fmla="*/ 6988 w 18247"/>
                    <a:gd name="T7" fmla="*/ 2143 h 37178"/>
                    <a:gd name="T8" fmla="*/ 12201 w 18247"/>
                    <a:gd name="T9" fmla="*/ 1172 h 37178"/>
                    <a:gd name="T10" fmla="*/ 13172 w 18247"/>
                    <a:gd name="T11" fmla="*/ 6384 h 37178"/>
                    <a:gd name="T12" fmla="*/ 15310 w 18247"/>
                    <a:gd name="T13" fmla="*/ 29502 h 37178"/>
                    <a:gd name="T14" fmla="*/ 16461 w 18247"/>
                    <a:gd name="T15" fmla="*/ 30560 h 37178"/>
                    <a:gd name="T16" fmla="*/ 16912 w 18247"/>
                    <a:gd name="T17" fmla="*/ 35844 h 37178"/>
                    <a:gd name="T18" fmla="*/ 14043 w 18247"/>
                    <a:gd name="T19" fmla="*/ 37178 h 37178"/>
                    <a:gd name="T20" fmla="*/ 14043 w 18247"/>
                    <a:gd name="T21" fmla="*/ 37178 h 37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47" h="37178">
                      <a:moveTo>
                        <a:pt x="14043" y="37178"/>
                      </a:moveTo>
                      <a:cubicBezTo>
                        <a:pt x="13188" y="37178"/>
                        <a:pt x="12332" y="36888"/>
                        <a:pt x="11627" y="36295"/>
                      </a:cubicBezTo>
                      <a:cubicBezTo>
                        <a:pt x="11067" y="35823"/>
                        <a:pt x="10523" y="35322"/>
                        <a:pt x="10007" y="34805"/>
                      </a:cubicBezTo>
                      <a:cubicBezTo>
                        <a:pt x="1271" y="26070"/>
                        <a:pt x="0" y="12334"/>
                        <a:pt x="6988" y="2143"/>
                      </a:cubicBezTo>
                      <a:cubicBezTo>
                        <a:pt x="8158" y="435"/>
                        <a:pt x="10493" y="0"/>
                        <a:pt x="12201" y="1172"/>
                      </a:cubicBezTo>
                      <a:cubicBezTo>
                        <a:pt x="13909" y="2343"/>
                        <a:pt x="14344" y="4677"/>
                        <a:pt x="13172" y="6384"/>
                      </a:cubicBezTo>
                      <a:cubicBezTo>
                        <a:pt x="8227" y="13597"/>
                        <a:pt x="9126" y="23319"/>
                        <a:pt x="15310" y="29502"/>
                      </a:cubicBezTo>
                      <a:cubicBezTo>
                        <a:pt x="15677" y="29870"/>
                        <a:pt x="16064" y="30226"/>
                        <a:pt x="16461" y="30560"/>
                      </a:cubicBezTo>
                      <a:cubicBezTo>
                        <a:pt x="18045" y="31894"/>
                        <a:pt x="18247" y="34260"/>
                        <a:pt x="16912" y="35844"/>
                      </a:cubicBezTo>
                      <a:cubicBezTo>
                        <a:pt x="16170" y="36724"/>
                        <a:pt x="15110" y="37178"/>
                        <a:pt x="14043" y="37178"/>
                      </a:cubicBezTo>
                      <a:close/>
                      <a:moveTo>
                        <a:pt x="14043" y="37178"/>
                      </a:move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463" name="Oval 462"/>
            <p:cNvSpPr/>
            <p:nvPr/>
          </p:nvSpPr>
          <p:spPr>
            <a:xfrm>
              <a:off x="6663449" y="402337"/>
              <a:ext cx="841260" cy="829266"/>
            </a:xfrm>
            <a:prstGeom prst="ellipse">
              <a:avLst/>
            </a:prstGeom>
            <a:solidFill>
              <a:schemeClr val="bg1"/>
            </a:solidFill>
            <a:ln>
              <a:solidFill>
                <a:srgbClr val="8D1F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464" name="Group 463">
              <a:extLst>
                <a:ext uri="{FF2B5EF4-FFF2-40B4-BE49-F238E27FC236}">
                  <a16:creationId xmlns:a16="http://schemas.microsoft.com/office/drawing/2014/main" id="{94F42C44-E3DC-4575-9851-C457E5B90897}"/>
                </a:ext>
              </a:extLst>
            </p:cNvPr>
            <p:cNvGrpSpPr/>
            <p:nvPr/>
          </p:nvGrpSpPr>
          <p:grpSpPr>
            <a:xfrm>
              <a:off x="10676246" y="402337"/>
              <a:ext cx="841260" cy="829266"/>
              <a:chOff x="10457657" y="665012"/>
              <a:chExt cx="793540" cy="793540"/>
            </a:xfrm>
          </p:grpSpPr>
          <p:sp>
            <p:nvSpPr>
              <p:cNvPr id="470" name="Oval 469"/>
              <p:cNvSpPr/>
              <p:nvPr/>
            </p:nvSpPr>
            <p:spPr>
              <a:xfrm>
                <a:off x="10457657" y="665012"/>
                <a:ext cx="793540" cy="793540"/>
              </a:xfrm>
              <a:prstGeom prst="ellipse">
                <a:avLst/>
              </a:prstGeom>
              <a:solidFill>
                <a:schemeClr val="bg1"/>
              </a:solidFill>
              <a:ln>
                <a:solidFill>
                  <a:srgbClr val="F23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471" name="Group 171"/>
              <p:cNvGrpSpPr>
                <a:grpSpLocks noChangeAspect="1"/>
              </p:cNvGrpSpPr>
              <p:nvPr/>
            </p:nvGrpSpPr>
            <p:grpSpPr bwMode="auto">
              <a:xfrm>
                <a:off x="10614426" y="820483"/>
                <a:ext cx="480000" cy="482599"/>
                <a:chOff x="1955" y="1230"/>
                <a:chExt cx="1847" cy="1857"/>
              </a:xfrm>
              <a:solidFill>
                <a:srgbClr val="F23440"/>
              </a:solidFill>
            </p:grpSpPr>
            <p:sp>
              <p:nvSpPr>
                <p:cNvPr id="472" name="Freeform 172"/>
                <p:cNvSpPr>
                  <a:spLocks noEditPoints="1"/>
                </p:cNvSpPr>
                <p:nvPr/>
              </p:nvSpPr>
              <p:spPr bwMode="auto">
                <a:xfrm>
                  <a:off x="2542" y="1815"/>
                  <a:ext cx="674" cy="676"/>
                </a:xfrm>
                <a:custGeom>
                  <a:avLst/>
                  <a:gdLst>
                    <a:gd name="T0" fmla="*/ 0 w 63142"/>
                    <a:gd name="T1" fmla="*/ 58160 h 63250"/>
                    <a:gd name="T2" fmla="*/ 0 w 63142"/>
                    <a:gd name="T3" fmla="*/ 5066 h 63250"/>
                    <a:gd name="T4" fmla="*/ 5088 w 63142"/>
                    <a:gd name="T5" fmla="*/ 6 h 63250"/>
                    <a:gd name="T6" fmla="*/ 45458 w 63142"/>
                    <a:gd name="T7" fmla="*/ 6 h 63250"/>
                    <a:gd name="T8" fmla="*/ 45496 w 63142"/>
                    <a:gd name="T9" fmla="*/ 7 h 63250"/>
                    <a:gd name="T10" fmla="*/ 46853 w 63142"/>
                    <a:gd name="T11" fmla="*/ 224 h 63250"/>
                    <a:gd name="T12" fmla="*/ 46917 w 63142"/>
                    <a:gd name="T13" fmla="*/ 245 h 63250"/>
                    <a:gd name="T14" fmla="*/ 47034 w 63142"/>
                    <a:gd name="T15" fmla="*/ 264 h 63250"/>
                    <a:gd name="T16" fmla="*/ 47424 w 63142"/>
                    <a:gd name="T17" fmla="*/ 415 h 63250"/>
                    <a:gd name="T18" fmla="*/ 47520 w 63142"/>
                    <a:gd name="T19" fmla="*/ 462 h 63250"/>
                    <a:gd name="T20" fmla="*/ 47613 w 63142"/>
                    <a:gd name="T21" fmla="*/ 500 h 63250"/>
                    <a:gd name="T22" fmla="*/ 47718 w 63142"/>
                    <a:gd name="T23" fmla="*/ 543 h 63250"/>
                    <a:gd name="T24" fmla="*/ 47900 w 63142"/>
                    <a:gd name="T25" fmla="*/ 636 h 63250"/>
                    <a:gd name="T26" fmla="*/ 48219 w 63142"/>
                    <a:gd name="T27" fmla="*/ 821 h 63250"/>
                    <a:gd name="T28" fmla="*/ 48987 w 63142"/>
                    <a:gd name="T29" fmla="*/ 1451 h 63250"/>
                    <a:gd name="T30" fmla="*/ 49037 w 63142"/>
                    <a:gd name="T31" fmla="*/ 1501 h 63250"/>
                    <a:gd name="T32" fmla="*/ 61632 w 63142"/>
                    <a:gd name="T33" fmla="*/ 14125 h 63250"/>
                    <a:gd name="T34" fmla="*/ 61769 w 63142"/>
                    <a:gd name="T35" fmla="*/ 14271 h 63250"/>
                    <a:gd name="T36" fmla="*/ 61910 w 63142"/>
                    <a:gd name="T37" fmla="*/ 14429 h 63250"/>
                    <a:gd name="T38" fmla="*/ 61970 w 63142"/>
                    <a:gd name="T39" fmla="*/ 14501 h 63250"/>
                    <a:gd name="T40" fmla="*/ 62357 w 63142"/>
                    <a:gd name="T41" fmla="*/ 15068 h 63250"/>
                    <a:gd name="T42" fmla="*/ 62417 w 63142"/>
                    <a:gd name="T43" fmla="*/ 15158 h 63250"/>
                    <a:gd name="T44" fmla="*/ 62501 w 63142"/>
                    <a:gd name="T45" fmla="*/ 15283 h 63250"/>
                    <a:gd name="T46" fmla="*/ 62593 w 63142"/>
                    <a:gd name="T47" fmla="*/ 15468 h 63250"/>
                    <a:gd name="T48" fmla="*/ 62505 w 63142"/>
                    <a:gd name="T49" fmla="*/ 15512 h 63250"/>
                    <a:gd name="T50" fmla="*/ 62877 w 63142"/>
                    <a:gd name="T51" fmla="*/ 16125 h 63250"/>
                    <a:gd name="T52" fmla="*/ 62910 w 63142"/>
                    <a:gd name="T53" fmla="*/ 16242 h 63250"/>
                    <a:gd name="T54" fmla="*/ 62936 w 63142"/>
                    <a:gd name="T55" fmla="*/ 16330 h 63250"/>
                    <a:gd name="T56" fmla="*/ 62951 w 63142"/>
                    <a:gd name="T57" fmla="*/ 16378 h 63250"/>
                    <a:gd name="T58" fmla="*/ 62982 w 63142"/>
                    <a:gd name="T59" fmla="*/ 16533 h 63250"/>
                    <a:gd name="T60" fmla="*/ 63080 w 63142"/>
                    <a:gd name="T61" fmla="*/ 17012 h 63250"/>
                    <a:gd name="T62" fmla="*/ 63088 w 63142"/>
                    <a:gd name="T63" fmla="*/ 17055 h 63250"/>
                    <a:gd name="T64" fmla="*/ 63096 w 63142"/>
                    <a:gd name="T65" fmla="*/ 17093 h 63250"/>
                    <a:gd name="T66" fmla="*/ 63104 w 63142"/>
                    <a:gd name="T67" fmla="*/ 17188 h 63250"/>
                    <a:gd name="T68" fmla="*/ 63114 w 63142"/>
                    <a:gd name="T69" fmla="*/ 17268 h 63250"/>
                    <a:gd name="T70" fmla="*/ 63128 w 63142"/>
                    <a:gd name="T71" fmla="*/ 17422 h 63250"/>
                    <a:gd name="T72" fmla="*/ 63142 w 63142"/>
                    <a:gd name="T73" fmla="*/ 17728 h 63250"/>
                    <a:gd name="T74" fmla="*/ 63142 w 63142"/>
                    <a:gd name="T75" fmla="*/ 58160 h 63250"/>
                    <a:gd name="T76" fmla="*/ 58056 w 63142"/>
                    <a:gd name="T77" fmla="*/ 63250 h 63250"/>
                    <a:gd name="T78" fmla="*/ 5088 w 63142"/>
                    <a:gd name="T79" fmla="*/ 63250 h 63250"/>
                    <a:gd name="T80" fmla="*/ 0 w 63142"/>
                    <a:gd name="T81" fmla="*/ 58160 h 63250"/>
                    <a:gd name="T82" fmla="*/ 56142 w 63142"/>
                    <a:gd name="T83" fmla="*/ 56250 h 63250"/>
                    <a:gd name="T84" fmla="*/ 56142 w 63142"/>
                    <a:gd name="T85" fmla="*/ 18534 h 63250"/>
                    <a:gd name="T86" fmla="*/ 44640 w 63142"/>
                    <a:gd name="T87" fmla="*/ 7006 h 63250"/>
                    <a:gd name="T88" fmla="*/ 7000 w 63142"/>
                    <a:gd name="T89" fmla="*/ 7006 h 63250"/>
                    <a:gd name="T90" fmla="*/ 7000 w 63142"/>
                    <a:gd name="T91" fmla="*/ 56250 h 63250"/>
                    <a:gd name="T92" fmla="*/ 56142 w 63142"/>
                    <a:gd name="T93" fmla="*/ 56250 h 6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142" h="63250">
                      <a:moveTo>
                        <a:pt x="0" y="58160"/>
                      </a:moveTo>
                      <a:lnTo>
                        <a:pt x="0" y="5066"/>
                      </a:lnTo>
                      <a:cubicBezTo>
                        <a:pt x="0" y="2240"/>
                        <a:pt x="2306" y="6"/>
                        <a:pt x="5088" y="6"/>
                      </a:cubicBezTo>
                      <a:lnTo>
                        <a:pt x="45458" y="6"/>
                      </a:lnTo>
                      <a:lnTo>
                        <a:pt x="45496" y="7"/>
                      </a:lnTo>
                      <a:cubicBezTo>
                        <a:pt x="45622" y="7"/>
                        <a:pt x="46191" y="0"/>
                        <a:pt x="46853" y="224"/>
                      </a:cubicBezTo>
                      <a:lnTo>
                        <a:pt x="46917" y="245"/>
                      </a:lnTo>
                      <a:lnTo>
                        <a:pt x="47034" y="264"/>
                      </a:lnTo>
                      <a:cubicBezTo>
                        <a:pt x="47191" y="315"/>
                        <a:pt x="47322" y="369"/>
                        <a:pt x="47424" y="415"/>
                      </a:cubicBezTo>
                      <a:lnTo>
                        <a:pt x="47520" y="462"/>
                      </a:lnTo>
                      <a:lnTo>
                        <a:pt x="47613" y="500"/>
                      </a:lnTo>
                      <a:lnTo>
                        <a:pt x="47718" y="543"/>
                      </a:lnTo>
                      <a:lnTo>
                        <a:pt x="47900" y="636"/>
                      </a:lnTo>
                      <a:lnTo>
                        <a:pt x="48219" y="821"/>
                      </a:lnTo>
                      <a:cubicBezTo>
                        <a:pt x="48582" y="1058"/>
                        <a:pt x="48832" y="1296"/>
                        <a:pt x="48987" y="1451"/>
                      </a:cubicBezTo>
                      <a:lnTo>
                        <a:pt x="49037" y="1501"/>
                      </a:lnTo>
                      <a:lnTo>
                        <a:pt x="61632" y="14125"/>
                      </a:lnTo>
                      <a:lnTo>
                        <a:pt x="61769" y="14271"/>
                      </a:lnTo>
                      <a:lnTo>
                        <a:pt x="61910" y="14429"/>
                      </a:lnTo>
                      <a:lnTo>
                        <a:pt x="61970" y="14501"/>
                      </a:lnTo>
                      <a:lnTo>
                        <a:pt x="62357" y="15068"/>
                      </a:lnTo>
                      <a:lnTo>
                        <a:pt x="62417" y="15158"/>
                      </a:lnTo>
                      <a:lnTo>
                        <a:pt x="62501" y="15283"/>
                      </a:lnTo>
                      <a:lnTo>
                        <a:pt x="62593" y="15468"/>
                      </a:lnTo>
                      <a:lnTo>
                        <a:pt x="62505" y="15512"/>
                      </a:lnTo>
                      <a:lnTo>
                        <a:pt x="62877" y="16125"/>
                      </a:lnTo>
                      <a:lnTo>
                        <a:pt x="62910" y="16242"/>
                      </a:lnTo>
                      <a:lnTo>
                        <a:pt x="62936" y="16330"/>
                      </a:lnTo>
                      <a:lnTo>
                        <a:pt x="62951" y="16378"/>
                      </a:lnTo>
                      <a:lnTo>
                        <a:pt x="62982" y="16533"/>
                      </a:lnTo>
                      <a:lnTo>
                        <a:pt x="63080" y="17012"/>
                      </a:lnTo>
                      <a:lnTo>
                        <a:pt x="63088" y="17055"/>
                      </a:lnTo>
                      <a:lnTo>
                        <a:pt x="63096" y="17093"/>
                      </a:lnTo>
                      <a:lnTo>
                        <a:pt x="63104" y="17188"/>
                      </a:lnTo>
                      <a:lnTo>
                        <a:pt x="63114" y="17268"/>
                      </a:lnTo>
                      <a:lnTo>
                        <a:pt x="63128" y="17422"/>
                      </a:lnTo>
                      <a:lnTo>
                        <a:pt x="63142" y="17728"/>
                      </a:lnTo>
                      <a:lnTo>
                        <a:pt x="63142" y="58160"/>
                      </a:lnTo>
                      <a:cubicBezTo>
                        <a:pt x="63142" y="61017"/>
                        <a:pt x="60808" y="63250"/>
                        <a:pt x="58056" y="63250"/>
                      </a:cubicBezTo>
                      <a:lnTo>
                        <a:pt x="5088" y="63250"/>
                      </a:lnTo>
                      <a:cubicBezTo>
                        <a:pt x="2266" y="63250"/>
                        <a:pt x="0" y="60979"/>
                        <a:pt x="0" y="58160"/>
                      </a:cubicBezTo>
                      <a:close/>
                      <a:moveTo>
                        <a:pt x="56142" y="56250"/>
                      </a:moveTo>
                      <a:lnTo>
                        <a:pt x="56142" y="18534"/>
                      </a:lnTo>
                      <a:lnTo>
                        <a:pt x="44640" y="7006"/>
                      </a:lnTo>
                      <a:lnTo>
                        <a:pt x="7000" y="7006"/>
                      </a:lnTo>
                      <a:lnTo>
                        <a:pt x="7000" y="56250"/>
                      </a:lnTo>
                      <a:lnTo>
                        <a:pt x="56142" y="56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73" name="Freeform 173"/>
                <p:cNvSpPr>
                  <a:spLocks noEditPoints="1"/>
                </p:cNvSpPr>
                <p:nvPr/>
              </p:nvSpPr>
              <p:spPr bwMode="auto">
                <a:xfrm>
                  <a:off x="1955" y="1230"/>
                  <a:ext cx="1847" cy="1857"/>
                </a:xfrm>
                <a:custGeom>
                  <a:avLst/>
                  <a:gdLst>
                    <a:gd name="T0" fmla="*/ 49216 w 172909"/>
                    <a:gd name="T1" fmla="*/ 136975 h 173772"/>
                    <a:gd name="T2" fmla="*/ 17782 w 172909"/>
                    <a:gd name="T3" fmla="*/ 130037 h 173772"/>
                    <a:gd name="T4" fmla="*/ 17782 w 172909"/>
                    <a:gd name="T5" fmla="*/ 110320 h 173772"/>
                    <a:gd name="T6" fmla="*/ 24138 w 172909"/>
                    <a:gd name="T7" fmla="*/ 104341 h 173772"/>
                    <a:gd name="T8" fmla="*/ 8642 w 172909"/>
                    <a:gd name="T9" fmla="*/ 87785 h 173772"/>
                    <a:gd name="T10" fmla="*/ 25866 w 172909"/>
                    <a:gd name="T11" fmla="*/ 78609 h 173772"/>
                    <a:gd name="T12" fmla="*/ 2285 w 172909"/>
                    <a:gd name="T13" fmla="*/ 68414 h 173772"/>
                    <a:gd name="T14" fmla="*/ 36339 w 172909"/>
                    <a:gd name="T15" fmla="*/ 56075 h 173772"/>
                    <a:gd name="T16" fmla="*/ 0 w 172909"/>
                    <a:gd name="T17" fmla="*/ 52576 h 173772"/>
                    <a:gd name="T18" fmla="*/ 36339 w 172909"/>
                    <a:gd name="T19" fmla="*/ 49075 h 173772"/>
                    <a:gd name="T20" fmla="*/ 42856 w 172909"/>
                    <a:gd name="T21" fmla="*/ 17781 h 173772"/>
                    <a:gd name="T22" fmla="*/ 62576 w 172909"/>
                    <a:gd name="T23" fmla="*/ 17781 h 173772"/>
                    <a:gd name="T24" fmla="*/ 68556 w 172909"/>
                    <a:gd name="T25" fmla="*/ 24137 h 173772"/>
                    <a:gd name="T26" fmla="*/ 85113 w 172909"/>
                    <a:gd name="T27" fmla="*/ 8642 h 173772"/>
                    <a:gd name="T28" fmla="*/ 94290 w 172909"/>
                    <a:gd name="T29" fmla="*/ 25866 h 173772"/>
                    <a:gd name="T30" fmla="*/ 104487 w 172909"/>
                    <a:gd name="T31" fmla="*/ 2285 h 173772"/>
                    <a:gd name="T32" fmla="*/ 116828 w 172909"/>
                    <a:gd name="T33" fmla="*/ 35777 h 173772"/>
                    <a:gd name="T34" fmla="*/ 120328 w 172909"/>
                    <a:gd name="T35" fmla="*/ 0 h 173772"/>
                    <a:gd name="T36" fmla="*/ 123829 w 172909"/>
                    <a:gd name="T37" fmla="*/ 35777 h 173772"/>
                    <a:gd name="T38" fmla="*/ 155127 w 172909"/>
                    <a:gd name="T39" fmla="*/ 42716 h 173772"/>
                    <a:gd name="T40" fmla="*/ 155127 w 172909"/>
                    <a:gd name="T41" fmla="*/ 62434 h 173772"/>
                    <a:gd name="T42" fmla="*/ 148770 w 172909"/>
                    <a:gd name="T43" fmla="*/ 68414 h 173772"/>
                    <a:gd name="T44" fmla="*/ 164267 w 172909"/>
                    <a:gd name="T45" fmla="*/ 84968 h 173772"/>
                    <a:gd name="T46" fmla="*/ 147042 w 172909"/>
                    <a:gd name="T47" fmla="*/ 94144 h 173772"/>
                    <a:gd name="T48" fmla="*/ 170623 w 172909"/>
                    <a:gd name="T49" fmla="*/ 104342 h 173772"/>
                    <a:gd name="T50" fmla="*/ 136706 w 172909"/>
                    <a:gd name="T51" fmla="*/ 116678 h 173772"/>
                    <a:gd name="T52" fmla="*/ 172909 w 172909"/>
                    <a:gd name="T53" fmla="*/ 120179 h 173772"/>
                    <a:gd name="T54" fmla="*/ 136706 w 172909"/>
                    <a:gd name="T55" fmla="*/ 123678 h 173772"/>
                    <a:gd name="T56" fmla="*/ 130188 w 172909"/>
                    <a:gd name="T57" fmla="*/ 155991 h 173772"/>
                    <a:gd name="T58" fmla="*/ 110469 w 172909"/>
                    <a:gd name="T59" fmla="*/ 155991 h 173772"/>
                    <a:gd name="T60" fmla="*/ 101291 w 172909"/>
                    <a:gd name="T61" fmla="*/ 147908 h 173772"/>
                    <a:gd name="T62" fmla="*/ 91093 w 172909"/>
                    <a:gd name="T63" fmla="*/ 171487 h 173772"/>
                    <a:gd name="T64" fmla="*/ 94291 w 172909"/>
                    <a:gd name="T65" fmla="*/ 136975 h 173772"/>
                    <a:gd name="T66" fmla="*/ 81950 w 172909"/>
                    <a:gd name="T67" fmla="*/ 171487 h 173772"/>
                    <a:gd name="T68" fmla="*/ 71754 w 172909"/>
                    <a:gd name="T69" fmla="*/ 147908 h 173772"/>
                    <a:gd name="T70" fmla="*/ 62576 w 172909"/>
                    <a:gd name="T71" fmla="*/ 165130 h 173772"/>
                    <a:gd name="T72" fmla="*/ 52716 w 172909"/>
                    <a:gd name="T73" fmla="*/ 154351 h 173772"/>
                    <a:gd name="T74" fmla="*/ 78113 w 172909"/>
                    <a:gd name="T75" fmla="*/ 155991 h 173772"/>
                    <a:gd name="T76" fmla="*/ 100651 w 172909"/>
                    <a:gd name="T77" fmla="*/ 165130 h 173772"/>
                    <a:gd name="T78" fmla="*/ 100651 w 172909"/>
                    <a:gd name="T79" fmla="*/ 165130 h 173772"/>
                    <a:gd name="T80" fmla="*/ 120328 w 172909"/>
                    <a:gd name="T81" fmla="*/ 166772 h 173772"/>
                    <a:gd name="T82" fmla="*/ 129706 w 172909"/>
                    <a:gd name="T83" fmla="*/ 129975 h 173772"/>
                    <a:gd name="T84" fmla="*/ 17782 w 172909"/>
                    <a:gd name="T85" fmla="*/ 123037 h 173772"/>
                    <a:gd name="T86" fmla="*/ 155127 w 172909"/>
                    <a:gd name="T87" fmla="*/ 123037 h 173772"/>
                    <a:gd name="T88" fmla="*/ 7000 w 172909"/>
                    <a:gd name="T89" fmla="*/ 97644 h 173772"/>
                    <a:gd name="T90" fmla="*/ 155127 w 172909"/>
                    <a:gd name="T91" fmla="*/ 94785 h 173772"/>
                    <a:gd name="T92" fmla="*/ 17782 w 172909"/>
                    <a:gd name="T93" fmla="*/ 72251 h 173772"/>
                    <a:gd name="T94" fmla="*/ 165909 w 172909"/>
                    <a:gd name="T95" fmla="*/ 75110 h 173772"/>
                    <a:gd name="T96" fmla="*/ 165909 w 172909"/>
                    <a:gd name="T97" fmla="*/ 75110 h 173772"/>
                    <a:gd name="T98" fmla="*/ 17782 w 172909"/>
                    <a:gd name="T99" fmla="*/ 55434 h 173772"/>
                    <a:gd name="T100" fmla="*/ 155127 w 172909"/>
                    <a:gd name="T101" fmla="*/ 55434 h 173772"/>
                    <a:gd name="T102" fmla="*/ 49856 w 172909"/>
                    <a:gd name="T103" fmla="*/ 8642 h 173772"/>
                    <a:gd name="T104" fmla="*/ 75253 w 172909"/>
                    <a:gd name="T105" fmla="*/ 7000 h 173772"/>
                    <a:gd name="T106" fmla="*/ 100651 w 172909"/>
                    <a:gd name="T107" fmla="*/ 8642 h 173772"/>
                    <a:gd name="T108" fmla="*/ 123188 w 172909"/>
                    <a:gd name="T109" fmla="*/ 17781 h 173772"/>
                    <a:gd name="T110" fmla="*/ 123188 w 172909"/>
                    <a:gd name="T111" fmla="*/ 17781 h 173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909" h="173772">
                      <a:moveTo>
                        <a:pt x="46018" y="171487"/>
                      </a:moveTo>
                      <a:cubicBezTo>
                        <a:pt x="44199" y="170016"/>
                        <a:pt x="42856" y="167789"/>
                        <a:pt x="42856" y="165130"/>
                      </a:cubicBezTo>
                      <a:lnTo>
                        <a:pt x="42856" y="155991"/>
                      </a:lnTo>
                      <a:cubicBezTo>
                        <a:pt x="42856" y="153333"/>
                        <a:pt x="44199" y="151106"/>
                        <a:pt x="46019" y="149636"/>
                      </a:cubicBezTo>
                      <a:cubicBezTo>
                        <a:pt x="46954" y="148880"/>
                        <a:pt x="48040" y="148296"/>
                        <a:pt x="49216" y="147908"/>
                      </a:cubicBezTo>
                      <a:lnTo>
                        <a:pt x="49216" y="136975"/>
                      </a:lnTo>
                      <a:lnTo>
                        <a:pt x="39839" y="136975"/>
                      </a:lnTo>
                      <a:cubicBezTo>
                        <a:pt x="37907" y="136975"/>
                        <a:pt x="36339" y="135407"/>
                        <a:pt x="36339" y="133475"/>
                      </a:cubicBezTo>
                      <a:lnTo>
                        <a:pt x="36339" y="123678"/>
                      </a:lnTo>
                      <a:lnTo>
                        <a:pt x="25866" y="123678"/>
                      </a:lnTo>
                      <a:cubicBezTo>
                        <a:pt x="25478" y="124855"/>
                        <a:pt x="24894" y="125941"/>
                        <a:pt x="24138" y="126875"/>
                      </a:cubicBezTo>
                      <a:cubicBezTo>
                        <a:pt x="22667" y="128695"/>
                        <a:pt x="20440" y="130037"/>
                        <a:pt x="17782" y="130037"/>
                      </a:cubicBezTo>
                      <a:lnTo>
                        <a:pt x="8642" y="130037"/>
                      </a:lnTo>
                      <a:cubicBezTo>
                        <a:pt x="5983" y="130037"/>
                        <a:pt x="3756" y="128695"/>
                        <a:pt x="2285" y="126876"/>
                      </a:cubicBezTo>
                      <a:cubicBezTo>
                        <a:pt x="819" y="125063"/>
                        <a:pt x="0" y="122684"/>
                        <a:pt x="0" y="120179"/>
                      </a:cubicBezTo>
                      <a:cubicBezTo>
                        <a:pt x="0" y="117674"/>
                        <a:pt x="819" y="115295"/>
                        <a:pt x="2285" y="113483"/>
                      </a:cubicBezTo>
                      <a:cubicBezTo>
                        <a:pt x="3756" y="111664"/>
                        <a:pt x="5983" y="110320"/>
                        <a:pt x="8642" y="110320"/>
                      </a:cubicBezTo>
                      <a:lnTo>
                        <a:pt x="17782" y="110320"/>
                      </a:lnTo>
                      <a:cubicBezTo>
                        <a:pt x="20440" y="110320"/>
                        <a:pt x="22667" y="111664"/>
                        <a:pt x="24138" y="113483"/>
                      </a:cubicBezTo>
                      <a:cubicBezTo>
                        <a:pt x="24893" y="114418"/>
                        <a:pt x="25477" y="115503"/>
                        <a:pt x="25865" y="116678"/>
                      </a:cubicBezTo>
                      <a:lnTo>
                        <a:pt x="36339" y="116678"/>
                      </a:lnTo>
                      <a:lnTo>
                        <a:pt x="36339" y="101144"/>
                      </a:lnTo>
                      <a:lnTo>
                        <a:pt x="25866" y="101144"/>
                      </a:lnTo>
                      <a:cubicBezTo>
                        <a:pt x="25478" y="102320"/>
                        <a:pt x="24894" y="103406"/>
                        <a:pt x="24138" y="104341"/>
                      </a:cubicBezTo>
                      <a:cubicBezTo>
                        <a:pt x="22667" y="106161"/>
                        <a:pt x="20440" y="107503"/>
                        <a:pt x="17782" y="107503"/>
                      </a:cubicBezTo>
                      <a:lnTo>
                        <a:pt x="8642" y="107503"/>
                      </a:lnTo>
                      <a:cubicBezTo>
                        <a:pt x="5983" y="107503"/>
                        <a:pt x="3756" y="106161"/>
                        <a:pt x="2285" y="104342"/>
                      </a:cubicBezTo>
                      <a:cubicBezTo>
                        <a:pt x="819" y="102529"/>
                        <a:pt x="0" y="100149"/>
                        <a:pt x="0" y="97644"/>
                      </a:cubicBezTo>
                      <a:cubicBezTo>
                        <a:pt x="0" y="95140"/>
                        <a:pt x="819" y="92761"/>
                        <a:pt x="2285" y="90948"/>
                      </a:cubicBezTo>
                      <a:cubicBezTo>
                        <a:pt x="3756" y="89129"/>
                        <a:pt x="5983" y="87785"/>
                        <a:pt x="8642" y="87785"/>
                      </a:cubicBezTo>
                      <a:lnTo>
                        <a:pt x="17782" y="87785"/>
                      </a:lnTo>
                      <a:cubicBezTo>
                        <a:pt x="20440" y="87785"/>
                        <a:pt x="22667" y="89129"/>
                        <a:pt x="24138" y="90948"/>
                      </a:cubicBezTo>
                      <a:cubicBezTo>
                        <a:pt x="24893" y="91883"/>
                        <a:pt x="25477" y="92969"/>
                        <a:pt x="25866" y="94144"/>
                      </a:cubicBezTo>
                      <a:lnTo>
                        <a:pt x="36339" y="94144"/>
                      </a:lnTo>
                      <a:lnTo>
                        <a:pt x="36339" y="78609"/>
                      </a:lnTo>
                      <a:lnTo>
                        <a:pt x="25866" y="78609"/>
                      </a:lnTo>
                      <a:cubicBezTo>
                        <a:pt x="25478" y="79786"/>
                        <a:pt x="24894" y="80872"/>
                        <a:pt x="24138" y="81806"/>
                      </a:cubicBezTo>
                      <a:cubicBezTo>
                        <a:pt x="22667" y="83626"/>
                        <a:pt x="20440" y="84968"/>
                        <a:pt x="17782" y="84968"/>
                      </a:cubicBezTo>
                      <a:lnTo>
                        <a:pt x="8642" y="84968"/>
                      </a:lnTo>
                      <a:cubicBezTo>
                        <a:pt x="5983" y="84968"/>
                        <a:pt x="3756" y="83626"/>
                        <a:pt x="2285" y="81807"/>
                      </a:cubicBezTo>
                      <a:cubicBezTo>
                        <a:pt x="819" y="79994"/>
                        <a:pt x="0" y="77615"/>
                        <a:pt x="0" y="75110"/>
                      </a:cubicBezTo>
                      <a:cubicBezTo>
                        <a:pt x="0" y="72605"/>
                        <a:pt x="819" y="70226"/>
                        <a:pt x="2285" y="68414"/>
                      </a:cubicBezTo>
                      <a:cubicBezTo>
                        <a:pt x="3756" y="66595"/>
                        <a:pt x="5983" y="65251"/>
                        <a:pt x="8642" y="65251"/>
                      </a:cubicBezTo>
                      <a:lnTo>
                        <a:pt x="17782" y="65251"/>
                      </a:lnTo>
                      <a:cubicBezTo>
                        <a:pt x="20440" y="65251"/>
                        <a:pt x="22667" y="66595"/>
                        <a:pt x="24138" y="68414"/>
                      </a:cubicBezTo>
                      <a:cubicBezTo>
                        <a:pt x="24893" y="69349"/>
                        <a:pt x="25477" y="70434"/>
                        <a:pt x="25865" y="71609"/>
                      </a:cubicBezTo>
                      <a:lnTo>
                        <a:pt x="36339" y="71609"/>
                      </a:lnTo>
                      <a:lnTo>
                        <a:pt x="36339" y="56075"/>
                      </a:lnTo>
                      <a:lnTo>
                        <a:pt x="25866" y="56075"/>
                      </a:lnTo>
                      <a:cubicBezTo>
                        <a:pt x="25478" y="57252"/>
                        <a:pt x="24894" y="58338"/>
                        <a:pt x="24138" y="59272"/>
                      </a:cubicBezTo>
                      <a:cubicBezTo>
                        <a:pt x="22667" y="61092"/>
                        <a:pt x="20440" y="62434"/>
                        <a:pt x="17782" y="62434"/>
                      </a:cubicBezTo>
                      <a:lnTo>
                        <a:pt x="8642" y="62434"/>
                      </a:lnTo>
                      <a:cubicBezTo>
                        <a:pt x="5983" y="62434"/>
                        <a:pt x="3756" y="61092"/>
                        <a:pt x="2285" y="59273"/>
                      </a:cubicBezTo>
                      <a:cubicBezTo>
                        <a:pt x="819" y="57460"/>
                        <a:pt x="0" y="55081"/>
                        <a:pt x="0" y="52576"/>
                      </a:cubicBezTo>
                      <a:cubicBezTo>
                        <a:pt x="0" y="50071"/>
                        <a:pt x="819" y="47692"/>
                        <a:pt x="2285" y="45879"/>
                      </a:cubicBezTo>
                      <a:cubicBezTo>
                        <a:pt x="3756" y="44060"/>
                        <a:pt x="5983" y="42716"/>
                        <a:pt x="8642" y="42716"/>
                      </a:cubicBezTo>
                      <a:lnTo>
                        <a:pt x="17782" y="42716"/>
                      </a:lnTo>
                      <a:cubicBezTo>
                        <a:pt x="20440" y="42716"/>
                        <a:pt x="22667" y="44060"/>
                        <a:pt x="24138" y="45879"/>
                      </a:cubicBezTo>
                      <a:cubicBezTo>
                        <a:pt x="24893" y="46814"/>
                        <a:pt x="25477" y="47900"/>
                        <a:pt x="25866" y="49075"/>
                      </a:cubicBezTo>
                      <a:lnTo>
                        <a:pt x="36339" y="49075"/>
                      </a:lnTo>
                      <a:lnTo>
                        <a:pt x="36339" y="39277"/>
                      </a:lnTo>
                      <a:cubicBezTo>
                        <a:pt x="36339" y="37346"/>
                        <a:pt x="37907" y="35777"/>
                        <a:pt x="39839" y="35777"/>
                      </a:cubicBezTo>
                      <a:lnTo>
                        <a:pt x="49215" y="35777"/>
                      </a:lnTo>
                      <a:lnTo>
                        <a:pt x="49215" y="25866"/>
                      </a:lnTo>
                      <a:cubicBezTo>
                        <a:pt x="48040" y="25478"/>
                        <a:pt x="46954" y="24894"/>
                        <a:pt x="46019" y="24137"/>
                      </a:cubicBezTo>
                      <a:cubicBezTo>
                        <a:pt x="44199" y="22667"/>
                        <a:pt x="42856" y="20440"/>
                        <a:pt x="42856" y="17781"/>
                      </a:cubicBezTo>
                      <a:lnTo>
                        <a:pt x="42856" y="8642"/>
                      </a:lnTo>
                      <a:cubicBezTo>
                        <a:pt x="42856" y="5984"/>
                        <a:pt x="44199" y="3757"/>
                        <a:pt x="46018" y="2286"/>
                      </a:cubicBezTo>
                      <a:cubicBezTo>
                        <a:pt x="47831" y="820"/>
                        <a:pt x="50211" y="0"/>
                        <a:pt x="52716" y="0"/>
                      </a:cubicBezTo>
                      <a:cubicBezTo>
                        <a:pt x="55220" y="0"/>
                        <a:pt x="57599" y="820"/>
                        <a:pt x="59412" y="2285"/>
                      </a:cubicBezTo>
                      <a:cubicBezTo>
                        <a:pt x="61231" y="3756"/>
                        <a:pt x="62576" y="5983"/>
                        <a:pt x="62576" y="8642"/>
                      </a:cubicBezTo>
                      <a:lnTo>
                        <a:pt x="62576" y="17781"/>
                      </a:lnTo>
                      <a:cubicBezTo>
                        <a:pt x="62576" y="20441"/>
                        <a:pt x="61231" y="22667"/>
                        <a:pt x="59412" y="24138"/>
                      </a:cubicBezTo>
                      <a:cubicBezTo>
                        <a:pt x="58477" y="24894"/>
                        <a:pt x="57391" y="25477"/>
                        <a:pt x="56216" y="25865"/>
                      </a:cubicBezTo>
                      <a:lnTo>
                        <a:pt x="56216" y="35777"/>
                      </a:lnTo>
                      <a:lnTo>
                        <a:pt x="71753" y="35777"/>
                      </a:lnTo>
                      <a:lnTo>
                        <a:pt x="71753" y="25866"/>
                      </a:lnTo>
                      <a:cubicBezTo>
                        <a:pt x="70577" y="25478"/>
                        <a:pt x="69491" y="24894"/>
                        <a:pt x="68556" y="24137"/>
                      </a:cubicBezTo>
                      <a:cubicBezTo>
                        <a:pt x="66737" y="22666"/>
                        <a:pt x="65394" y="20440"/>
                        <a:pt x="65394" y="17781"/>
                      </a:cubicBezTo>
                      <a:lnTo>
                        <a:pt x="65394" y="8642"/>
                      </a:lnTo>
                      <a:cubicBezTo>
                        <a:pt x="65394" y="5984"/>
                        <a:pt x="66736" y="3757"/>
                        <a:pt x="68555" y="2286"/>
                      </a:cubicBezTo>
                      <a:cubicBezTo>
                        <a:pt x="70368" y="820"/>
                        <a:pt x="72748" y="0"/>
                        <a:pt x="75253" y="0"/>
                      </a:cubicBezTo>
                      <a:cubicBezTo>
                        <a:pt x="77758" y="0"/>
                        <a:pt x="80137" y="820"/>
                        <a:pt x="81950" y="2286"/>
                      </a:cubicBezTo>
                      <a:cubicBezTo>
                        <a:pt x="83769" y="3757"/>
                        <a:pt x="85113" y="5984"/>
                        <a:pt x="85113" y="8642"/>
                      </a:cubicBezTo>
                      <a:lnTo>
                        <a:pt x="85113" y="17781"/>
                      </a:lnTo>
                      <a:cubicBezTo>
                        <a:pt x="85113" y="20440"/>
                        <a:pt x="83769" y="22667"/>
                        <a:pt x="81949" y="24137"/>
                      </a:cubicBezTo>
                      <a:cubicBezTo>
                        <a:pt x="81014" y="24893"/>
                        <a:pt x="79929" y="25477"/>
                        <a:pt x="78754" y="25865"/>
                      </a:cubicBezTo>
                      <a:lnTo>
                        <a:pt x="78754" y="35777"/>
                      </a:lnTo>
                      <a:lnTo>
                        <a:pt x="94291" y="35777"/>
                      </a:lnTo>
                      <a:lnTo>
                        <a:pt x="94290" y="25866"/>
                      </a:lnTo>
                      <a:cubicBezTo>
                        <a:pt x="93114" y="25478"/>
                        <a:pt x="92028" y="24894"/>
                        <a:pt x="91094" y="24137"/>
                      </a:cubicBezTo>
                      <a:cubicBezTo>
                        <a:pt x="89274" y="22667"/>
                        <a:pt x="87931" y="20440"/>
                        <a:pt x="87931" y="17781"/>
                      </a:cubicBezTo>
                      <a:lnTo>
                        <a:pt x="87931" y="8642"/>
                      </a:lnTo>
                      <a:cubicBezTo>
                        <a:pt x="87931" y="5984"/>
                        <a:pt x="89274" y="3757"/>
                        <a:pt x="91093" y="2286"/>
                      </a:cubicBezTo>
                      <a:cubicBezTo>
                        <a:pt x="92906" y="820"/>
                        <a:pt x="95285" y="0"/>
                        <a:pt x="97790" y="0"/>
                      </a:cubicBezTo>
                      <a:cubicBezTo>
                        <a:pt x="100295" y="0"/>
                        <a:pt x="102674" y="820"/>
                        <a:pt x="104487" y="2285"/>
                      </a:cubicBezTo>
                      <a:cubicBezTo>
                        <a:pt x="106306" y="3756"/>
                        <a:pt x="107651" y="5983"/>
                        <a:pt x="107651" y="8642"/>
                      </a:cubicBezTo>
                      <a:lnTo>
                        <a:pt x="107651" y="17781"/>
                      </a:lnTo>
                      <a:cubicBezTo>
                        <a:pt x="107651" y="20441"/>
                        <a:pt x="106306" y="22667"/>
                        <a:pt x="104487" y="24138"/>
                      </a:cubicBezTo>
                      <a:cubicBezTo>
                        <a:pt x="103552" y="24894"/>
                        <a:pt x="102466" y="25477"/>
                        <a:pt x="101291" y="25865"/>
                      </a:cubicBezTo>
                      <a:lnTo>
                        <a:pt x="101291" y="35777"/>
                      </a:lnTo>
                      <a:lnTo>
                        <a:pt x="116828" y="35777"/>
                      </a:lnTo>
                      <a:lnTo>
                        <a:pt x="116828" y="25866"/>
                      </a:lnTo>
                      <a:cubicBezTo>
                        <a:pt x="115652" y="25478"/>
                        <a:pt x="114566" y="24894"/>
                        <a:pt x="113631" y="24137"/>
                      </a:cubicBezTo>
                      <a:cubicBezTo>
                        <a:pt x="111812" y="22666"/>
                        <a:pt x="110469" y="20440"/>
                        <a:pt x="110469" y="17781"/>
                      </a:cubicBezTo>
                      <a:lnTo>
                        <a:pt x="110469" y="8642"/>
                      </a:lnTo>
                      <a:cubicBezTo>
                        <a:pt x="110469" y="5984"/>
                        <a:pt x="111811" y="3757"/>
                        <a:pt x="113630" y="2286"/>
                      </a:cubicBezTo>
                      <a:cubicBezTo>
                        <a:pt x="115443" y="820"/>
                        <a:pt x="117823" y="0"/>
                        <a:pt x="120328" y="0"/>
                      </a:cubicBezTo>
                      <a:cubicBezTo>
                        <a:pt x="122833" y="0"/>
                        <a:pt x="125212" y="820"/>
                        <a:pt x="127025" y="2286"/>
                      </a:cubicBezTo>
                      <a:cubicBezTo>
                        <a:pt x="128844" y="3757"/>
                        <a:pt x="130188" y="5984"/>
                        <a:pt x="130188" y="8642"/>
                      </a:cubicBezTo>
                      <a:lnTo>
                        <a:pt x="130188" y="17781"/>
                      </a:lnTo>
                      <a:cubicBezTo>
                        <a:pt x="130188" y="20440"/>
                        <a:pt x="128844" y="22667"/>
                        <a:pt x="127024" y="24137"/>
                      </a:cubicBezTo>
                      <a:cubicBezTo>
                        <a:pt x="126089" y="24893"/>
                        <a:pt x="125004" y="25477"/>
                        <a:pt x="123829" y="25865"/>
                      </a:cubicBezTo>
                      <a:lnTo>
                        <a:pt x="123829" y="35777"/>
                      </a:lnTo>
                      <a:lnTo>
                        <a:pt x="133206" y="35777"/>
                      </a:lnTo>
                      <a:cubicBezTo>
                        <a:pt x="135137" y="35777"/>
                        <a:pt x="136706" y="37346"/>
                        <a:pt x="136706" y="39277"/>
                      </a:cubicBezTo>
                      <a:lnTo>
                        <a:pt x="136706" y="49075"/>
                      </a:lnTo>
                      <a:lnTo>
                        <a:pt x="147042" y="49075"/>
                      </a:lnTo>
                      <a:cubicBezTo>
                        <a:pt x="147430" y="47900"/>
                        <a:pt x="148014" y="46814"/>
                        <a:pt x="148770" y="45879"/>
                      </a:cubicBezTo>
                      <a:cubicBezTo>
                        <a:pt x="150241" y="44060"/>
                        <a:pt x="152468" y="42716"/>
                        <a:pt x="155127" y="42716"/>
                      </a:cubicBezTo>
                      <a:lnTo>
                        <a:pt x="164267" y="42716"/>
                      </a:lnTo>
                      <a:cubicBezTo>
                        <a:pt x="166925" y="42716"/>
                        <a:pt x="169152" y="44060"/>
                        <a:pt x="170623" y="45879"/>
                      </a:cubicBezTo>
                      <a:cubicBezTo>
                        <a:pt x="172089" y="47692"/>
                        <a:pt x="172909" y="50071"/>
                        <a:pt x="172909" y="52576"/>
                      </a:cubicBezTo>
                      <a:cubicBezTo>
                        <a:pt x="172909" y="55081"/>
                        <a:pt x="172089" y="57460"/>
                        <a:pt x="170623" y="59273"/>
                      </a:cubicBezTo>
                      <a:cubicBezTo>
                        <a:pt x="169152" y="61092"/>
                        <a:pt x="166925" y="62434"/>
                        <a:pt x="164267" y="62434"/>
                      </a:cubicBezTo>
                      <a:lnTo>
                        <a:pt x="155127" y="62434"/>
                      </a:lnTo>
                      <a:cubicBezTo>
                        <a:pt x="152468" y="62434"/>
                        <a:pt x="150241" y="61092"/>
                        <a:pt x="148770" y="59272"/>
                      </a:cubicBezTo>
                      <a:cubicBezTo>
                        <a:pt x="148013" y="58338"/>
                        <a:pt x="147429" y="57252"/>
                        <a:pt x="147041" y="56075"/>
                      </a:cubicBezTo>
                      <a:lnTo>
                        <a:pt x="136706" y="56075"/>
                      </a:lnTo>
                      <a:lnTo>
                        <a:pt x="136706" y="71609"/>
                      </a:lnTo>
                      <a:lnTo>
                        <a:pt x="147042" y="71609"/>
                      </a:lnTo>
                      <a:cubicBezTo>
                        <a:pt x="147431" y="70434"/>
                        <a:pt x="148014" y="69349"/>
                        <a:pt x="148770" y="68414"/>
                      </a:cubicBezTo>
                      <a:cubicBezTo>
                        <a:pt x="150241" y="66595"/>
                        <a:pt x="152468" y="65251"/>
                        <a:pt x="155127" y="65251"/>
                      </a:cubicBezTo>
                      <a:lnTo>
                        <a:pt x="164267" y="65251"/>
                      </a:lnTo>
                      <a:cubicBezTo>
                        <a:pt x="166925" y="65251"/>
                        <a:pt x="169152" y="66595"/>
                        <a:pt x="170623" y="68414"/>
                      </a:cubicBezTo>
                      <a:cubicBezTo>
                        <a:pt x="172089" y="70226"/>
                        <a:pt x="172909" y="72605"/>
                        <a:pt x="172909" y="75110"/>
                      </a:cubicBezTo>
                      <a:cubicBezTo>
                        <a:pt x="172909" y="77615"/>
                        <a:pt x="172089" y="79994"/>
                        <a:pt x="170623" y="81807"/>
                      </a:cubicBezTo>
                      <a:cubicBezTo>
                        <a:pt x="169152" y="83626"/>
                        <a:pt x="166925" y="84968"/>
                        <a:pt x="164267" y="84968"/>
                      </a:cubicBezTo>
                      <a:lnTo>
                        <a:pt x="155127" y="84968"/>
                      </a:lnTo>
                      <a:cubicBezTo>
                        <a:pt x="152468" y="84968"/>
                        <a:pt x="150241" y="83626"/>
                        <a:pt x="148770" y="81806"/>
                      </a:cubicBezTo>
                      <a:cubicBezTo>
                        <a:pt x="148013" y="80872"/>
                        <a:pt x="147429" y="79786"/>
                        <a:pt x="147041" y="78609"/>
                      </a:cubicBezTo>
                      <a:lnTo>
                        <a:pt x="136706" y="78609"/>
                      </a:lnTo>
                      <a:lnTo>
                        <a:pt x="136706" y="94144"/>
                      </a:lnTo>
                      <a:lnTo>
                        <a:pt x="147042" y="94144"/>
                      </a:lnTo>
                      <a:cubicBezTo>
                        <a:pt x="147430" y="92969"/>
                        <a:pt x="148014" y="91883"/>
                        <a:pt x="148770" y="90948"/>
                      </a:cubicBezTo>
                      <a:cubicBezTo>
                        <a:pt x="150241" y="89129"/>
                        <a:pt x="152468" y="87785"/>
                        <a:pt x="155127" y="87785"/>
                      </a:cubicBezTo>
                      <a:lnTo>
                        <a:pt x="164267" y="87785"/>
                      </a:lnTo>
                      <a:cubicBezTo>
                        <a:pt x="166925" y="87785"/>
                        <a:pt x="169152" y="89129"/>
                        <a:pt x="170623" y="90948"/>
                      </a:cubicBezTo>
                      <a:cubicBezTo>
                        <a:pt x="172089" y="92761"/>
                        <a:pt x="172909" y="95140"/>
                        <a:pt x="172909" y="97644"/>
                      </a:cubicBezTo>
                      <a:cubicBezTo>
                        <a:pt x="172909" y="100149"/>
                        <a:pt x="172089" y="102529"/>
                        <a:pt x="170623" y="104342"/>
                      </a:cubicBezTo>
                      <a:cubicBezTo>
                        <a:pt x="169152" y="106161"/>
                        <a:pt x="166925" y="107503"/>
                        <a:pt x="164267" y="107503"/>
                      </a:cubicBezTo>
                      <a:lnTo>
                        <a:pt x="155127" y="107503"/>
                      </a:lnTo>
                      <a:cubicBezTo>
                        <a:pt x="152468" y="107503"/>
                        <a:pt x="150241" y="106161"/>
                        <a:pt x="148770" y="104341"/>
                      </a:cubicBezTo>
                      <a:cubicBezTo>
                        <a:pt x="148013" y="103406"/>
                        <a:pt x="147429" y="102320"/>
                        <a:pt x="147041" y="101144"/>
                      </a:cubicBezTo>
                      <a:lnTo>
                        <a:pt x="136706" y="101144"/>
                      </a:lnTo>
                      <a:lnTo>
                        <a:pt x="136706" y="116678"/>
                      </a:lnTo>
                      <a:lnTo>
                        <a:pt x="147042" y="116678"/>
                      </a:lnTo>
                      <a:cubicBezTo>
                        <a:pt x="147431" y="115503"/>
                        <a:pt x="148014" y="114418"/>
                        <a:pt x="148770" y="113483"/>
                      </a:cubicBezTo>
                      <a:cubicBezTo>
                        <a:pt x="150241" y="111664"/>
                        <a:pt x="152468" y="110320"/>
                        <a:pt x="155127" y="110320"/>
                      </a:cubicBezTo>
                      <a:lnTo>
                        <a:pt x="164267" y="110320"/>
                      </a:lnTo>
                      <a:cubicBezTo>
                        <a:pt x="166925" y="110320"/>
                        <a:pt x="169152" y="111664"/>
                        <a:pt x="170623" y="113483"/>
                      </a:cubicBezTo>
                      <a:cubicBezTo>
                        <a:pt x="172089" y="115295"/>
                        <a:pt x="172909" y="117674"/>
                        <a:pt x="172909" y="120179"/>
                      </a:cubicBezTo>
                      <a:cubicBezTo>
                        <a:pt x="172909" y="122684"/>
                        <a:pt x="172089" y="125063"/>
                        <a:pt x="170623" y="126876"/>
                      </a:cubicBezTo>
                      <a:cubicBezTo>
                        <a:pt x="169152" y="128695"/>
                        <a:pt x="166925" y="130037"/>
                        <a:pt x="164267" y="130037"/>
                      </a:cubicBezTo>
                      <a:lnTo>
                        <a:pt x="155127" y="130037"/>
                      </a:lnTo>
                      <a:cubicBezTo>
                        <a:pt x="152468" y="130037"/>
                        <a:pt x="150241" y="128695"/>
                        <a:pt x="148770" y="126875"/>
                      </a:cubicBezTo>
                      <a:cubicBezTo>
                        <a:pt x="148013" y="125941"/>
                        <a:pt x="147429" y="124855"/>
                        <a:pt x="147041" y="123678"/>
                      </a:cubicBezTo>
                      <a:lnTo>
                        <a:pt x="136706" y="123678"/>
                      </a:lnTo>
                      <a:lnTo>
                        <a:pt x="136706" y="133475"/>
                      </a:lnTo>
                      <a:cubicBezTo>
                        <a:pt x="136706" y="135407"/>
                        <a:pt x="135137" y="136975"/>
                        <a:pt x="133206" y="136975"/>
                      </a:cubicBezTo>
                      <a:lnTo>
                        <a:pt x="123829" y="136975"/>
                      </a:lnTo>
                      <a:lnTo>
                        <a:pt x="123829" y="147908"/>
                      </a:lnTo>
                      <a:cubicBezTo>
                        <a:pt x="125004" y="148297"/>
                        <a:pt x="126089" y="148881"/>
                        <a:pt x="127024" y="149636"/>
                      </a:cubicBezTo>
                      <a:cubicBezTo>
                        <a:pt x="128844" y="151106"/>
                        <a:pt x="130188" y="153333"/>
                        <a:pt x="130188" y="155991"/>
                      </a:cubicBezTo>
                      <a:lnTo>
                        <a:pt x="130188" y="165130"/>
                      </a:lnTo>
                      <a:cubicBezTo>
                        <a:pt x="130188" y="167789"/>
                        <a:pt x="128844" y="170016"/>
                        <a:pt x="127025" y="171487"/>
                      </a:cubicBezTo>
                      <a:cubicBezTo>
                        <a:pt x="125212" y="172953"/>
                        <a:pt x="122833" y="173772"/>
                        <a:pt x="120328" y="173772"/>
                      </a:cubicBezTo>
                      <a:cubicBezTo>
                        <a:pt x="117823" y="173772"/>
                        <a:pt x="115443" y="172953"/>
                        <a:pt x="113630" y="171487"/>
                      </a:cubicBezTo>
                      <a:cubicBezTo>
                        <a:pt x="111811" y="170016"/>
                        <a:pt x="110469" y="167789"/>
                        <a:pt x="110469" y="165130"/>
                      </a:cubicBezTo>
                      <a:lnTo>
                        <a:pt x="110469" y="155991"/>
                      </a:lnTo>
                      <a:cubicBezTo>
                        <a:pt x="110469" y="153333"/>
                        <a:pt x="111812" y="151107"/>
                        <a:pt x="113631" y="149636"/>
                      </a:cubicBezTo>
                      <a:cubicBezTo>
                        <a:pt x="114566" y="148880"/>
                        <a:pt x="115652" y="148296"/>
                        <a:pt x="116829" y="147908"/>
                      </a:cubicBezTo>
                      <a:lnTo>
                        <a:pt x="116829" y="136975"/>
                      </a:lnTo>
                      <a:lnTo>
                        <a:pt x="101291" y="136975"/>
                      </a:lnTo>
                      <a:lnTo>
                        <a:pt x="101291" y="147927"/>
                      </a:lnTo>
                      <a:lnTo>
                        <a:pt x="101291" y="147908"/>
                      </a:lnTo>
                      <a:cubicBezTo>
                        <a:pt x="102466" y="148296"/>
                        <a:pt x="103552" y="148880"/>
                        <a:pt x="104487" y="149635"/>
                      </a:cubicBezTo>
                      <a:cubicBezTo>
                        <a:pt x="106306" y="151106"/>
                        <a:pt x="107651" y="153332"/>
                        <a:pt x="107651" y="155991"/>
                      </a:cubicBezTo>
                      <a:lnTo>
                        <a:pt x="107651" y="165130"/>
                      </a:lnTo>
                      <a:cubicBezTo>
                        <a:pt x="107651" y="167790"/>
                        <a:pt x="106306" y="170017"/>
                        <a:pt x="104487" y="171488"/>
                      </a:cubicBezTo>
                      <a:cubicBezTo>
                        <a:pt x="102674" y="172953"/>
                        <a:pt x="100295" y="173772"/>
                        <a:pt x="97790" y="173772"/>
                      </a:cubicBezTo>
                      <a:cubicBezTo>
                        <a:pt x="95285" y="173772"/>
                        <a:pt x="92906" y="172953"/>
                        <a:pt x="91093" y="171487"/>
                      </a:cubicBezTo>
                      <a:cubicBezTo>
                        <a:pt x="89274" y="170016"/>
                        <a:pt x="87931" y="167789"/>
                        <a:pt x="87931" y="165130"/>
                      </a:cubicBezTo>
                      <a:lnTo>
                        <a:pt x="87931" y="155991"/>
                      </a:lnTo>
                      <a:cubicBezTo>
                        <a:pt x="87931" y="153333"/>
                        <a:pt x="89274" y="151106"/>
                        <a:pt x="91094" y="149636"/>
                      </a:cubicBezTo>
                      <a:cubicBezTo>
                        <a:pt x="92028" y="148880"/>
                        <a:pt x="93114" y="148296"/>
                        <a:pt x="94291" y="147908"/>
                      </a:cubicBezTo>
                      <a:lnTo>
                        <a:pt x="94291" y="147926"/>
                      </a:lnTo>
                      <a:lnTo>
                        <a:pt x="94291" y="136975"/>
                      </a:lnTo>
                      <a:lnTo>
                        <a:pt x="78754" y="136975"/>
                      </a:lnTo>
                      <a:lnTo>
                        <a:pt x="78754" y="147908"/>
                      </a:lnTo>
                      <a:cubicBezTo>
                        <a:pt x="79929" y="148297"/>
                        <a:pt x="81014" y="148881"/>
                        <a:pt x="81949" y="149636"/>
                      </a:cubicBezTo>
                      <a:cubicBezTo>
                        <a:pt x="83769" y="151106"/>
                        <a:pt x="85113" y="153333"/>
                        <a:pt x="85113" y="155991"/>
                      </a:cubicBezTo>
                      <a:lnTo>
                        <a:pt x="85113" y="165130"/>
                      </a:lnTo>
                      <a:cubicBezTo>
                        <a:pt x="85113" y="167789"/>
                        <a:pt x="83769" y="170016"/>
                        <a:pt x="81950" y="171487"/>
                      </a:cubicBezTo>
                      <a:cubicBezTo>
                        <a:pt x="80137" y="172953"/>
                        <a:pt x="77758" y="173772"/>
                        <a:pt x="75253" y="173772"/>
                      </a:cubicBezTo>
                      <a:cubicBezTo>
                        <a:pt x="72748" y="173772"/>
                        <a:pt x="70368" y="172953"/>
                        <a:pt x="68555" y="171487"/>
                      </a:cubicBezTo>
                      <a:cubicBezTo>
                        <a:pt x="66736" y="170016"/>
                        <a:pt x="65394" y="167789"/>
                        <a:pt x="65394" y="165130"/>
                      </a:cubicBezTo>
                      <a:lnTo>
                        <a:pt x="65394" y="155991"/>
                      </a:lnTo>
                      <a:cubicBezTo>
                        <a:pt x="65394" y="153333"/>
                        <a:pt x="66737" y="151107"/>
                        <a:pt x="68556" y="149636"/>
                      </a:cubicBezTo>
                      <a:cubicBezTo>
                        <a:pt x="69491" y="148880"/>
                        <a:pt x="70577" y="148296"/>
                        <a:pt x="71754" y="147908"/>
                      </a:cubicBezTo>
                      <a:lnTo>
                        <a:pt x="71754" y="136975"/>
                      </a:lnTo>
                      <a:lnTo>
                        <a:pt x="56216" y="136975"/>
                      </a:lnTo>
                      <a:lnTo>
                        <a:pt x="56216" y="147908"/>
                      </a:lnTo>
                      <a:cubicBezTo>
                        <a:pt x="57391" y="148296"/>
                        <a:pt x="58477" y="148880"/>
                        <a:pt x="59412" y="149635"/>
                      </a:cubicBezTo>
                      <a:cubicBezTo>
                        <a:pt x="61231" y="151106"/>
                        <a:pt x="62576" y="153332"/>
                        <a:pt x="62576" y="155991"/>
                      </a:cubicBezTo>
                      <a:lnTo>
                        <a:pt x="62576" y="165130"/>
                      </a:lnTo>
                      <a:cubicBezTo>
                        <a:pt x="62576" y="167790"/>
                        <a:pt x="61231" y="170017"/>
                        <a:pt x="59412" y="171488"/>
                      </a:cubicBezTo>
                      <a:cubicBezTo>
                        <a:pt x="57599" y="172953"/>
                        <a:pt x="55220" y="173772"/>
                        <a:pt x="52716" y="173772"/>
                      </a:cubicBezTo>
                      <a:cubicBezTo>
                        <a:pt x="50211" y="173772"/>
                        <a:pt x="47831" y="172953"/>
                        <a:pt x="46018" y="171487"/>
                      </a:cubicBezTo>
                      <a:close/>
                      <a:moveTo>
                        <a:pt x="55576" y="165130"/>
                      </a:moveTo>
                      <a:lnTo>
                        <a:pt x="55576" y="155991"/>
                      </a:lnTo>
                      <a:cubicBezTo>
                        <a:pt x="55576" y="155433"/>
                        <a:pt x="54579" y="154351"/>
                        <a:pt x="52716" y="154351"/>
                      </a:cubicBezTo>
                      <a:cubicBezTo>
                        <a:pt x="50885" y="154351"/>
                        <a:pt x="49856" y="155405"/>
                        <a:pt x="49856" y="155991"/>
                      </a:cubicBezTo>
                      <a:lnTo>
                        <a:pt x="49856" y="165130"/>
                      </a:lnTo>
                      <a:cubicBezTo>
                        <a:pt x="49856" y="165691"/>
                        <a:pt x="50852" y="166772"/>
                        <a:pt x="52716" y="166772"/>
                      </a:cubicBezTo>
                      <a:cubicBezTo>
                        <a:pt x="54545" y="166772"/>
                        <a:pt x="55576" y="165718"/>
                        <a:pt x="55576" y="165130"/>
                      </a:cubicBezTo>
                      <a:close/>
                      <a:moveTo>
                        <a:pt x="78113" y="165130"/>
                      </a:moveTo>
                      <a:lnTo>
                        <a:pt x="78113" y="155991"/>
                      </a:lnTo>
                      <a:cubicBezTo>
                        <a:pt x="78113" y="155433"/>
                        <a:pt x="77116" y="154351"/>
                        <a:pt x="75253" y="154351"/>
                      </a:cubicBezTo>
                      <a:cubicBezTo>
                        <a:pt x="73423" y="154351"/>
                        <a:pt x="72394" y="155405"/>
                        <a:pt x="72394" y="155991"/>
                      </a:cubicBezTo>
                      <a:lnTo>
                        <a:pt x="72394" y="165130"/>
                      </a:lnTo>
                      <a:cubicBezTo>
                        <a:pt x="72394" y="165691"/>
                        <a:pt x="73390" y="166772"/>
                        <a:pt x="75253" y="166772"/>
                      </a:cubicBezTo>
                      <a:cubicBezTo>
                        <a:pt x="77082" y="166772"/>
                        <a:pt x="78113" y="165719"/>
                        <a:pt x="78113" y="165130"/>
                      </a:cubicBezTo>
                      <a:close/>
                      <a:moveTo>
                        <a:pt x="100651" y="165130"/>
                      </a:moveTo>
                      <a:lnTo>
                        <a:pt x="100651" y="155991"/>
                      </a:lnTo>
                      <a:cubicBezTo>
                        <a:pt x="100651" y="155433"/>
                        <a:pt x="99654" y="154351"/>
                        <a:pt x="97790" y="154351"/>
                      </a:cubicBezTo>
                      <a:cubicBezTo>
                        <a:pt x="95960" y="154351"/>
                        <a:pt x="94931" y="155405"/>
                        <a:pt x="94931" y="155991"/>
                      </a:cubicBezTo>
                      <a:lnTo>
                        <a:pt x="94931" y="165130"/>
                      </a:lnTo>
                      <a:cubicBezTo>
                        <a:pt x="94931" y="165691"/>
                        <a:pt x="95927" y="166772"/>
                        <a:pt x="97790" y="166772"/>
                      </a:cubicBezTo>
                      <a:cubicBezTo>
                        <a:pt x="99620" y="166772"/>
                        <a:pt x="100651" y="165718"/>
                        <a:pt x="100651" y="165130"/>
                      </a:cubicBezTo>
                      <a:close/>
                      <a:moveTo>
                        <a:pt x="123188" y="165130"/>
                      </a:moveTo>
                      <a:lnTo>
                        <a:pt x="123188" y="155991"/>
                      </a:lnTo>
                      <a:cubicBezTo>
                        <a:pt x="123188" y="155433"/>
                        <a:pt x="122191" y="154351"/>
                        <a:pt x="120328" y="154351"/>
                      </a:cubicBezTo>
                      <a:cubicBezTo>
                        <a:pt x="118498" y="154351"/>
                        <a:pt x="117469" y="155405"/>
                        <a:pt x="117469" y="155991"/>
                      </a:cubicBezTo>
                      <a:lnTo>
                        <a:pt x="117469" y="165130"/>
                      </a:lnTo>
                      <a:cubicBezTo>
                        <a:pt x="117469" y="165691"/>
                        <a:pt x="118465" y="166772"/>
                        <a:pt x="120328" y="166772"/>
                      </a:cubicBezTo>
                      <a:cubicBezTo>
                        <a:pt x="122157" y="166772"/>
                        <a:pt x="123188" y="165719"/>
                        <a:pt x="123188" y="165130"/>
                      </a:cubicBezTo>
                      <a:close/>
                      <a:moveTo>
                        <a:pt x="129706" y="129975"/>
                      </a:moveTo>
                      <a:lnTo>
                        <a:pt x="129706" y="42777"/>
                      </a:lnTo>
                      <a:lnTo>
                        <a:pt x="43339" y="42777"/>
                      </a:lnTo>
                      <a:lnTo>
                        <a:pt x="43339" y="129975"/>
                      </a:lnTo>
                      <a:lnTo>
                        <a:pt x="129706" y="129975"/>
                      </a:lnTo>
                      <a:close/>
                      <a:moveTo>
                        <a:pt x="19423" y="120179"/>
                      </a:moveTo>
                      <a:cubicBezTo>
                        <a:pt x="19423" y="118351"/>
                        <a:pt x="18369" y="117320"/>
                        <a:pt x="17782" y="117320"/>
                      </a:cubicBezTo>
                      <a:lnTo>
                        <a:pt x="8642" y="117320"/>
                      </a:lnTo>
                      <a:cubicBezTo>
                        <a:pt x="8081" y="117320"/>
                        <a:pt x="7000" y="118317"/>
                        <a:pt x="7000" y="120179"/>
                      </a:cubicBezTo>
                      <a:cubicBezTo>
                        <a:pt x="7000" y="122008"/>
                        <a:pt x="8053" y="123037"/>
                        <a:pt x="8642" y="123037"/>
                      </a:cubicBezTo>
                      <a:lnTo>
                        <a:pt x="17782" y="123037"/>
                      </a:lnTo>
                      <a:cubicBezTo>
                        <a:pt x="18342" y="123037"/>
                        <a:pt x="19423" y="122042"/>
                        <a:pt x="19423" y="120179"/>
                      </a:cubicBezTo>
                      <a:close/>
                      <a:moveTo>
                        <a:pt x="165909" y="120179"/>
                      </a:moveTo>
                      <a:cubicBezTo>
                        <a:pt x="165909" y="118351"/>
                        <a:pt x="164855" y="117320"/>
                        <a:pt x="164267" y="117320"/>
                      </a:cubicBezTo>
                      <a:lnTo>
                        <a:pt x="155127" y="117320"/>
                      </a:lnTo>
                      <a:cubicBezTo>
                        <a:pt x="154566" y="117320"/>
                        <a:pt x="153486" y="118317"/>
                        <a:pt x="153486" y="120179"/>
                      </a:cubicBezTo>
                      <a:cubicBezTo>
                        <a:pt x="153486" y="122008"/>
                        <a:pt x="154538" y="123037"/>
                        <a:pt x="155127" y="123037"/>
                      </a:cubicBezTo>
                      <a:lnTo>
                        <a:pt x="164267" y="123037"/>
                      </a:lnTo>
                      <a:cubicBezTo>
                        <a:pt x="164828" y="123037"/>
                        <a:pt x="165909" y="122041"/>
                        <a:pt x="165909" y="120179"/>
                      </a:cubicBezTo>
                      <a:close/>
                      <a:moveTo>
                        <a:pt x="19423" y="97644"/>
                      </a:moveTo>
                      <a:cubicBezTo>
                        <a:pt x="19423" y="95816"/>
                        <a:pt x="18369" y="94785"/>
                        <a:pt x="17782" y="94785"/>
                      </a:cubicBezTo>
                      <a:lnTo>
                        <a:pt x="8642" y="94785"/>
                      </a:lnTo>
                      <a:cubicBezTo>
                        <a:pt x="8081" y="94785"/>
                        <a:pt x="7000" y="95782"/>
                        <a:pt x="7000" y="97644"/>
                      </a:cubicBezTo>
                      <a:cubicBezTo>
                        <a:pt x="7000" y="99474"/>
                        <a:pt x="8053" y="100503"/>
                        <a:pt x="8642" y="100503"/>
                      </a:cubicBezTo>
                      <a:lnTo>
                        <a:pt x="17782" y="100503"/>
                      </a:lnTo>
                      <a:cubicBezTo>
                        <a:pt x="18342" y="100503"/>
                        <a:pt x="19423" y="99508"/>
                        <a:pt x="19423" y="97644"/>
                      </a:cubicBezTo>
                      <a:close/>
                      <a:moveTo>
                        <a:pt x="165909" y="97644"/>
                      </a:moveTo>
                      <a:cubicBezTo>
                        <a:pt x="165909" y="95816"/>
                        <a:pt x="164855" y="94785"/>
                        <a:pt x="164267" y="94785"/>
                      </a:cubicBezTo>
                      <a:lnTo>
                        <a:pt x="155127" y="94785"/>
                      </a:lnTo>
                      <a:cubicBezTo>
                        <a:pt x="154566" y="94785"/>
                        <a:pt x="153486" y="95782"/>
                        <a:pt x="153486" y="97644"/>
                      </a:cubicBezTo>
                      <a:cubicBezTo>
                        <a:pt x="153486" y="99474"/>
                        <a:pt x="154538" y="100503"/>
                        <a:pt x="155127" y="100503"/>
                      </a:cubicBezTo>
                      <a:lnTo>
                        <a:pt x="164267" y="100503"/>
                      </a:lnTo>
                      <a:cubicBezTo>
                        <a:pt x="164827" y="100503"/>
                        <a:pt x="165909" y="99507"/>
                        <a:pt x="165909" y="97644"/>
                      </a:cubicBezTo>
                      <a:close/>
                      <a:moveTo>
                        <a:pt x="19423" y="75110"/>
                      </a:moveTo>
                      <a:cubicBezTo>
                        <a:pt x="19423" y="73282"/>
                        <a:pt x="18369" y="72251"/>
                        <a:pt x="17782" y="72251"/>
                      </a:cubicBezTo>
                      <a:lnTo>
                        <a:pt x="8642" y="72251"/>
                      </a:lnTo>
                      <a:cubicBezTo>
                        <a:pt x="8081" y="72251"/>
                        <a:pt x="7000" y="73248"/>
                        <a:pt x="7000" y="75110"/>
                      </a:cubicBezTo>
                      <a:cubicBezTo>
                        <a:pt x="7000" y="76939"/>
                        <a:pt x="8053" y="77968"/>
                        <a:pt x="8642" y="77968"/>
                      </a:cubicBezTo>
                      <a:lnTo>
                        <a:pt x="17782" y="77968"/>
                      </a:lnTo>
                      <a:cubicBezTo>
                        <a:pt x="18342" y="77968"/>
                        <a:pt x="19423" y="76973"/>
                        <a:pt x="19423" y="75110"/>
                      </a:cubicBezTo>
                      <a:close/>
                      <a:moveTo>
                        <a:pt x="165909" y="75110"/>
                      </a:moveTo>
                      <a:cubicBezTo>
                        <a:pt x="165909" y="73282"/>
                        <a:pt x="164855" y="72251"/>
                        <a:pt x="164267" y="72251"/>
                      </a:cubicBezTo>
                      <a:lnTo>
                        <a:pt x="155127" y="72251"/>
                      </a:lnTo>
                      <a:cubicBezTo>
                        <a:pt x="154566" y="72251"/>
                        <a:pt x="153486" y="73248"/>
                        <a:pt x="153486" y="75110"/>
                      </a:cubicBezTo>
                      <a:cubicBezTo>
                        <a:pt x="153486" y="76939"/>
                        <a:pt x="154538" y="77968"/>
                        <a:pt x="155127" y="77968"/>
                      </a:cubicBezTo>
                      <a:lnTo>
                        <a:pt x="164267" y="77968"/>
                      </a:lnTo>
                      <a:cubicBezTo>
                        <a:pt x="164828" y="77968"/>
                        <a:pt x="165909" y="76972"/>
                        <a:pt x="165909" y="75110"/>
                      </a:cubicBezTo>
                      <a:close/>
                      <a:moveTo>
                        <a:pt x="19423" y="52576"/>
                      </a:moveTo>
                      <a:cubicBezTo>
                        <a:pt x="19423" y="50747"/>
                        <a:pt x="18369" y="49716"/>
                        <a:pt x="17782" y="49716"/>
                      </a:cubicBezTo>
                      <a:lnTo>
                        <a:pt x="8642" y="49716"/>
                      </a:lnTo>
                      <a:cubicBezTo>
                        <a:pt x="8081" y="49716"/>
                        <a:pt x="7000" y="50713"/>
                        <a:pt x="7000" y="52576"/>
                      </a:cubicBezTo>
                      <a:cubicBezTo>
                        <a:pt x="7000" y="54405"/>
                        <a:pt x="8053" y="55434"/>
                        <a:pt x="8642" y="55434"/>
                      </a:cubicBezTo>
                      <a:lnTo>
                        <a:pt x="17782" y="55434"/>
                      </a:lnTo>
                      <a:cubicBezTo>
                        <a:pt x="18342" y="55434"/>
                        <a:pt x="19423" y="54439"/>
                        <a:pt x="19423" y="52576"/>
                      </a:cubicBezTo>
                      <a:close/>
                      <a:moveTo>
                        <a:pt x="165909" y="52576"/>
                      </a:moveTo>
                      <a:cubicBezTo>
                        <a:pt x="165909" y="50747"/>
                        <a:pt x="164855" y="49716"/>
                        <a:pt x="164267" y="49716"/>
                      </a:cubicBezTo>
                      <a:lnTo>
                        <a:pt x="155127" y="49716"/>
                      </a:lnTo>
                      <a:cubicBezTo>
                        <a:pt x="154566" y="49716"/>
                        <a:pt x="153486" y="50713"/>
                        <a:pt x="153486" y="52576"/>
                      </a:cubicBezTo>
                      <a:cubicBezTo>
                        <a:pt x="153486" y="54405"/>
                        <a:pt x="154538" y="55434"/>
                        <a:pt x="155127" y="55434"/>
                      </a:cubicBezTo>
                      <a:lnTo>
                        <a:pt x="164267" y="55434"/>
                      </a:lnTo>
                      <a:cubicBezTo>
                        <a:pt x="164828" y="55434"/>
                        <a:pt x="165909" y="54438"/>
                        <a:pt x="165909" y="52576"/>
                      </a:cubicBezTo>
                      <a:close/>
                      <a:moveTo>
                        <a:pt x="55576" y="17781"/>
                      </a:moveTo>
                      <a:lnTo>
                        <a:pt x="55576" y="8642"/>
                      </a:lnTo>
                      <a:cubicBezTo>
                        <a:pt x="55576" y="8082"/>
                        <a:pt x="54578" y="7000"/>
                        <a:pt x="52716" y="7000"/>
                      </a:cubicBezTo>
                      <a:cubicBezTo>
                        <a:pt x="50886" y="7000"/>
                        <a:pt x="49856" y="8055"/>
                        <a:pt x="49856" y="8642"/>
                      </a:cubicBezTo>
                      <a:lnTo>
                        <a:pt x="49856" y="17781"/>
                      </a:lnTo>
                      <a:cubicBezTo>
                        <a:pt x="49856" y="18340"/>
                        <a:pt x="50852" y="19421"/>
                        <a:pt x="52716" y="19421"/>
                      </a:cubicBezTo>
                      <a:cubicBezTo>
                        <a:pt x="54545" y="19421"/>
                        <a:pt x="55576" y="18367"/>
                        <a:pt x="55576" y="17781"/>
                      </a:cubicBezTo>
                      <a:close/>
                      <a:moveTo>
                        <a:pt x="78113" y="17781"/>
                      </a:moveTo>
                      <a:lnTo>
                        <a:pt x="78113" y="8642"/>
                      </a:lnTo>
                      <a:cubicBezTo>
                        <a:pt x="78113" y="8082"/>
                        <a:pt x="77116" y="7000"/>
                        <a:pt x="75253" y="7000"/>
                      </a:cubicBezTo>
                      <a:cubicBezTo>
                        <a:pt x="73423" y="7000"/>
                        <a:pt x="72394" y="8054"/>
                        <a:pt x="72394" y="8642"/>
                      </a:cubicBezTo>
                      <a:lnTo>
                        <a:pt x="72394" y="17781"/>
                      </a:lnTo>
                      <a:cubicBezTo>
                        <a:pt x="72394" y="18341"/>
                        <a:pt x="73389" y="19421"/>
                        <a:pt x="75253" y="19421"/>
                      </a:cubicBezTo>
                      <a:cubicBezTo>
                        <a:pt x="77083" y="19421"/>
                        <a:pt x="78113" y="18368"/>
                        <a:pt x="78113" y="17781"/>
                      </a:cubicBezTo>
                      <a:close/>
                      <a:moveTo>
                        <a:pt x="100651" y="17781"/>
                      </a:moveTo>
                      <a:lnTo>
                        <a:pt x="100651" y="8642"/>
                      </a:lnTo>
                      <a:cubicBezTo>
                        <a:pt x="100651" y="8082"/>
                        <a:pt x="99653" y="7000"/>
                        <a:pt x="97790" y="7000"/>
                      </a:cubicBezTo>
                      <a:cubicBezTo>
                        <a:pt x="95961" y="7000"/>
                        <a:pt x="94931" y="8054"/>
                        <a:pt x="94931" y="8642"/>
                      </a:cubicBezTo>
                      <a:lnTo>
                        <a:pt x="94931" y="17781"/>
                      </a:lnTo>
                      <a:cubicBezTo>
                        <a:pt x="94931" y="18340"/>
                        <a:pt x="95927" y="19421"/>
                        <a:pt x="97790" y="19421"/>
                      </a:cubicBezTo>
                      <a:cubicBezTo>
                        <a:pt x="99620" y="19421"/>
                        <a:pt x="100651" y="18367"/>
                        <a:pt x="100651" y="17781"/>
                      </a:cubicBezTo>
                      <a:close/>
                      <a:moveTo>
                        <a:pt x="123188" y="17781"/>
                      </a:moveTo>
                      <a:lnTo>
                        <a:pt x="123188" y="8642"/>
                      </a:lnTo>
                      <a:cubicBezTo>
                        <a:pt x="123188" y="8082"/>
                        <a:pt x="122191" y="7000"/>
                        <a:pt x="120328" y="7000"/>
                      </a:cubicBezTo>
                      <a:cubicBezTo>
                        <a:pt x="118498" y="7000"/>
                        <a:pt x="117469" y="8054"/>
                        <a:pt x="117469" y="8642"/>
                      </a:cubicBezTo>
                      <a:lnTo>
                        <a:pt x="117469" y="17781"/>
                      </a:lnTo>
                      <a:cubicBezTo>
                        <a:pt x="117469" y="18341"/>
                        <a:pt x="118464" y="19421"/>
                        <a:pt x="120328" y="19421"/>
                      </a:cubicBezTo>
                      <a:cubicBezTo>
                        <a:pt x="122158" y="19421"/>
                        <a:pt x="123188" y="18368"/>
                        <a:pt x="123188" y="177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65" name="Group 464">
              <a:extLst>
                <a:ext uri="{FF2B5EF4-FFF2-40B4-BE49-F238E27FC236}">
                  <a16:creationId xmlns:a16="http://schemas.microsoft.com/office/drawing/2014/main" id="{92254733-A143-4FC5-BDC4-2B7E321C149E}"/>
                </a:ext>
              </a:extLst>
            </p:cNvPr>
            <p:cNvGrpSpPr/>
            <p:nvPr/>
          </p:nvGrpSpPr>
          <p:grpSpPr>
            <a:xfrm>
              <a:off x="644258" y="402336"/>
              <a:ext cx="841261" cy="829267"/>
              <a:chOff x="994725" y="665011"/>
              <a:chExt cx="793541" cy="793541"/>
            </a:xfrm>
          </p:grpSpPr>
          <p:sp>
            <p:nvSpPr>
              <p:cNvPr id="467" name="Oval 466">
                <a:extLst>
                  <a:ext uri="{FF2B5EF4-FFF2-40B4-BE49-F238E27FC236}">
                    <a16:creationId xmlns:a16="http://schemas.microsoft.com/office/drawing/2014/main" id="{E891FC34-6940-40BC-95AD-F15F7C31F4D4}"/>
                  </a:ext>
                </a:extLst>
              </p:cNvPr>
              <p:cNvSpPr>
                <a:spLocks noChangeAspect="1"/>
              </p:cNvSpPr>
              <p:nvPr/>
            </p:nvSpPr>
            <p:spPr>
              <a:xfrm>
                <a:off x="994725" y="665011"/>
                <a:ext cx="792480" cy="792480"/>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5900"/>
                          </a14:imgEffect>
                          <a14:imgEffect>
                            <a14:brightnessContrast bright="20000"/>
                          </a14:imgEffect>
                        </a14:imgLayer>
                      </a14:imgProps>
                    </a:ext>
                    <a:ext uri="{28A0092B-C50C-407E-A947-70E740481C1C}">
                      <a14:useLocalDpi xmlns:a14="http://schemas.microsoft.com/office/drawing/2010/main"/>
                    </a:ext>
                  </a:extLst>
                </a:blip>
                <a:srcRect/>
                <a:stretch>
                  <a:fillRect/>
                </a:stretch>
              </a:blip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sp>
            <p:nvSpPr>
              <p:cNvPr id="468" name="Oval 467"/>
              <p:cNvSpPr/>
              <p:nvPr/>
            </p:nvSpPr>
            <p:spPr>
              <a:xfrm>
                <a:off x="994726" y="665012"/>
                <a:ext cx="793540" cy="793540"/>
              </a:xfrm>
              <a:prstGeom prst="ellipse">
                <a:avLst/>
              </a:prstGeom>
              <a:solidFill>
                <a:schemeClr val="bg1"/>
              </a:solidFill>
              <a:ln>
                <a:solidFill>
                  <a:srgbClr val="390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sp>
            <p:nvSpPr>
              <p:cNvPr id="469" name="Freeform 5">
                <a:extLst>
                  <a:ext uri="{FF2B5EF4-FFF2-40B4-BE49-F238E27FC236}">
                    <a16:creationId xmlns:a16="http://schemas.microsoft.com/office/drawing/2014/main" id="{F8DF08BE-6D4A-41AE-B1DE-81638A2D2B91}"/>
                  </a:ext>
                </a:extLst>
              </p:cNvPr>
              <p:cNvSpPr>
                <a:spLocks noEditPoints="1"/>
              </p:cNvSpPr>
              <p:nvPr/>
            </p:nvSpPr>
            <p:spPr bwMode="auto">
              <a:xfrm>
                <a:off x="1127618" y="836626"/>
                <a:ext cx="536293" cy="446911"/>
              </a:xfrm>
              <a:custGeom>
                <a:avLst/>
                <a:gdLst>
                  <a:gd name="T0" fmla="*/ 66527 w 289465"/>
                  <a:gd name="T1" fmla="*/ 47393 h 240859"/>
                  <a:gd name="T2" fmla="*/ 261570 w 289465"/>
                  <a:gd name="T3" fmla="*/ 177319 h 240859"/>
                  <a:gd name="T4" fmla="*/ 257676 w 289465"/>
                  <a:gd name="T5" fmla="*/ 173496 h 240859"/>
                  <a:gd name="T6" fmla="*/ 250481 w 289465"/>
                  <a:gd name="T7" fmla="*/ 22007 h 240859"/>
                  <a:gd name="T8" fmla="*/ 246588 w 289465"/>
                  <a:gd name="T9" fmla="*/ 18184 h 240859"/>
                  <a:gd name="T10" fmla="*/ 285785 w 289465"/>
                  <a:gd name="T11" fmla="*/ 136190 h 240859"/>
                  <a:gd name="T12" fmla="*/ 281891 w 289465"/>
                  <a:gd name="T13" fmla="*/ 132366 h 240859"/>
                  <a:gd name="T14" fmla="*/ 27895 w 289465"/>
                  <a:gd name="T15" fmla="*/ 65503 h 240859"/>
                  <a:gd name="T16" fmla="*/ 31789 w 289465"/>
                  <a:gd name="T17" fmla="*/ 69327 h 240859"/>
                  <a:gd name="T18" fmla="*/ 38857 w 289465"/>
                  <a:gd name="T19" fmla="*/ 218851 h 240859"/>
                  <a:gd name="T20" fmla="*/ 42751 w 289465"/>
                  <a:gd name="T21" fmla="*/ 222675 h 240859"/>
                  <a:gd name="T22" fmla="*/ 3681 w 289465"/>
                  <a:gd name="T23" fmla="*/ 106633 h 240859"/>
                  <a:gd name="T24" fmla="*/ 7574 w 289465"/>
                  <a:gd name="T25" fmla="*/ 110456 h 240859"/>
                  <a:gd name="T26" fmla="*/ 60669 w 289465"/>
                  <a:gd name="T27" fmla="*/ 128404 h 240859"/>
                  <a:gd name="T28" fmla="*/ 70629 w 289465"/>
                  <a:gd name="T29" fmla="*/ 89296 h 240859"/>
                  <a:gd name="T30" fmla="*/ 86572 w 289465"/>
                  <a:gd name="T31" fmla="*/ 63296 h 240859"/>
                  <a:gd name="T32" fmla="*/ 103813 w 289465"/>
                  <a:gd name="T33" fmla="*/ 66713 h 240859"/>
                  <a:gd name="T34" fmla="*/ 122613 w 289465"/>
                  <a:gd name="T35" fmla="*/ 81202 h 240859"/>
                  <a:gd name="T36" fmla="*/ 152621 w 289465"/>
                  <a:gd name="T37" fmla="*/ 130113 h 240859"/>
                  <a:gd name="T38" fmla="*/ 224972 w 289465"/>
                  <a:gd name="T39" fmla="*/ 125683 h 240859"/>
                  <a:gd name="T40" fmla="*/ 184904 w 289465"/>
                  <a:gd name="T41" fmla="*/ 99684 h 240859"/>
                  <a:gd name="T42" fmla="*/ 146017 w 289465"/>
                  <a:gd name="T43" fmla="*/ 40506 h 240859"/>
                  <a:gd name="T44" fmla="*/ 59288 w 289465"/>
                  <a:gd name="T45" fmla="*/ 131362 h 240859"/>
                  <a:gd name="T46" fmla="*/ 78656 w 289465"/>
                  <a:gd name="T47" fmla="*/ 152094 h 240859"/>
                  <a:gd name="T48" fmla="*/ 89022 w 289465"/>
                  <a:gd name="T49" fmla="*/ 198426 h 240859"/>
                  <a:gd name="T50" fmla="*/ 200366 w 289465"/>
                  <a:gd name="T51" fmla="*/ 200571 h 240859"/>
                  <a:gd name="T52" fmla="*/ 204481 w 289465"/>
                  <a:gd name="T53" fmla="*/ 146144 h 240859"/>
                  <a:gd name="T54" fmla="*/ 150058 w 289465"/>
                  <a:gd name="T55" fmla="*/ 154366 h 240859"/>
                  <a:gd name="T56" fmla="*/ 158619 w 289465"/>
                  <a:gd name="T57" fmla="*/ 178976 h 240859"/>
                  <a:gd name="T58" fmla="*/ 129716 w 289465"/>
                  <a:gd name="T59" fmla="*/ 194369 h 240859"/>
                  <a:gd name="T60" fmla="*/ 130607 w 289465"/>
                  <a:gd name="T61" fmla="*/ 130312 h 240859"/>
                  <a:gd name="T62" fmla="*/ 96977 w 289465"/>
                  <a:gd name="T63" fmla="*/ 133439 h 240859"/>
                  <a:gd name="T64" fmla="*/ 86092 w 289465"/>
                  <a:gd name="T65" fmla="*/ 129807 h 240859"/>
                  <a:gd name="T66" fmla="*/ 159934 w 289465"/>
                  <a:gd name="T67" fmla="*/ 56285 h 240859"/>
                  <a:gd name="T68" fmla="*/ 156806 w 289465"/>
                  <a:gd name="T69" fmla="*/ 30534 h 240859"/>
                  <a:gd name="T70" fmla="*/ 203145 w 289465"/>
                  <a:gd name="T71" fmla="*/ 66706 h 240859"/>
                  <a:gd name="T72" fmla="*/ 206163 w 289465"/>
                  <a:gd name="T73" fmla="*/ 68051 h 240859"/>
                  <a:gd name="T74" fmla="*/ 235308 w 289465"/>
                  <a:gd name="T75" fmla="*/ 106738 h 240859"/>
                  <a:gd name="T76" fmla="*/ 169394 w 289465"/>
                  <a:gd name="T77" fmla="*/ 191700 h 240859"/>
                  <a:gd name="T78" fmla="*/ 198313 w 289465"/>
                  <a:gd name="T79" fmla="*/ 111917 h 240859"/>
                  <a:gd name="T80" fmla="*/ 81067 w 289465"/>
                  <a:gd name="T81" fmla="*/ 99548 h 240859"/>
                  <a:gd name="T82" fmla="*/ 116616 w 289465"/>
                  <a:gd name="T83" fmla="*/ 62738 h 240859"/>
                  <a:gd name="T84" fmla="*/ 197645 w 289465"/>
                  <a:gd name="T85" fmla="*/ 159945 h 240859"/>
                  <a:gd name="T86" fmla="*/ 125822 w 289465"/>
                  <a:gd name="T87" fmla="*/ 190545 h 240859"/>
                  <a:gd name="T88" fmla="*/ 82479 w 289465"/>
                  <a:gd name="T89" fmla="*/ 148201 h 240859"/>
                  <a:gd name="T90" fmla="*/ 134500 w 289465"/>
                  <a:gd name="T91" fmla="*/ 134136 h 240859"/>
                  <a:gd name="T92" fmla="*/ 157303 w 289465"/>
                  <a:gd name="T93" fmla="*/ 64082 h 240859"/>
                  <a:gd name="T94" fmla="*/ 117386 w 289465"/>
                  <a:gd name="T95" fmla="*/ 89558 h 240859"/>
                  <a:gd name="T96" fmla="*/ 204984 w 289465"/>
                  <a:gd name="T97" fmla="*/ 183368 h 240859"/>
                  <a:gd name="T98" fmla="*/ 154953 w 289465"/>
                  <a:gd name="T99" fmla="*/ 230398 h 240859"/>
                  <a:gd name="T100" fmla="*/ 63198 w 289465"/>
                  <a:gd name="T101" fmla="*/ 181517 h 240859"/>
                  <a:gd name="T102" fmla="*/ 84011 w 289465"/>
                  <a:gd name="T103" fmla="*/ 42778 h 240859"/>
                  <a:gd name="T104" fmla="*/ 221864 w 289465"/>
                  <a:gd name="T105" fmla="*/ 42129 h 240859"/>
                  <a:gd name="T106" fmla="*/ 241210 w 289465"/>
                  <a:gd name="T107" fmla="*/ 137107 h 240859"/>
                  <a:gd name="T108" fmla="*/ 203743 w 289465"/>
                  <a:gd name="T109" fmla="*/ 46152 h 240859"/>
                  <a:gd name="T110" fmla="*/ 67768 w 289465"/>
                  <a:gd name="T111" fmla="*/ 184608 h 240859"/>
                  <a:gd name="T112" fmla="*/ 152201 w 289465"/>
                  <a:gd name="T113" fmla="*/ 25347 h 240859"/>
                  <a:gd name="T114" fmla="*/ 136762 w 289465"/>
                  <a:gd name="T115" fmla="*/ 226704 h 240859"/>
                  <a:gd name="T116" fmla="*/ 240086 w 289465"/>
                  <a:gd name="T117" fmla="*/ 131697 h 240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465" h="240859">
                    <a:moveTo>
                      <a:pt x="66527" y="47393"/>
                    </a:moveTo>
                    <a:cubicBezTo>
                      <a:pt x="62636" y="51355"/>
                      <a:pt x="62694" y="57799"/>
                      <a:pt x="66657" y="61690"/>
                    </a:cubicBezTo>
                    <a:cubicBezTo>
                      <a:pt x="70619" y="65581"/>
                      <a:pt x="77063" y="65523"/>
                      <a:pt x="80954" y="61561"/>
                    </a:cubicBezTo>
                    <a:cubicBezTo>
                      <a:pt x="84845" y="57599"/>
                      <a:pt x="84787" y="51155"/>
                      <a:pt x="80825" y="47263"/>
                    </a:cubicBezTo>
                    <a:cubicBezTo>
                      <a:pt x="76863" y="43372"/>
                      <a:pt x="70419" y="43430"/>
                      <a:pt x="66527" y="47393"/>
                    </a:cubicBezTo>
                    <a:close/>
                    <a:moveTo>
                      <a:pt x="261570" y="177319"/>
                    </a:moveTo>
                    <a:cubicBezTo>
                      <a:pt x="257889" y="181067"/>
                      <a:pt x="251793" y="181122"/>
                      <a:pt x="248045" y="177442"/>
                    </a:cubicBezTo>
                    <a:cubicBezTo>
                      <a:pt x="244298" y="173761"/>
                      <a:pt x="244242" y="167666"/>
                      <a:pt x="247924" y="163918"/>
                    </a:cubicBezTo>
                    <a:cubicBezTo>
                      <a:pt x="251604" y="160170"/>
                      <a:pt x="257700" y="160115"/>
                      <a:pt x="261448" y="163795"/>
                    </a:cubicBezTo>
                    <a:cubicBezTo>
                      <a:pt x="265196" y="167476"/>
                      <a:pt x="265251" y="173571"/>
                      <a:pt x="261570" y="177319"/>
                    </a:cubicBezTo>
                    <a:close/>
                    <a:moveTo>
                      <a:pt x="257676" y="173496"/>
                    </a:moveTo>
                    <a:cubicBezTo>
                      <a:pt x="259256" y="171887"/>
                      <a:pt x="259233" y="169269"/>
                      <a:pt x="257624" y="167689"/>
                    </a:cubicBezTo>
                    <a:cubicBezTo>
                      <a:pt x="256015" y="166109"/>
                      <a:pt x="253397" y="166133"/>
                      <a:pt x="251817" y="167741"/>
                    </a:cubicBezTo>
                    <a:cubicBezTo>
                      <a:pt x="250237" y="169350"/>
                      <a:pt x="250261" y="171968"/>
                      <a:pt x="251870" y="173548"/>
                    </a:cubicBezTo>
                    <a:cubicBezTo>
                      <a:pt x="253478" y="175128"/>
                      <a:pt x="256096" y="175104"/>
                      <a:pt x="257676" y="173496"/>
                    </a:cubicBezTo>
                    <a:close/>
                    <a:moveTo>
                      <a:pt x="250481" y="22007"/>
                    </a:moveTo>
                    <a:cubicBezTo>
                      <a:pt x="245773" y="26801"/>
                      <a:pt x="237976" y="26872"/>
                      <a:pt x="233182" y="22163"/>
                    </a:cubicBezTo>
                    <a:cubicBezTo>
                      <a:pt x="228388" y="17456"/>
                      <a:pt x="228317" y="9658"/>
                      <a:pt x="233025" y="4864"/>
                    </a:cubicBezTo>
                    <a:cubicBezTo>
                      <a:pt x="237734" y="70"/>
                      <a:pt x="245531" y="0"/>
                      <a:pt x="250325" y="4708"/>
                    </a:cubicBezTo>
                    <a:cubicBezTo>
                      <a:pt x="255119" y="9416"/>
                      <a:pt x="255190" y="17213"/>
                      <a:pt x="250481" y="22007"/>
                    </a:cubicBezTo>
                    <a:close/>
                    <a:moveTo>
                      <a:pt x="246588" y="18184"/>
                    </a:moveTo>
                    <a:cubicBezTo>
                      <a:pt x="249195" y="15529"/>
                      <a:pt x="249156" y="11209"/>
                      <a:pt x="246501" y="8602"/>
                    </a:cubicBezTo>
                    <a:cubicBezTo>
                      <a:pt x="243846" y="5994"/>
                      <a:pt x="239526" y="6033"/>
                      <a:pt x="236919" y="8688"/>
                    </a:cubicBezTo>
                    <a:cubicBezTo>
                      <a:pt x="234312" y="11343"/>
                      <a:pt x="234351" y="15663"/>
                      <a:pt x="237006" y="18270"/>
                    </a:cubicBezTo>
                    <a:cubicBezTo>
                      <a:pt x="239661" y="20877"/>
                      <a:pt x="243981" y="20838"/>
                      <a:pt x="246588" y="18184"/>
                    </a:cubicBezTo>
                    <a:close/>
                    <a:moveTo>
                      <a:pt x="285785" y="136190"/>
                    </a:moveTo>
                    <a:cubicBezTo>
                      <a:pt x="282104" y="139938"/>
                      <a:pt x="276008" y="139993"/>
                      <a:pt x="272260" y="136312"/>
                    </a:cubicBezTo>
                    <a:cubicBezTo>
                      <a:pt x="268512" y="132631"/>
                      <a:pt x="268457" y="126535"/>
                      <a:pt x="272138" y="122788"/>
                    </a:cubicBezTo>
                    <a:cubicBezTo>
                      <a:pt x="275818" y="119040"/>
                      <a:pt x="281914" y="118985"/>
                      <a:pt x="285662" y="122666"/>
                    </a:cubicBezTo>
                    <a:cubicBezTo>
                      <a:pt x="289410" y="126346"/>
                      <a:pt x="289465" y="132442"/>
                      <a:pt x="285785" y="136190"/>
                    </a:cubicBezTo>
                    <a:close/>
                    <a:moveTo>
                      <a:pt x="281891" y="132366"/>
                    </a:moveTo>
                    <a:cubicBezTo>
                      <a:pt x="283471" y="130757"/>
                      <a:pt x="283447" y="128139"/>
                      <a:pt x="281839" y="126559"/>
                    </a:cubicBezTo>
                    <a:cubicBezTo>
                      <a:pt x="280230" y="124980"/>
                      <a:pt x="277611" y="125003"/>
                      <a:pt x="276032" y="126612"/>
                    </a:cubicBezTo>
                    <a:cubicBezTo>
                      <a:pt x="274451" y="128221"/>
                      <a:pt x="274475" y="130838"/>
                      <a:pt x="276084" y="132419"/>
                    </a:cubicBezTo>
                    <a:cubicBezTo>
                      <a:pt x="277693" y="133998"/>
                      <a:pt x="280311" y="133974"/>
                      <a:pt x="281891" y="132366"/>
                    </a:cubicBezTo>
                    <a:close/>
                    <a:moveTo>
                      <a:pt x="27895" y="65503"/>
                    </a:moveTo>
                    <a:cubicBezTo>
                      <a:pt x="31576" y="61755"/>
                      <a:pt x="37672" y="61700"/>
                      <a:pt x="41419" y="65381"/>
                    </a:cubicBezTo>
                    <a:cubicBezTo>
                      <a:pt x="45167" y="69061"/>
                      <a:pt x="45222" y="75157"/>
                      <a:pt x="41542" y="78905"/>
                    </a:cubicBezTo>
                    <a:cubicBezTo>
                      <a:pt x="37861" y="82653"/>
                      <a:pt x="31766" y="82708"/>
                      <a:pt x="28018" y="79027"/>
                    </a:cubicBezTo>
                    <a:cubicBezTo>
                      <a:pt x="24270" y="75346"/>
                      <a:pt x="24215" y="69251"/>
                      <a:pt x="27895" y="65503"/>
                    </a:cubicBezTo>
                    <a:close/>
                    <a:moveTo>
                      <a:pt x="31789" y="69327"/>
                    </a:moveTo>
                    <a:cubicBezTo>
                      <a:pt x="30209" y="70936"/>
                      <a:pt x="30233" y="73554"/>
                      <a:pt x="31841" y="75134"/>
                    </a:cubicBezTo>
                    <a:cubicBezTo>
                      <a:pt x="33450" y="76713"/>
                      <a:pt x="36069" y="76690"/>
                      <a:pt x="37648" y="75081"/>
                    </a:cubicBezTo>
                    <a:cubicBezTo>
                      <a:pt x="39228" y="73472"/>
                      <a:pt x="39205" y="70854"/>
                      <a:pt x="37596" y="69274"/>
                    </a:cubicBezTo>
                    <a:cubicBezTo>
                      <a:pt x="35987" y="67694"/>
                      <a:pt x="33369" y="67718"/>
                      <a:pt x="31789" y="69327"/>
                    </a:cubicBezTo>
                    <a:close/>
                    <a:moveTo>
                      <a:pt x="38857" y="218851"/>
                    </a:moveTo>
                    <a:cubicBezTo>
                      <a:pt x="43565" y="214057"/>
                      <a:pt x="51362" y="213987"/>
                      <a:pt x="56156" y="218695"/>
                    </a:cubicBezTo>
                    <a:cubicBezTo>
                      <a:pt x="60950" y="223403"/>
                      <a:pt x="61020" y="231201"/>
                      <a:pt x="56313" y="235994"/>
                    </a:cubicBezTo>
                    <a:cubicBezTo>
                      <a:pt x="51605" y="240788"/>
                      <a:pt x="43808" y="240859"/>
                      <a:pt x="39013" y="236151"/>
                    </a:cubicBezTo>
                    <a:cubicBezTo>
                      <a:pt x="34220" y="231443"/>
                      <a:pt x="34149" y="223645"/>
                      <a:pt x="38857" y="218851"/>
                    </a:cubicBezTo>
                    <a:close/>
                    <a:moveTo>
                      <a:pt x="42751" y="222675"/>
                    </a:moveTo>
                    <a:cubicBezTo>
                      <a:pt x="40143" y="225330"/>
                      <a:pt x="40183" y="229650"/>
                      <a:pt x="42838" y="232257"/>
                    </a:cubicBezTo>
                    <a:cubicBezTo>
                      <a:pt x="45492" y="234864"/>
                      <a:pt x="49812" y="234825"/>
                      <a:pt x="52419" y="232171"/>
                    </a:cubicBezTo>
                    <a:cubicBezTo>
                      <a:pt x="55026" y="229515"/>
                      <a:pt x="54987" y="225196"/>
                      <a:pt x="52333" y="222589"/>
                    </a:cubicBezTo>
                    <a:cubicBezTo>
                      <a:pt x="49678" y="219982"/>
                      <a:pt x="45358" y="220020"/>
                      <a:pt x="42751" y="222675"/>
                    </a:cubicBezTo>
                    <a:close/>
                    <a:moveTo>
                      <a:pt x="3681" y="106633"/>
                    </a:moveTo>
                    <a:cubicBezTo>
                      <a:pt x="7362" y="102885"/>
                      <a:pt x="13458" y="102830"/>
                      <a:pt x="17205" y="106510"/>
                    </a:cubicBezTo>
                    <a:cubicBezTo>
                      <a:pt x="20953" y="110191"/>
                      <a:pt x="21008" y="116287"/>
                      <a:pt x="17327" y="120035"/>
                    </a:cubicBezTo>
                    <a:cubicBezTo>
                      <a:pt x="13647" y="123783"/>
                      <a:pt x="7551" y="123838"/>
                      <a:pt x="3803" y="120157"/>
                    </a:cubicBezTo>
                    <a:cubicBezTo>
                      <a:pt x="55" y="116476"/>
                      <a:pt x="0" y="110380"/>
                      <a:pt x="3681" y="106633"/>
                    </a:cubicBezTo>
                    <a:close/>
                    <a:moveTo>
                      <a:pt x="7574" y="110456"/>
                    </a:moveTo>
                    <a:cubicBezTo>
                      <a:pt x="5995" y="112065"/>
                      <a:pt x="6019" y="114683"/>
                      <a:pt x="7627" y="116263"/>
                    </a:cubicBezTo>
                    <a:cubicBezTo>
                      <a:pt x="9236" y="117843"/>
                      <a:pt x="11854" y="117819"/>
                      <a:pt x="13434" y="116211"/>
                    </a:cubicBezTo>
                    <a:cubicBezTo>
                      <a:pt x="15013" y="114602"/>
                      <a:pt x="14990" y="111984"/>
                      <a:pt x="13381" y="110404"/>
                    </a:cubicBezTo>
                    <a:cubicBezTo>
                      <a:pt x="11772" y="108824"/>
                      <a:pt x="9155" y="108848"/>
                      <a:pt x="7574" y="110456"/>
                    </a:cubicBezTo>
                    <a:close/>
                    <a:moveTo>
                      <a:pt x="111457" y="88293"/>
                    </a:moveTo>
                    <a:lnTo>
                      <a:pt x="84447" y="65778"/>
                    </a:lnTo>
                    <a:cubicBezTo>
                      <a:pt x="79622" y="70355"/>
                      <a:pt x="72361" y="71347"/>
                      <a:pt x="66494" y="68259"/>
                    </a:cubicBezTo>
                    <a:lnTo>
                      <a:pt x="50584" y="108477"/>
                    </a:lnTo>
                    <a:cubicBezTo>
                      <a:pt x="58891" y="111070"/>
                      <a:pt x="63529" y="120088"/>
                      <a:pt x="60669" y="128404"/>
                    </a:cubicBezTo>
                    <a:lnTo>
                      <a:pt x="76368" y="136448"/>
                    </a:lnTo>
                    <a:cubicBezTo>
                      <a:pt x="77818" y="133825"/>
                      <a:pt x="80147" y="131757"/>
                      <a:pt x="82930" y="130637"/>
                    </a:cubicBezTo>
                    <a:lnTo>
                      <a:pt x="78281" y="106366"/>
                    </a:lnTo>
                    <a:cubicBezTo>
                      <a:pt x="75475" y="106500"/>
                      <a:pt x="72764" y="105470"/>
                      <a:pt x="70758" y="103499"/>
                    </a:cubicBezTo>
                    <a:cubicBezTo>
                      <a:pt x="66821" y="99633"/>
                      <a:pt x="66763" y="93233"/>
                      <a:pt x="70629" y="89296"/>
                    </a:cubicBezTo>
                    <a:cubicBezTo>
                      <a:pt x="74496" y="85360"/>
                      <a:pt x="80896" y="85302"/>
                      <a:pt x="84833" y="89168"/>
                    </a:cubicBezTo>
                    <a:cubicBezTo>
                      <a:pt x="86491" y="90797"/>
                      <a:pt x="87465" y="92861"/>
                      <a:pt x="87750" y="94999"/>
                    </a:cubicBezTo>
                    <a:lnTo>
                      <a:pt x="109091" y="95284"/>
                    </a:lnTo>
                    <a:cubicBezTo>
                      <a:pt x="109303" y="92841"/>
                      <a:pt x="110092" y="90437"/>
                      <a:pt x="111457" y="88293"/>
                    </a:cubicBezTo>
                    <a:close/>
                    <a:moveTo>
                      <a:pt x="86572" y="63296"/>
                    </a:moveTo>
                    <a:lnTo>
                      <a:pt x="113492" y="85735"/>
                    </a:lnTo>
                    <a:lnTo>
                      <a:pt x="113493" y="85735"/>
                    </a:lnTo>
                    <a:cubicBezTo>
                      <a:pt x="115212" y="83984"/>
                      <a:pt x="117243" y="82726"/>
                      <a:pt x="119411" y="81962"/>
                    </a:cubicBezTo>
                    <a:lnTo>
                      <a:pt x="114943" y="69746"/>
                    </a:lnTo>
                    <a:cubicBezTo>
                      <a:pt x="110964" y="70735"/>
                      <a:pt x="106751" y="69599"/>
                      <a:pt x="103813" y="66713"/>
                    </a:cubicBezTo>
                    <a:cubicBezTo>
                      <a:pt x="99185" y="62168"/>
                      <a:pt x="99117" y="54643"/>
                      <a:pt x="103662" y="50016"/>
                    </a:cubicBezTo>
                    <a:cubicBezTo>
                      <a:pt x="108206" y="45388"/>
                      <a:pt x="115731" y="45319"/>
                      <a:pt x="120359" y="49864"/>
                    </a:cubicBezTo>
                    <a:cubicBezTo>
                      <a:pt x="124987" y="54409"/>
                      <a:pt x="125055" y="61933"/>
                      <a:pt x="120510" y="66562"/>
                    </a:cubicBezTo>
                    <a:cubicBezTo>
                      <a:pt x="119739" y="67347"/>
                      <a:pt x="118885" y="68000"/>
                      <a:pt x="117977" y="68524"/>
                    </a:cubicBezTo>
                    <a:lnTo>
                      <a:pt x="122613" y="81202"/>
                    </a:lnTo>
                    <a:cubicBezTo>
                      <a:pt x="127355" y="80595"/>
                      <a:pt x="132088" y="82177"/>
                      <a:pt x="135507" y="85535"/>
                    </a:cubicBezTo>
                    <a:cubicBezTo>
                      <a:pt x="141609" y="91528"/>
                      <a:pt x="141699" y="101448"/>
                      <a:pt x="135706" y="107550"/>
                    </a:cubicBezTo>
                    <a:cubicBezTo>
                      <a:pt x="134660" y="108615"/>
                      <a:pt x="133499" y="109498"/>
                      <a:pt x="132261" y="110198"/>
                    </a:cubicBezTo>
                    <a:lnTo>
                      <a:pt x="138071" y="126082"/>
                    </a:lnTo>
                    <a:cubicBezTo>
                      <a:pt x="143284" y="124833"/>
                      <a:pt x="148780" y="126340"/>
                      <a:pt x="152621" y="130113"/>
                    </a:cubicBezTo>
                    <a:cubicBezTo>
                      <a:pt x="156057" y="133487"/>
                      <a:pt x="157725" y="138224"/>
                      <a:pt x="157180" y="142995"/>
                    </a:cubicBezTo>
                    <a:lnTo>
                      <a:pt x="175792" y="147559"/>
                    </a:lnTo>
                    <a:cubicBezTo>
                      <a:pt x="176529" y="145519"/>
                      <a:pt x="177707" y="143601"/>
                      <a:pt x="179326" y="141952"/>
                    </a:cubicBezTo>
                    <a:cubicBezTo>
                      <a:pt x="185934" y="135223"/>
                      <a:pt x="197018" y="135932"/>
                      <a:pt x="202757" y="143347"/>
                    </a:cubicBezTo>
                    <a:lnTo>
                      <a:pt x="224972" y="125683"/>
                    </a:lnTo>
                    <a:cubicBezTo>
                      <a:pt x="224289" y="123172"/>
                      <a:pt x="224248" y="120493"/>
                      <a:pt x="224851" y="117963"/>
                    </a:cubicBezTo>
                    <a:lnTo>
                      <a:pt x="204584" y="112242"/>
                    </a:lnTo>
                    <a:cubicBezTo>
                      <a:pt x="204026" y="113507"/>
                      <a:pt x="203233" y="114696"/>
                      <a:pt x="202207" y="115741"/>
                    </a:cubicBezTo>
                    <a:cubicBezTo>
                      <a:pt x="197661" y="120369"/>
                      <a:pt x="190138" y="120437"/>
                      <a:pt x="185509" y="115892"/>
                    </a:cubicBezTo>
                    <a:cubicBezTo>
                      <a:pt x="181066" y="111528"/>
                      <a:pt x="180796" y="104362"/>
                      <a:pt x="184904" y="99684"/>
                    </a:cubicBezTo>
                    <a:lnTo>
                      <a:pt x="172874" y="84304"/>
                    </a:lnTo>
                    <a:cubicBezTo>
                      <a:pt x="166793" y="88180"/>
                      <a:pt x="158767" y="87339"/>
                      <a:pt x="153608" y="82273"/>
                    </a:cubicBezTo>
                    <a:cubicBezTo>
                      <a:pt x="147507" y="76280"/>
                      <a:pt x="147417" y="66360"/>
                      <a:pt x="153410" y="60258"/>
                    </a:cubicBezTo>
                    <a:cubicBezTo>
                      <a:pt x="154465" y="59183"/>
                      <a:pt x="155639" y="58294"/>
                      <a:pt x="156890" y="57590"/>
                    </a:cubicBezTo>
                    <a:lnTo>
                      <a:pt x="146017" y="40506"/>
                    </a:lnTo>
                    <a:cubicBezTo>
                      <a:pt x="138167" y="42545"/>
                      <a:pt x="129987" y="38202"/>
                      <a:pt x="127351" y="30456"/>
                    </a:cubicBezTo>
                    <a:lnTo>
                      <a:pt x="87511" y="47207"/>
                    </a:lnTo>
                    <a:cubicBezTo>
                      <a:pt x="90195" y="52287"/>
                      <a:pt x="89837" y="58558"/>
                      <a:pt x="86572" y="63296"/>
                    </a:cubicBezTo>
                    <a:close/>
                    <a:moveTo>
                      <a:pt x="75157" y="139492"/>
                    </a:moveTo>
                    <a:lnTo>
                      <a:pt x="59288" y="131362"/>
                    </a:lnTo>
                    <a:cubicBezTo>
                      <a:pt x="57343" y="134590"/>
                      <a:pt x="54283" y="137024"/>
                      <a:pt x="50686" y="138173"/>
                    </a:cubicBezTo>
                    <a:lnTo>
                      <a:pt x="67612" y="177975"/>
                    </a:lnTo>
                    <a:cubicBezTo>
                      <a:pt x="70874" y="176220"/>
                      <a:pt x="74689" y="175695"/>
                      <a:pt x="78303" y="176481"/>
                    </a:cubicBezTo>
                    <a:lnTo>
                      <a:pt x="82714" y="154807"/>
                    </a:lnTo>
                    <a:cubicBezTo>
                      <a:pt x="81244" y="154185"/>
                      <a:pt x="79864" y="153281"/>
                      <a:pt x="78656" y="152094"/>
                    </a:cubicBezTo>
                    <a:cubicBezTo>
                      <a:pt x="75316" y="148814"/>
                      <a:pt x="73994" y="144004"/>
                      <a:pt x="75157" y="139492"/>
                    </a:cubicBezTo>
                    <a:close/>
                    <a:moveTo>
                      <a:pt x="85869" y="155695"/>
                    </a:moveTo>
                    <a:lnTo>
                      <a:pt x="81427" y="177517"/>
                    </a:lnTo>
                    <a:cubicBezTo>
                      <a:pt x="83040" y="178251"/>
                      <a:pt x="84553" y="179273"/>
                      <a:pt x="85889" y="180585"/>
                    </a:cubicBezTo>
                    <a:cubicBezTo>
                      <a:pt x="90636" y="185246"/>
                      <a:pt x="91888" y="192451"/>
                      <a:pt x="89022" y="198426"/>
                    </a:cubicBezTo>
                    <a:lnTo>
                      <a:pt x="129908" y="212549"/>
                    </a:lnTo>
                    <a:cubicBezTo>
                      <a:pt x="130641" y="211080"/>
                      <a:pt x="131600" y="209742"/>
                      <a:pt x="132739" y="208582"/>
                    </a:cubicBezTo>
                    <a:cubicBezTo>
                      <a:pt x="138731" y="202482"/>
                      <a:pt x="148653" y="202392"/>
                      <a:pt x="154754" y="208383"/>
                    </a:cubicBezTo>
                    <a:cubicBezTo>
                      <a:pt x="157190" y="210775"/>
                      <a:pt x="158843" y="213963"/>
                      <a:pt x="159291" y="217531"/>
                    </a:cubicBezTo>
                    <a:lnTo>
                      <a:pt x="200366" y="200571"/>
                    </a:lnTo>
                    <a:cubicBezTo>
                      <a:pt x="195143" y="194479"/>
                      <a:pt x="195464" y="185273"/>
                      <a:pt x="201090" y="179544"/>
                    </a:cubicBezTo>
                    <a:cubicBezTo>
                      <a:pt x="206300" y="174239"/>
                      <a:pt x="214663" y="173373"/>
                      <a:pt x="220835" y="177497"/>
                    </a:cubicBezTo>
                    <a:lnTo>
                      <a:pt x="235635" y="136535"/>
                    </a:lnTo>
                    <a:cubicBezTo>
                      <a:pt x="231592" y="135358"/>
                      <a:pt x="228190" y="132571"/>
                      <a:pt x="226225" y="128854"/>
                    </a:cubicBezTo>
                    <a:lnTo>
                      <a:pt x="204481" y="146144"/>
                    </a:lnTo>
                    <a:cubicBezTo>
                      <a:pt x="207292" y="152024"/>
                      <a:pt x="206123" y="159100"/>
                      <a:pt x="201540" y="163768"/>
                    </a:cubicBezTo>
                    <a:cubicBezTo>
                      <a:pt x="195547" y="169870"/>
                      <a:pt x="185626" y="169960"/>
                      <a:pt x="179524" y="163968"/>
                    </a:cubicBezTo>
                    <a:cubicBezTo>
                      <a:pt x="176001" y="160507"/>
                      <a:pt x="174342" y="155614"/>
                      <a:pt x="175009" y="150737"/>
                    </a:cubicBezTo>
                    <a:lnTo>
                      <a:pt x="156469" y="146191"/>
                    </a:lnTo>
                    <a:cubicBezTo>
                      <a:pt x="155336" y="149565"/>
                      <a:pt x="153057" y="152459"/>
                      <a:pt x="150058" y="154366"/>
                    </a:cubicBezTo>
                    <a:lnTo>
                      <a:pt x="161476" y="177384"/>
                    </a:lnTo>
                    <a:cubicBezTo>
                      <a:pt x="165496" y="175874"/>
                      <a:pt x="170069" y="176830"/>
                      <a:pt x="173145" y="179852"/>
                    </a:cubicBezTo>
                    <a:cubicBezTo>
                      <a:pt x="177490" y="184118"/>
                      <a:pt x="177553" y="191180"/>
                      <a:pt x="173287" y="195524"/>
                    </a:cubicBezTo>
                    <a:cubicBezTo>
                      <a:pt x="169021" y="199868"/>
                      <a:pt x="161959" y="199932"/>
                      <a:pt x="157615" y="195665"/>
                    </a:cubicBezTo>
                    <a:cubicBezTo>
                      <a:pt x="152821" y="190957"/>
                      <a:pt x="153331" y="183058"/>
                      <a:pt x="158619" y="178976"/>
                    </a:cubicBezTo>
                    <a:lnTo>
                      <a:pt x="147131" y="155818"/>
                    </a:lnTo>
                    <a:cubicBezTo>
                      <a:pt x="143447" y="157182"/>
                      <a:pt x="139315" y="157099"/>
                      <a:pt x="135690" y="155579"/>
                    </a:cubicBezTo>
                    <a:lnTo>
                      <a:pt x="127537" y="170706"/>
                    </a:lnTo>
                    <a:cubicBezTo>
                      <a:pt x="128230" y="171192"/>
                      <a:pt x="128893" y="171742"/>
                      <a:pt x="129517" y="172354"/>
                    </a:cubicBezTo>
                    <a:cubicBezTo>
                      <a:pt x="135619" y="178347"/>
                      <a:pt x="135708" y="188268"/>
                      <a:pt x="129716" y="194369"/>
                    </a:cubicBezTo>
                    <a:cubicBezTo>
                      <a:pt x="123723" y="200471"/>
                      <a:pt x="113803" y="200561"/>
                      <a:pt x="107701" y="194568"/>
                    </a:cubicBezTo>
                    <a:cubicBezTo>
                      <a:pt x="101599" y="188576"/>
                      <a:pt x="101509" y="178655"/>
                      <a:pt x="107502" y="172554"/>
                    </a:cubicBezTo>
                    <a:cubicBezTo>
                      <a:pt x="111978" y="167996"/>
                      <a:pt x="118819" y="166644"/>
                      <a:pt x="124678" y="169121"/>
                    </a:cubicBezTo>
                    <a:lnTo>
                      <a:pt x="132825" y="154003"/>
                    </a:lnTo>
                    <a:cubicBezTo>
                      <a:pt x="124980" y="148534"/>
                      <a:pt x="123852" y="137189"/>
                      <a:pt x="130607" y="130312"/>
                    </a:cubicBezTo>
                    <a:cubicBezTo>
                      <a:pt x="131913" y="128982"/>
                      <a:pt x="133400" y="127936"/>
                      <a:pt x="134990" y="127175"/>
                    </a:cubicBezTo>
                    <a:lnTo>
                      <a:pt x="129257" y="111500"/>
                    </a:lnTo>
                    <a:cubicBezTo>
                      <a:pt x="124454" y="113001"/>
                      <a:pt x="119173" y="112090"/>
                      <a:pt x="115161" y="109024"/>
                    </a:cubicBezTo>
                    <a:lnTo>
                      <a:pt x="96469" y="132966"/>
                    </a:lnTo>
                    <a:cubicBezTo>
                      <a:pt x="96641" y="133118"/>
                      <a:pt x="96811" y="133276"/>
                      <a:pt x="96977" y="133439"/>
                    </a:cubicBezTo>
                    <a:cubicBezTo>
                      <a:pt x="106004" y="142304"/>
                      <a:pt x="98289" y="157556"/>
                      <a:pt x="85869" y="155695"/>
                    </a:cubicBezTo>
                    <a:close/>
                    <a:moveTo>
                      <a:pt x="109148" y="98547"/>
                    </a:moveTo>
                    <a:lnTo>
                      <a:pt x="87653" y="98261"/>
                    </a:lnTo>
                    <a:cubicBezTo>
                      <a:pt x="86999" y="101624"/>
                      <a:pt x="84656" y="104433"/>
                      <a:pt x="81471" y="105683"/>
                    </a:cubicBezTo>
                    <a:lnTo>
                      <a:pt x="86092" y="129807"/>
                    </a:lnTo>
                    <a:cubicBezTo>
                      <a:pt x="88718" y="129460"/>
                      <a:pt x="91401" y="129913"/>
                      <a:pt x="93763" y="131120"/>
                    </a:cubicBezTo>
                    <a:lnTo>
                      <a:pt x="112775" y="106769"/>
                    </a:lnTo>
                    <a:cubicBezTo>
                      <a:pt x="110721" y="104376"/>
                      <a:pt x="109512" y="101505"/>
                      <a:pt x="109148" y="98547"/>
                    </a:cubicBezTo>
                    <a:close/>
                    <a:moveTo>
                      <a:pt x="149139" y="39323"/>
                    </a:moveTo>
                    <a:lnTo>
                      <a:pt x="159934" y="56285"/>
                    </a:lnTo>
                    <a:cubicBezTo>
                      <a:pt x="165384" y="54612"/>
                      <a:pt x="171338" y="56046"/>
                      <a:pt x="175424" y="60059"/>
                    </a:cubicBezTo>
                    <a:cubicBezTo>
                      <a:pt x="176918" y="61525"/>
                      <a:pt x="178053" y="63220"/>
                      <a:pt x="178829" y="65032"/>
                    </a:cubicBezTo>
                    <a:lnTo>
                      <a:pt x="196255" y="58368"/>
                    </a:lnTo>
                    <a:cubicBezTo>
                      <a:pt x="194859" y="54360"/>
                      <a:pt x="195168" y="49876"/>
                      <a:pt x="197116" y="46100"/>
                    </a:cubicBezTo>
                    <a:lnTo>
                      <a:pt x="156806" y="30534"/>
                    </a:lnTo>
                    <a:cubicBezTo>
                      <a:pt x="155487" y="34339"/>
                      <a:pt x="152725" y="37499"/>
                      <a:pt x="149139" y="39323"/>
                    </a:cubicBezTo>
                    <a:close/>
                    <a:moveTo>
                      <a:pt x="175429" y="82268"/>
                    </a:moveTo>
                    <a:lnTo>
                      <a:pt x="187378" y="97545"/>
                    </a:lnTo>
                    <a:cubicBezTo>
                      <a:pt x="189771" y="95998"/>
                      <a:pt x="192655" y="95376"/>
                      <a:pt x="195470" y="95781"/>
                    </a:cubicBezTo>
                    <a:lnTo>
                      <a:pt x="203145" y="66706"/>
                    </a:lnTo>
                    <a:cubicBezTo>
                      <a:pt x="200903" y="65404"/>
                      <a:pt x="199001" y="63541"/>
                      <a:pt x="197652" y="61327"/>
                    </a:cubicBezTo>
                    <a:lnTo>
                      <a:pt x="179792" y="68156"/>
                    </a:lnTo>
                    <a:cubicBezTo>
                      <a:pt x="180780" y="73196"/>
                      <a:pt x="179235" y="78396"/>
                      <a:pt x="175623" y="82074"/>
                    </a:cubicBezTo>
                    <a:cubicBezTo>
                      <a:pt x="175559" y="82139"/>
                      <a:pt x="175494" y="82204"/>
                      <a:pt x="175429" y="82268"/>
                    </a:cubicBezTo>
                    <a:close/>
                    <a:moveTo>
                      <a:pt x="206163" y="68051"/>
                    </a:moveTo>
                    <a:lnTo>
                      <a:pt x="198604" y="96687"/>
                    </a:lnTo>
                    <a:cubicBezTo>
                      <a:pt x="199852" y="97245"/>
                      <a:pt x="201023" y="98030"/>
                      <a:pt x="202055" y="99044"/>
                    </a:cubicBezTo>
                    <a:cubicBezTo>
                      <a:pt x="204734" y="101674"/>
                      <a:pt x="205993" y="105398"/>
                      <a:pt x="205476" y="109104"/>
                    </a:cubicBezTo>
                    <a:lnTo>
                      <a:pt x="225942" y="114881"/>
                    </a:lnTo>
                    <a:cubicBezTo>
                      <a:pt x="227799" y="110999"/>
                      <a:pt x="231198" y="108034"/>
                      <a:pt x="235308" y="106738"/>
                    </a:cubicBezTo>
                    <a:lnTo>
                      <a:pt x="218362" y="66933"/>
                    </a:lnTo>
                    <a:cubicBezTo>
                      <a:pt x="214641" y="68947"/>
                      <a:pt x="210186" y="69349"/>
                      <a:pt x="206163" y="68051"/>
                    </a:cubicBezTo>
                    <a:close/>
                    <a:moveTo>
                      <a:pt x="161367" y="183817"/>
                    </a:moveTo>
                    <a:cubicBezTo>
                      <a:pt x="159202" y="186022"/>
                      <a:pt x="159235" y="189607"/>
                      <a:pt x="161439" y="191772"/>
                    </a:cubicBezTo>
                    <a:cubicBezTo>
                      <a:pt x="163644" y="193936"/>
                      <a:pt x="167229" y="193904"/>
                      <a:pt x="169394" y="191700"/>
                    </a:cubicBezTo>
                    <a:cubicBezTo>
                      <a:pt x="171558" y="189495"/>
                      <a:pt x="171526" y="185910"/>
                      <a:pt x="169322" y="183745"/>
                    </a:cubicBezTo>
                    <a:cubicBezTo>
                      <a:pt x="167118" y="181581"/>
                      <a:pt x="163532" y="181613"/>
                      <a:pt x="161367" y="183817"/>
                    </a:cubicBezTo>
                    <a:close/>
                    <a:moveTo>
                      <a:pt x="189252" y="103019"/>
                    </a:moveTo>
                    <a:cubicBezTo>
                      <a:pt x="186808" y="105507"/>
                      <a:pt x="186845" y="109554"/>
                      <a:pt x="189333" y="111998"/>
                    </a:cubicBezTo>
                    <a:cubicBezTo>
                      <a:pt x="191821" y="114442"/>
                      <a:pt x="195869" y="114406"/>
                      <a:pt x="198313" y="111917"/>
                    </a:cubicBezTo>
                    <a:cubicBezTo>
                      <a:pt x="200756" y="109429"/>
                      <a:pt x="200720" y="105381"/>
                      <a:pt x="198232" y="102937"/>
                    </a:cubicBezTo>
                    <a:cubicBezTo>
                      <a:pt x="195743" y="100494"/>
                      <a:pt x="191696" y="100530"/>
                      <a:pt x="189252" y="103019"/>
                    </a:cubicBezTo>
                    <a:close/>
                    <a:moveTo>
                      <a:pt x="74523" y="93121"/>
                    </a:moveTo>
                    <a:cubicBezTo>
                      <a:pt x="72758" y="94918"/>
                      <a:pt x="72784" y="97841"/>
                      <a:pt x="74582" y="99606"/>
                    </a:cubicBezTo>
                    <a:cubicBezTo>
                      <a:pt x="76379" y="101371"/>
                      <a:pt x="79303" y="101345"/>
                      <a:pt x="81067" y="99548"/>
                    </a:cubicBezTo>
                    <a:cubicBezTo>
                      <a:pt x="82833" y="97750"/>
                      <a:pt x="82806" y="94826"/>
                      <a:pt x="81009" y="93062"/>
                    </a:cubicBezTo>
                    <a:cubicBezTo>
                      <a:pt x="79212" y="91297"/>
                      <a:pt x="76288" y="91323"/>
                      <a:pt x="74523" y="93121"/>
                    </a:cubicBezTo>
                    <a:close/>
                    <a:moveTo>
                      <a:pt x="107555" y="53839"/>
                    </a:moveTo>
                    <a:cubicBezTo>
                      <a:pt x="105112" y="56328"/>
                      <a:pt x="105148" y="60375"/>
                      <a:pt x="107636" y="62819"/>
                    </a:cubicBezTo>
                    <a:cubicBezTo>
                      <a:pt x="110125" y="65263"/>
                      <a:pt x="114172" y="65226"/>
                      <a:pt x="116616" y="62738"/>
                    </a:cubicBezTo>
                    <a:cubicBezTo>
                      <a:pt x="119060" y="60249"/>
                      <a:pt x="119023" y="56202"/>
                      <a:pt x="116535" y="53758"/>
                    </a:cubicBezTo>
                    <a:cubicBezTo>
                      <a:pt x="114047" y="51315"/>
                      <a:pt x="109999" y="51351"/>
                      <a:pt x="107555" y="53839"/>
                    </a:cubicBezTo>
                    <a:close/>
                    <a:moveTo>
                      <a:pt x="183219" y="145777"/>
                    </a:moveTo>
                    <a:cubicBezTo>
                      <a:pt x="179328" y="149739"/>
                      <a:pt x="179386" y="156183"/>
                      <a:pt x="183349" y="160074"/>
                    </a:cubicBezTo>
                    <a:cubicBezTo>
                      <a:pt x="187310" y="163965"/>
                      <a:pt x="193754" y="163906"/>
                      <a:pt x="197645" y="159945"/>
                    </a:cubicBezTo>
                    <a:cubicBezTo>
                      <a:pt x="201537" y="155982"/>
                      <a:pt x="201478" y="149538"/>
                      <a:pt x="197517" y="145647"/>
                    </a:cubicBezTo>
                    <a:cubicBezTo>
                      <a:pt x="193554" y="141756"/>
                      <a:pt x="187110" y="141814"/>
                      <a:pt x="183219" y="145777"/>
                    </a:cubicBezTo>
                    <a:close/>
                    <a:moveTo>
                      <a:pt x="111396" y="176377"/>
                    </a:moveTo>
                    <a:cubicBezTo>
                      <a:pt x="107505" y="180340"/>
                      <a:pt x="107563" y="186784"/>
                      <a:pt x="111525" y="190675"/>
                    </a:cubicBezTo>
                    <a:cubicBezTo>
                      <a:pt x="115487" y="194566"/>
                      <a:pt x="121931" y="194508"/>
                      <a:pt x="125822" y="190545"/>
                    </a:cubicBezTo>
                    <a:cubicBezTo>
                      <a:pt x="129713" y="186583"/>
                      <a:pt x="129655" y="180139"/>
                      <a:pt x="125693" y="176248"/>
                    </a:cubicBezTo>
                    <a:cubicBezTo>
                      <a:pt x="121731" y="172357"/>
                      <a:pt x="115287" y="172415"/>
                      <a:pt x="111396" y="176377"/>
                    </a:cubicBezTo>
                    <a:close/>
                    <a:moveTo>
                      <a:pt x="82479" y="148201"/>
                    </a:moveTo>
                    <a:cubicBezTo>
                      <a:pt x="89559" y="155153"/>
                      <a:pt x="100371" y="144421"/>
                      <a:pt x="93153" y="137333"/>
                    </a:cubicBezTo>
                    <a:cubicBezTo>
                      <a:pt x="86014" y="130322"/>
                      <a:pt x="75342" y="141190"/>
                      <a:pt x="82479" y="148201"/>
                    </a:cubicBezTo>
                    <a:close/>
                    <a:moveTo>
                      <a:pt x="134500" y="134136"/>
                    </a:moveTo>
                    <a:cubicBezTo>
                      <a:pt x="130609" y="138098"/>
                      <a:pt x="130667" y="144542"/>
                      <a:pt x="134630" y="148433"/>
                    </a:cubicBezTo>
                    <a:cubicBezTo>
                      <a:pt x="138057" y="151799"/>
                      <a:pt x="143340" y="152210"/>
                      <a:pt x="147223" y="149695"/>
                    </a:cubicBezTo>
                    <a:cubicBezTo>
                      <a:pt x="152596" y="146215"/>
                      <a:pt x="153408" y="138534"/>
                      <a:pt x="148798" y="134006"/>
                    </a:cubicBezTo>
                    <a:cubicBezTo>
                      <a:pt x="144836" y="130115"/>
                      <a:pt x="138392" y="130174"/>
                      <a:pt x="134500" y="134136"/>
                    </a:cubicBezTo>
                    <a:close/>
                    <a:moveTo>
                      <a:pt x="157303" y="64082"/>
                    </a:moveTo>
                    <a:cubicBezTo>
                      <a:pt x="153412" y="68044"/>
                      <a:pt x="153470" y="74488"/>
                      <a:pt x="157433" y="78379"/>
                    </a:cubicBezTo>
                    <a:cubicBezTo>
                      <a:pt x="161394" y="82270"/>
                      <a:pt x="167838" y="82212"/>
                      <a:pt x="171730" y="78250"/>
                    </a:cubicBezTo>
                    <a:cubicBezTo>
                      <a:pt x="175621" y="74288"/>
                      <a:pt x="175563" y="67844"/>
                      <a:pt x="171601" y="63952"/>
                    </a:cubicBezTo>
                    <a:cubicBezTo>
                      <a:pt x="167638" y="60061"/>
                      <a:pt x="161194" y="60119"/>
                      <a:pt x="157303" y="64082"/>
                    </a:cubicBezTo>
                    <a:close/>
                    <a:moveTo>
                      <a:pt x="117386" y="89558"/>
                    </a:moveTo>
                    <a:cubicBezTo>
                      <a:pt x="113495" y="93521"/>
                      <a:pt x="113553" y="99965"/>
                      <a:pt x="117516" y="103856"/>
                    </a:cubicBezTo>
                    <a:cubicBezTo>
                      <a:pt x="121478" y="107747"/>
                      <a:pt x="127921" y="107689"/>
                      <a:pt x="131813" y="103726"/>
                    </a:cubicBezTo>
                    <a:cubicBezTo>
                      <a:pt x="135704" y="99764"/>
                      <a:pt x="135646" y="93320"/>
                      <a:pt x="131684" y="89429"/>
                    </a:cubicBezTo>
                    <a:cubicBezTo>
                      <a:pt x="127721" y="85538"/>
                      <a:pt x="121278" y="85596"/>
                      <a:pt x="117386" y="89558"/>
                    </a:cubicBezTo>
                    <a:close/>
                    <a:moveTo>
                      <a:pt x="204984" y="183368"/>
                    </a:moveTo>
                    <a:cubicBezTo>
                      <a:pt x="201093" y="187330"/>
                      <a:pt x="201151" y="193774"/>
                      <a:pt x="205113" y="197665"/>
                    </a:cubicBezTo>
                    <a:cubicBezTo>
                      <a:pt x="209075" y="201556"/>
                      <a:pt x="215519" y="201498"/>
                      <a:pt x="219410" y="197536"/>
                    </a:cubicBezTo>
                    <a:cubicBezTo>
                      <a:pt x="223301" y="193573"/>
                      <a:pt x="223243" y="187129"/>
                      <a:pt x="219281" y="183238"/>
                    </a:cubicBezTo>
                    <a:cubicBezTo>
                      <a:pt x="215319" y="179347"/>
                      <a:pt x="208875" y="179406"/>
                      <a:pt x="204984" y="183368"/>
                    </a:cubicBezTo>
                    <a:close/>
                    <a:moveTo>
                      <a:pt x="225089" y="181721"/>
                    </a:moveTo>
                    <a:cubicBezTo>
                      <a:pt x="229222" y="187810"/>
                      <a:pt x="228469" y="196100"/>
                      <a:pt x="223304" y="201360"/>
                    </a:cubicBezTo>
                    <a:cubicBezTo>
                      <a:pt x="218600" y="206149"/>
                      <a:pt x="211311" y="207377"/>
                      <a:pt x="205312" y="204418"/>
                    </a:cubicBezTo>
                    <a:lnTo>
                      <a:pt x="158867" y="223596"/>
                    </a:lnTo>
                    <a:cubicBezTo>
                      <a:pt x="158157" y="226196"/>
                      <a:pt x="156790" y="228528"/>
                      <a:pt x="154953" y="230398"/>
                    </a:cubicBezTo>
                    <a:cubicBezTo>
                      <a:pt x="148962" y="236499"/>
                      <a:pt x="139039" y="236588"/>
                      <a:pt x="132938" y="230597"/>
                    </a:cubicBezTo>
                    <a:cubicBezTo>
                      <a:pt x="129517" y="227238"/>
                      <a:pt x="127852" y="222536"/>
                      <a:pt x="128371" y="217782"/>
                    </a:cubicBezTo>
                    <a:lnTo>
                      <a:pt x="85653" y="203026"/>
                    </a:lnTo>
                    <a:cubicBezTo>
                      <a:pt x="79605" y="208730"/>
                      <a:pt x="70006" y="208625"/>
                      <a:pt x="64073" y="202799"/>
                    </a:cubicBezTo>
                    <a:cubicBezTo>
                      <a:pt x="58248" y="197078"/>
                      <a:pt x="57858" y="187690"/>
                      <a:pt x="63198" y="181517"/>
                    </a:cubicBezTo>
                    <a:lnTo>
                      <a:pt x="45069" y="138885"/>
                    </a:lnTo>
                    <a:cubicBezTo>
                      <a:pt x="25616" y="137810"/>
                      <a:pt x="25805" y="108966"/>
                      <a:pt x="44988" y="107803"/>
                    </a:cubicBezTo>
                    <a:lnTo>
                      <a:pt x="62027" y="64731"/>
                    </a:lnTo>
                    <a:cubicBezTo>
                      <a:pt x="56689" y="58647"/>
                      <a:pt x="56960" y="49346"/>
                      <a:pt x="62634" y="43569"/>
                    </a:cubicBezTo>
                    <a:cubicBezTo>
                      <a:pt x="68390" y="37708"/>
                      <a:pt x="77845" y="37355"/>
                      <a:pt x="84011" y="42778"/>
                    </a:cubicBezTo>
                    <a:lnTo>
                      <a:pt x="126533" y="24898"/>
                    </a:lnTo>
                    <a:cubicBezTo>
                      <a:pt x="126816" y="16576"/>
                      <a:pt x="133619" y="9946"/>
                      <a:pt x="141951" y="9871"/>
                    </a:cubicBezTo>
                    <a:cubicBezTo>
                      <a:pt x="150445" y="9794"/>
                      <a:pt x="157436" y="16545"/>
                      <a:pt x="157654" y="25034"/>
                    </a:cubicBezTo>
                    <a:lnTo>
                      <a:pt x="200595" y="41617"/>
                    </a:lnTo>
                    <a:cubicBezTo>
                      <a:pt x="206672" y="36188"/>
                      <a:pt x="216048" y="36416"/>
                      <a:pt x="221864" y="42129"/>
                    </a:cubicBezTo>
                    <a:cubicBezTo>
                      <a:pt x="227677" y="47839"/>
                      <a:pt x="228080" y="57202"/>
                      <a:pt x="222769" y="63376"/>
                    </a:cubicBezTo>
                    <a:lnTo>
                      <a:pt x="240935" y="106047"/>
                    </a:lnTo>
                    <a:cubicBezTo>
                      <a:pt x="244805" y="106278"/>
                      <a:pt x="248301" y="107924"/>
                      <a:pt x="250903" y="110480"/>
                    </a:cubicBezTo>
                    <a:cubicBezTo>
                      <a:pt x="257003" y="116472"/>
                      <a:pt x="257093" y="126394"/>
                      <a:pt x="251102" y="132495"/>
                    </a:cubicBezTo>
                    <a:cubicBezTo>
                      <a:pt x="248545" y="135098"/>
                      <a:pt x="245078" y="136809"/>
                      <a:pt x="241210" y="137107"/>
                    </a:cubicBezTo>
                    <a:lnTo>
                      <a:pt x="225089" y="181721"/>
                    </a:lnTo>
                    <a:close/>
                    <a:moveTo>
                      <a:pt x="203872" y="60450"/>
                    </a:moveTo>
                    <a:cubicBezTo>
                      <a:pt x="207835" y="64341"/>
                      <a:pt x="214278" y="64283"/>
                      <a:pt x="218170" y="60320"/>
                    </a:cubicBezTo>
                    <a:cubicBezTo>
                      <a:pt x="222061" y="56358"/>
                      <a:pt x="222003" y="49914"/>
                      <a:pt x="218040" y="46023"/>
                    </a:cubicBezTo>
                    <a:cubicBezTo>
                      <a:pt x="214078" y="42132"/>
                      <a:pt x="207634" y="42190"/>
                      <a:pt x="203743" y="46152"/>
                    </a:cubicBezTo>
                    <a:cubicBezTo>
                      <a:pt x="199852" y="50114"/>
                      <a:pt x="199910" y="56558"/>
                      <a:pt x="203872" y="60450"/>
                    </a:cubicBezTo>
                    <a:close/>
                    <a:moveTo>
                      <a:pt x="67898" y="198905"/>
                    </a:moveTo>
                    <a:cubicBezTo>
                      <a:pt x="71859" y="202797"/>
                      <a:pt x="78303" y="202738"/>
                      <a:pt x="82194" y="198776"/>
                    </a:cubicBezTo>
                    <a:cubicBezTo>
                      <a:pt x="86086" y="194814"/>
                      <a:pt x="86027" y="188370"/>
                      <a:pt x="82066" y="184479"/>
                    </a:cubicBezTo>
                    <a:cubicBezTo>
                      <a:pt x="78103" y="180588"/>
                      <a:pt x="71659" y="180646"/>
                      <a:pt x="67768" y="184608"/>
                    </a:cubicBezTo>
                    <a:cubicBezTo>
                      <a:pt x="63877" y="188570"/>
                      <a:pt x="63935" y="195014"/>
                      <a:pt x="67898" y="198905"/>
                    </a:cubicBezTo>
                    <a:close/>
                    <a:moveTo>
                      <a:pt x="152201" y="25347"/>
                    </a:moveTo>
                    <a:cubicBezTo>
                      <a:pt x="152150" y="19763"/>
                      <a:pt x="147584" y="15278"/>
                      <a:pt x="142000" y="15329"/>
                    </a:cubicBezTo>
                    <a:cubicBezTo>
                      <a:pt x="136416" y="15379"/>
                      <a:pt x="131931" y="19946"/>
                      <a:pt x="131982" y="25529"/>
                    </a:cubicBezTo>
                    <a:cubicBezTo>
                      <a:pt x="132104" y="38992"/>
                      <a:pt x="152320" y="38502"/>
                      <a:pt x="152201" y="25347"/>
                    </a:cubicBezTo>
                    <a:close/>
                    <a:moveTo>
                      <a:pt x="136762" y="226704"/>
                    </a:moveTo>
                    <a:cubicBezTo>
                      <a:pt x="140724" y="230594"/>
                      <a:pt x="147169" y="230535"/>
                      <a:pt x="151059" y="226574"/>
                    </a:cubicBezTo>
                    <a:cubicBezTo>
                      <a:pt x="154938" y="222624"/>
                      <a:pt x="154926" y="216202"/>
                      <a:pt x="150930" y="212277"/>
                    </a:cubicBezTo>
                    <a:cubicBezTo>
                      <a:pt x="146968" y="208386"/>
                      <a:pt x="140523" y="208445"/>
                      <a:pt x="136633" y="212406"/>
                    </a:cubicBezTo>
                    <a:cubicBezTo>
                      <a:pt x="132741" y="216369"/>
                      <a:pt x="132800" y="222812"/>
                      <a:pt x="136762" y="226704"/>
                    </a:cubicBezTo>
                    <a:close/>
                    <a:moveTo>
                      <a:pt x="240086" y="131697"/>
                    </a:moveTo>
                    <a:cubicBezTo>
                      <a:pt x="242878" y="131671"/>
                      <a:pt x="245395" y="130517"/>
                      <a:pt x="247208" y="128671"/>
                    </a:cubicBezTo>
                    <a:cubicBezTo>
                      <a:pt x="251098" y="124710"/>
                      <a:pt x="251040" y="118264"/>
                      <a:pt x="247079" y="114374"/>
                    </a:cubicBezTo>
                    <a:cubicBezTo>
                      <a:pt x="245233" y="112561"/>
                      <a:pt x="242695" y="111452"/>
                      <a:pt x="239903" y="111477"/>
                    </a:cubicBezTo>
                    <a:cubicBezTo>
                      <a:pt x="226698" y="111597"/>
                      <a:pt x="226682" y="131817"/>
                      <a:pt x="240086" y="131697"/>
                    </a:cubicBezTo>
                    <a:close/>
                    <a:moveTo>
                      <a:pt x="46034" y="133451"/>
                    </a:moveTo>
                    <a:cubicBezTo>
                      <a:pt x="59240" y="133331"/>
                      <a:pt x="59255" y="113111"/>
                      <a:pt x="45852" y="113232"/>
                    </a:cubicBezTo>
                    <a:cubicBezTo>
                      <a:pt x="32646" y="113351"/>
                      <a:pt x="32630" y="133572"/>
                      <a:pt x="46034" y="133451"/>
                    </a:cubicBezTo>
                    <a:close/>
                  </a:path>
                </a:pathLst>
              </a:custGeom>
              <a:solidFill>
                <a:srgbClr val="390C9C"/>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66" name="Picture 46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66922" y="590567"/>
              <a:ext cx="461315" cy="454738"/>
            </a:xfrm>
            <a:prstGeom prst="rect">
              <a:avLst/>
            </a:prstGeom>
          </p:spPr>
        </p:pic>
      </p:grpSp>
      <p:grpSp>
        <p:nvGrpSpPr>
          <p:cNvPr id="360" name="Group 359"/>
          <p:cNvGrpSpPr/>
          <p:nvPr/>
        </p:nvGrpSpPr>
        <p:grpSpPr>
          <a:xfrm>
            <a:off x="408623" y="3691295"/>
            <a:ext cx="11421141" cy="1243834"/>
            <a:chOff x="90616" y="3465872"/>
            <a:chExt cx="11978476" cy="1418952"/>
          </a:xfrm>
        </p:grpSpPr>
        <p:sp>
          <p:nvSpPr>
            <p:cNvPr id="439" name="Isosceles Triangle 438">
              <a:extLst>
                <a:ext uri="{FF2B5EF4-FFF2-40B4-BE49-F238E27FC236}">
                  <a16:creationId xmlns:a16="http://schemas.microsoft.com/office/drawing/2014/main" id="{F49D5320-5873-4570-9D00-15C448163230}"/>
                </a:ext>
              </a:extLst>
            </p:cNvPr>
            <p:cNvSpPr/>
            <p:nvPr/>
          </p:nvSpPr>
          <p:spPr>
            <a:xfrm>
              <a:off x="4678832" y="3465872"/>
              <a:ext cx="797702" cy="430883"/>
            </a:xfrm>
            <a:prstGeom prst="triangle">
              <a:avLst/>
            </a:prstGeom>
            <a:solidFill>
              <a:srgbClr val="B12562"/>
            </a:solidFill>
            <a:ln w="571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40" name="Isosceles Triangle 439">
              <a:extLst>
                <a:ext uri="{FF2B5EF4-FFF2-40B4-BE49-F238E27FC236}">
                  <a16:creationId xmlns:a16="http://schemas.microsoft.com/office/drawing/2014/main" id="{B289603B-51B7-4A82-92D6-0F9C0A34ABA3}"/>
                </a:ext>
              </a:extLst>
            </p:cNvPr>
            <p:cNvSpPr/>
            <p:nvPr/>
          </p:nvSpPr>
          <p:spPr>
            <a:xfrm>
              <a:off x="6685229" y="3465872"/>
              <a:ext cx="797702" cy="430883"/>
            </a:xfrm>
            <a:prstGeom prst="triangle">
              <a:avLst/>
            </a:prstGeom>
            <a:solidFill>
              <a:srgbClr val="B12562"/>
            </a:solidFill>
            <a:ln w="571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41" name="Isosceles Triangle 440">
              <a:extLst>
                <a:ext uri="{FF2B5EF4-FFF2-40B4-BE49-F238E27FC236}">
                  <a16:creationId xmlns:a16="http://schemas.microsoft.com/office/drawing/2014/main" id="{2EB85262-A9E9-49DE-9082-477DDE8A4B87}"/>
                </a:ext>
              </a:extLst>
            </p:cNvPr>
            <p:cNvSpPr/>
            <p:nvPr/>
          </p:nvSpPr>
          <p:spPr>
            <a:xfrm>
              <a:off x="8691626" y="3465872"/>
              <a:ext cx="797702" cy="430883"/>
            </a:xfrm>
            <a:prstGeom prst="triangle">
              <a:avLst/>
            </a:prstGeom>
            <a:solidFill>
              <a:srgbClr val="B12562"/>
            </a:solidFill>
            <a:ln w="571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42" name="Isosceles Triangle 441">
              <a:extLst>
                <a:ext uri="{FF2B5EF4-FFF2-40B4-BE49-F238E27FC236}">
                  <a16:creationId xmlns:a16="http://schemas.microsoft.com/office/drawing/2014/main" id="{A6AEF1F3-AF5B-4967-A538-C146EFF393D0}"/>
                </a:ext>
              </a:extLst>
            </p:cNvPr>
            <p:cNvSpPr/>
            <p:nvPr/>
          </p:nvSpPr>
          <p:spPr>
            <a:xfrm>
              <a:off x="10698025" y="3465872"/>
              <a:ext cx="797702" cy="430883"/>
            </a:xfrm>
            <a:prstGeom prst="triangle">
              <a:avLst/>
            </a:prstGeom>
            <a:solidFill>
              <a:srgbClr val="B12562"/>
            </a:solidFill>
            <a:ln w="571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43" name="Isosceles Triangle 442">
              <a:extLst>
                <a:ext uri="{FF2B5EF4-FFF2-40B4-BE49-F238E27FC236}">
                  <a16:creationId xmlns:a16="http://schemas.microsoft.com/office/drawing/2014/main" id="{BEF32CDF-16AE-4ADF-83FA-19585900DB82}"/>
                </a:ext>
              </a:extLst>
            </p:cNvPr>
            <p:cNvSpPr/>
            <p:nvPr/>
          </p:nvSpPr>
          <p:spPr>
            <a:xfrm>
              <a:off x="2672434" y="3465872"/>
              <a:ext cx="797702" cy="430883"/>
            </a:xfrm>
            <a:prstGeom prst="triangle">
              <a:avLst/>
            </a:prstGeom>
            <a:solidFill>
              <a:srgbClr val="B12562"/>
            </a:solidFill>
            <a:ln w="571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44" name="Isosceles Triangle 443">
              <a:extLst>
                <a:ext uri="{FF2B5EF4-FFF2-40B4-BE49-F238E27FC236}">
                  <a16:creationId xmlns:a16="http://schemas.microsoft.com/office/drawing/2014/main" id="{AC23EB72-D684-47E5-BA33-98151BE9A7B7}"/>
                </a:ext>
              </a:extLst>
            </p:cNvPr>
            <p:cNvSpPr/>
            <p:nvPr/>
          </p:nvSpPr>
          <p:spPr>
            <a:xfrm>
              <a:off x="666037" y="3465872"/>
              <a:ext cx="797702" cy="430883"/>
            </a:xfrm>
            <a:prstGeom prst="triangle">
              <a:avLst/>
            </a:prstGeom>
            <a:solidFill>
              <a:srgbClr val="B12562"/>
            </a:solidFill>
            <a:ln w="571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45" name="Rectangle 444">
              <a:extLst>
                <a:ext uri="{FF2B5EF4-FFF2-40B4-BE49-F238E27FC236}">
                  <a16:creationId xmlns:a16="http://schemas.microsoft.com/office/drawing/2014/main" id="{7CDC06E2-F31D-C14E-A517-D280CBC7C627}"/>
                </a:ext>
              </a:extLst>
            </p:cNvPr>
            <p:cNvSpPr/>
            <p:nvPr/>
          </p:nvSpPr>
          <p:spPr>
            <a:xfrm>
              <a:off x="90619" y="4069016"/>
              <a:ext cx="11978473" cy="8120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endParaRPr>
            </a:p>
          </p:txBody>
        </p:sp>
        <p:sp>
          <p:nvSpPr>
            <p:cNvPr id="446" name="TextBox 445">
              <a:extLst>
                <a:ext uri="{FF2B5EF4-FFF2-40B4-BE49-F238E27FC236}">
                  <a16:creationId xmlns:a16="http://schemas.microsoft.com/office/drawing/2014/main" id="{9767B6AC-7043-8F4A-8941-63546E7DB567}"/>
                </a:ext>
              </a:extLst>
            </p:cNvPr>
            <p:cNvSpPr txBox="1"/>
            <p:nvPr/>
          </p:nvSpPr>
          <p:spPr>
            <a:xfrm>
              <a:off x="5070462" y="4059835"/>
              <a:ext cx="3520585" cy="824989"/>
            </a:xfrm>
            <a:prstGeom prst="rect">
              <a:avLst/>
            </a:prstGeom>
            <a:noFill/>
          </p:spPr>
          <p:txBody>
            <a:bodyPr wrap="square" rtlCol="0">
              <a:spAutoFit/>
            </a:bodyPr>
            <a:lstStyle/>
            <a:p>
              <a:pPr marL="115888" marR="0" lvl="0" indent="-115888" algn="l" defTabSz="914354" rtl="0" eaLnBrk="1" fontAlgn="auto" latinLnBrk="0" hangingPunct="1">
                <a:lnSpc>
                  <a:spcPct val="90000"/>
                </a:lnSpc>
                <a:spcBef>
                  <a:spcPts val="0"/>
                </a:spcBef>
                <a:spcAft>
                  <a:spcPts val="267"/>
                </a:spcAft>
                <a:buClrTx/>
                <a:buSzTx/>
                <a:buFont typeface="Arial" panose="020B0604020202020204" pitchFamily="34" charset="0"/>
                <a:buChar char="•"/>
                <a:tabLst>
                  <a:tab pos="3140075" algn="l"/>
                </a:tabLst>
                <a:defRPr/>
              </a:pPr>
              <a:r>
                <a:rPr kumimoji="0" lang="en-US" sz="105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Computational Artificial Intelligence</a:t>
              </a:r>
            </a:p>
            <a:p>
              <a:pPr marL="115888" marR="0" lvl="0" indent="-115888" algn="l" defTabSz="914354" rtl="0" eaLnBrk="1" fontAlgn="auto" latinLnBrk="0" hangingPunct="1">
                <a:lnSpc>
                  <a:spcPct val="90000"/>
                </a:lnSpc>
                <a:spcBef>
                  <a:spcPts val="0"/>
                </a:spcBef>
                <a:spcAft>
                  <a:spcPts val="267"/>
                </a:spcAft>
                <a:buClrTx/>
                <a:buSzTx/>
                <a:buFont typeface="Arial" panose="020B0604020202020204" pitchFamily="34" charset="0"/>
                <a:buChar char="•"/>
                <a:tabLst>
                  <a:tab pos="3140075" algn="l"/>
                </a:tabLst>
                <a:defRPr/>
              </a:pPr>
              <a:r>
                <a:rPr kumimoji="0" lang="en-US" sz="105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High Performance Computing</a:t>
              </a:r>
            </a:p>
            <a:p>
              <a:pPr marL="115888" marR="0" lvl="0" indent="-115888" algn="l" defTabSz="914354" rtl="0" eaLnBrk="1" fontAlgn="auto" latinLnBrk="0" hangingPunct="1">
                <a:lnSpc>
                  <a:spcPct val="90000"/>
                </a:lnSpc>
                <a:spcBef>
                  <a:spcPts val="0"/>
                </a:spcBef>
                <a:spcAft>
                  <a:spcPts val="267"/>
                </a:spcAft>
                <a:buClrTx/>
                <a:buSzTx/>
                <a:buFont typeface="Arial" panose="020B0604020202020204" pitchFamily="34" charset="0"/>
                <a:buChar char="•"/>
                <a:tabLst>
                  <a:tab pos="3140075" algn="l"/>
                </a:tabLst>
                <a:defRPr/>
              </a:pPr>
              <a:r>
                <a:rPr kumimoji="0" lang="en-US" sz="105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Decentralised Computing</a:t>
              </a:r>
            </a:p>
            <a:p>
              <a:pPr marL="115888" marR="0" lvl="0" indent="-115888" algn="l" defTabSz="914354" rtl="0" eaLnBrk="1" fontAlgn="auto" latinLnBrk="0" hangingPunct="1">
                <a:lnSpc>
                  <a:spcPct val="90000"/>
                </a:lnSpc>
                <a:spcBef>
                  <a:spcPts val="0"/>
                </a:spcBef>
                <a:spcAft>
                  <a:spcPts val="267"/>
                </a:spcAft>
                <a:buClrTx/>
                <a:buSzTx/>
                <a:buFont typeface="Arial" panose="020B0604020202020204" pitchFamily="34" charset="0"/>
                <a:buChar char="•"/>
                <a:tabLst>
                  <a:tab pos="3140075" algn="l"/>
                </a:tabLst>
                <a:defRPr/>
              </a:pPr>
              <a:r>
                <a:rPr kumimoji="0" lang="en-US" sz="1050" b="0" i="0" u="none" strike="noStrike" kern="1200" cap="none" spc="0" normalizeH="0" baseline="0" noProof="0">
                  <a:ln>
                    <a:noFill/>
                  </a:ln>
                  <a:solidFill>
                    <a:prstClr val="black"/>
                  </a:solidFill>
                  <a:effectLst/>
                  <a:uLnTx/>
                  <a:uFillTx/>
                  <a:latin typeface="Calibri Light" panose="020F0302020204030204" pitchFamily="34" charset="0"/>
                  <a:ea typeface="+mn-ea"/>
                  <a:cs typeface="+mn-cs"/>
                </a:rPr>
                <a:t>High Performance AI Platform Programme</a:t>
              </a:r>
            </a:p>
          </p:txBody>
        </p:sp>
        <p:sp>
          <p:nvSpPr>
            <p:cNvPr id="447" name="Round Same Side Corner Rectangle 2">
              <a:extLst>
                <a:ext uri="{FF2B5EF4-FFF2-40B4-BE49-F238E27FC236}">
                  <a16:creationId xmlns:a16="http://schemas.microsoft.com/office/drawing/2014/main" id="{B2B37D58-72EF-4B39-9DAC-4D4B57AC26C0}"/>
                </a:ext>
              </a:extLst>
            </p:cNvPr>
            <p:cNvSpPr/>
            <p:nvPr/>
          </p:nvSpPr>
          <p:spPr>
            <a:xfrm>
              <a:off x="90616" y="3694723"/>
              <a:ext cx="11978472" cy="376886"/>
            </a:xfrm>
            <a:prstGeom prst="round2SameRect">
              <a:avLst>
                <a:gd name="adj1" fmla="val 27936"/>
                <a:gd name="adj2" fmla="val 0"/>
              </a:avLst>
            </a:prstGeom>
            <a:solidFill>
              <a:srgbClr val="B12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sp>
          <p:nvSpPr>
            <p:cNvPr id="448" name="TextBox 447">
              <a:extLst>
                <a:ext uri="{FF2B5EF4-FFF2-40B4-BE49-F238E27FC236}">
                  <a16:creationId xmlns:a16="http://schemas.microsoft.com/office/drawing/2014/main" id="{61E66FFF-9BB3-4C75-91D6-EDCB84E0DCFA}"/>
                </a:ext>
              </a:extLst>
            </p:cNvPr>
            <p:cNvSpPr txBox="1"/>
            <p:nvPr/>
          </p:nvSpPr>
          <p:spPr>
            <a:xfrm>
              <a:off x="4895548" y="3793816"/>
              <a:ext cx="2657704" cy="260523"/>
            </a:xfrm>
            <a:prstGeom prst="rect">
              <a:avLst/>
            </a:prstGeom>
            <a:noFill/>
          </p:spPr>
          <p:txBody>
            <a:bodyPr wrap="square" rtlCol="0">
              <a:spAutoFit/>
            </a:bodyPr>
            <a:lstStyle/>
            <a:p>
              <a:pPr marL="0" marR="0" lvl="0" indent="0" algn="ctr" defTabSz="685766"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Computing &amp; Intelligence </a:t>
              </a:r>
            </a:p>
          </p:txBody>
        </p:sp>
        <p:grpSp>
          <p:nvGrpSpPr>
            <p:cNvPr id="449" name="Group 448">
              <a:extLst>
                <a:ext uri="{FF2B5EF4-FFF2-40B4-BE49-F238E27FC236}">
                  <a16:creationId xmlns:a16="http://schemas.microsoft.com/office/drawing/2014/main" id="{18B14B36-67FA-451D-AB4B-7086182C7D4F}"/>
                </a:ext>
              </a:extLst>
            </p:cNvPr>
            <p:cNvGrpSpPr/>
            <p:nvPr/>
          </p:nvGrpSpPr>
          <p:grpSpPr>
            <a:xfrm>
              <a:off x="4083226" y="3844198"/>
              <a:ext cx="841260" cy="829266"/>
              <a:chOff x="3529428" y="3909982"/>
              <a:chExt cx="793540" cy="793540"/>
            </a:xfrm>
          </p:grpSpPr>
          <p:sp>
            <p:nvSpPr>
              <p:cNvPr id="450" name="Oval 449">
                <a:extLst>
                  <a:ext uri="{FF2B5EF4-FFF2-40B4-BE49-F238E27FC236}">
                    <a16:creationId xmlns:a16="http://schemas.microsoft.com/office/drawing/2014/main" id="{4796E3BF-9483-41C4-935B-476FFB32F902}"/>
                  </a:ext>
                </a:extLst>
              </p:cNvPr>
              <p:cNvSpPr/>
              <p:nvPr/>
            </p:nvSpPr>
            <p:spPr>
              <a:xfrm>
                <a:off x="3529428" y="3909982"/>
                <a:ext cx="793540" cy="793540"/>
              </a:xfrm>
              <a:prstGeom prst="ellipse">
                <a:avLst/>
              </a:prstGeom>
              <a:solidFill>
                <a:schemeClr val="bg1"/>
              </a:solidFill>
              <a:ln>
                <a:solidFill>
                  <a:srgbClr val="B125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451" name="Group 450">
                <a:extLst>
                  <a:ext uri="{FF2B5EF4-FFF2-40B4-BE49-F238E27FC236}">
                    <a16:creationId xmlns:a16="http://schemas.microsoft.com/office/drawing/2014/main" id="{587F6B0F-F561-44E4-87FF-B3526D2C4218}"/>
                  </a:ext>
                </a:extLst>
              </p:cNvPr>
              <p:cNvGrpSpPr>
                <a:grpSpLocks noChangeAspect="1"/>
              </p:cNvGrpSpPr>
              <p:nvPr/>
            </p:nvGrpSpPr>
            <p:grpSpPr>
              <a:xfrm>
                <a:off x="3686197" y="4078326"/>
                <a:ext cx="480000" cy="456851"/>
                <a:chOff x="867180" y="3356992"/>
                <a:chExt cx="595131" cy="566429"/>
              </a:xfrm>
              <a:solidFill>
                <a:srgbClr val="B12562"/>
              </a:solidFill>
            </p:grpSpPr>
            <p:sp>
              <p:nvSpPr>
                <p:cNvPr id="452" name="Freeform 6">
                  <a:extLst>
                    <a:ext uri="{FF2B5EF4-FFF2-40B4-BE49-F238E27FC236}">
                      <a16:creationId xmlns:a16="http://schemas.microsoft.com/office/drawing/2014/main" id="{3D65A6A4-F5C0-4F11-81BA-DE5B00AC6ECA}"/>
                    </a:ext>
                  </a:extLst>
                </p:cNvPr>
                <p:cNvSpPr>
                  <a:spLocks noEditPoints="1"/>
                </p:cNvSpPr>
                <p:nvPr/>
              </p:nvSpPr>
              <p:spPr bwMode="auto">
                <a:xfrm>
                  <a:off x="867180" y="3356992"/>
                  <a:ext cx="288747" cy="566429"/>
                </a:xfrm>
                <a:custGeom>
                  <a:avLst/>
                  <a:gdLst>
                    <a:gd name="T0" fmla="*/ 114528 w 156489"/>
                    <a:gd name="T1" fmla="*/ 0 h 307162"/>
                    <a:gd name="T2" fmla="*/ 113140 w 156489"/>
                    <a:gd name="T3" fmla="*/ 67 h 307162"/>
                    <a:gd name="T4" fmla="*/ 112805 w 156489"/>
                    <a:gd name="T5" fmla="*/ 0 h 307162"/>
                    <a:gd name="T6" fmla="*/ 72144 w 156489"/>
                    <a:gd name="T7" fmla="*/ 38731 h 307162"/>
                    <a:gd name="T8" fmla="*/ 64478 w 156489"/>
                    <a:gd name="T9" fmla="*/ 37968 h 307162"/>
                    <a:gd name="T10" fmla="*/ 22521 w 156489"/>
                    <a:gd name="T11" fmla="*/ 80784 h 307162"/>
                    <a:gd name="T12" fmla="*/ 33240 w 156489"/>
                    <a:gd name="T13" fmla="*/ 109368 h 307162"/>
                    <a:gd name="T14" fmla="*/ 25670 w 156489"/>
                    <a:gd name="T15" fmla="*/ 111826 h 307162"/>
                    <a:gd name="T16" fmla="*/ 0 w 156489"/>
                    <a:gd name="T17" fmla="*/ 150451 h 307162"/>
                    <a:gd name="T18" fmla="*/ 28 w 156489"/>
                    <a:gd name="T19" fmla="*/ 150590 h 307162"/>
                    <a:gd name="T20" fmla="*/ 0 w 156489"/>
                    <a:gd name="T21" fmla="*/ 151258 h 307162"/>
                    <a:gd name="T22" fmla="*/ 33014 w 156489"/>
                    <a:gd name="T23" fmla="*/ 193085 h 307162"/>
                    <a:gd name="T24" fmla="*/ 22516 w 156489"/>
                    <a:gd name="T25" fmla="*/ 221400 h 307162"/>
                    <a:gd name="T26" fmla="*/ 64473 w 156489"/>
                    <a:gd name="T27" fmla="*/ 264207 h 307162"/>
                    <a:gd name="T28" fmla="*/ 72576 w 156489"/>
                    <a:gd name="T29" fmla="*/ 263410 h 307162"/>
                    <a:gd name="T30" fmla="*/ 72566 w 156489"/>
                    <a:gd name="T31" fmla="*/ 264346 h 307162"/>
                    <a:gd name="T32" fmla="*/ 114523 w 156489"/>
                    <a:gd name="T33" fmla="*/ 307162 h 307162"/>
                    <a:gd name="T34" fmla="*/ 156485 w 156489"/>
                    <a:gd name="T35" fmla="*/ 264346 h 307162"/>
                    <a:gd name="T36" fmla="*/ 156485 w 156489"/>
                    <a:gd name="T37" fmla="*/ 45619 h 307162"/>
                    <a:gd name="T38" fmla="*/ 114528 w 156489"/>
                    <a:gd name="T39" fmla="*/ 0 h 307162"/>
                    <a:gd name="T40" fmla="*/ 146889 w 156489"/>
                    <a:gd name="T41" fmla="*/ 264346 h 307162"/>
                    <a:gd name="T42" fmla="*/ 114528 w 156489"/>
                    <a:gd name="T43" fmla="*/ 297562 h 307162"/>
                    <a:gd name="T44" fmla="*/ 82171 w 156489"/>
                    <a:gd name="T45" fmla="*/ 264346 h 307162"/>
                    <a:gd name="T46" fmla="*/ 82901 w 156489"/>
                    <a:gd name="T47" fmla="*/ 259968 h 307162"/>
                    <a:gd name="T48" fmla="*/ 83548 w 156489"/>
                    <a:gd name="T49" fmla="*/ 257957 h 307162"/>
                    <a:gd name="T50" fmla="*/ 104419 w 156489"/>
                    <a:gd name="T51" fmla="*/ 221659 h 307162"/>
                    <a:gd name="T52" fmla="*/ 99619 w 156489"/>
                    <a:gd name="T53" fmla="*/ 216859 h 307162"/>
                    <a:gd name="T54" fmla="*/ 94819 w 156489"/>
                    <a:gd name="T55" fmla="*/ 221659 h 307162"/>
                    <a:gd name="T56" fmla="*/ 63619 w 156489"/>
                    <a:gd name="T57" fmla="*/ 253695 h 307162"/>
                    <a:gd name="T58" fmla="*/ 32419 w 156489"/>
                    <a:gd name="T59" fmla="*/ 221659 h 307162"/>
                    <a:gd name="T60" fmla="*/ 32179 w 156489"/>
                    <a:gd name="T61" fmla="*/ 220479 h 307162"/>
                    <a:gd name="T62" fmla="*/ 47505 w 156489"/>
                    <a:gd name="T63" fmla="*/ 193162 h 307162"/>
                    <a:gd name="T64" fmla="*/ 49478 w 156489"/>
                    <a:gd name="T65" fmla="*/ 187575 h 307162"/>
                    <a:gd name="T66" fmla="*/ 44520 w 156489"/>
                    <a:gd name="T67" fmla="*/ 184330 h 307162"/>
                    <a:gd name="T68" fmla="*/ 41956 w 156489"/>
                    <a:gd name="T69" fmla="*/ 184459 h 307162"/>
                    <a:gd name="T70" fmla="*/ 9600 w 156489"/>
                    <a:gd name="T71" fmla="*/ 151253 h 307162"/>
                    <a:gd name="T72" fmla="*/ 29169 w 156489"/>
                    <a:gd name="T73" fmla="*/ 120754 h 307162"/>
                    <a:gd name="T74" fmla="*/ 40800 w 156489"/>
                    <a:gd name="T75" fmla="*/ 118421 h 307162"/>
                    <a:gd name="T76" fmla="*/ 72000 w 156489"/>
                    <a:gd name="T77" fmla="*/ 150447 h 307162"/>
                    <a:gd name="T78" fmla="*/ 76800 w 156489"/>
                    <a:gd name="T79" fmla="*/ 155247 h 307162"/>
                    <a:gd name="T80" fmla="*/ 81600 w 156489"/>
                    <a:gd name="T81" fmla="*/ 150447 h 307162"/>
                    <a:gd name="T82" fmla="*/ 48264 w 156489"/>
                    <a:gd name="T83" fmla="*/ 109551 h 307162"/>
                    <a:gd name="T84" fmla="*/ 47995 w 156489"/>
                    <a:gd name="T85" fmla="*/ 109315 h 307162"/>
                    <a:gd name="T86" fmla="*/ 32116 w 156489"/>
                    <a:gd name="T87" fmla="*/ 80779 h 307162"/>
                    <a:gd name="T88" fmla="*/ 64473 w 156489"/>
                    <a:gd name="T89" fmla="*/ 47563 h 307162"/>
                    <a:gd name="T90" fmla="*/ 72643 w 156489"/>
                    <a:gd name="T91" fmla="*/ 48802 h 307162"/>
                    <a:gd name="T92" fmla="*/ 112800 w 156489"/>
                    <a:gd name="T93" fmla="*/ 83256 h 307162"/>
                    <a:gd name="T94" fmla="*/ 117600 w 156489"/>
                    <a:gd name="T95" fmla="*/ 78456 h 307162"/>
                    <a:gd name="T96" fmla="*/ 112800 w 156489"/>
                    <a:gd name="T97" fmla="*/ 73656 h 307162"/>
                    <a:gd name="T98" fmla="*/ 81974 w 156489"/>
                    <a:gd name="T99" fmla="*/ 46354 h 307162"/>
                    <a:gd name="T100" fmla="*/ 82243 w 156489"/>
                    <a:gd name="T101" fmla="*/ 44429 h 307162"/>
                    <a:gd name="T102" fmla="*/ 82166 w 156489"/>
                    <a:gd name="T103" fmla="*/ 42811 h 307162"/>
                    <a:gd name="T104" fmla="*/ 114523 w 156489"/>
                    <a:gd name="T105" fmla="*/ 9595 h 307162"/>
                    <a:gd name="T106" fmla="*/ 146884 w 156489"/>
                    <a:gd name="T107" fmla="*/ 45615 h 307162"/>
                    <a:gd name="T108" fmla="*/ 146884 w 156489"/>
                    <a:gd name="T109" fmla="*/ 264346 h 307162"/>
                    <a:gd name="T110" fmla="*/ 146889 w 156489"/>
                    <a:gd name="T111" fmla="*/ 264346 h 307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489" h="307162">
                      <a:moveTo>
                        <a:pt x="114528" y="0"/>
                      </a:moveTo>
                      <a:cubicBezTo>
                        <a:pt x="114057" y="0"/>
                        <a:pt x="113606" y="53"/>
                        <a:pt x="113140" y="67"/>
                      </a:cubicBezTo>
                      <a:cubicBezTo>
                        <a:pt x="113025" y="62"/>
                        <a:pt x="112925" y="0"/>
                        <a:pt x="112805" y="0"/>
                      </a:cubicBezTo>
                      <a:cubicBezTo>
                        <a:pt x="91267" y="0"/>
                        <a:pt x="73617" y="17126"/>
                        <a:pt x="72144" y="38731"/>
                      </a:cubicBezTo>
                      <a:cubicBezTo>
                        <a:pt x="69605" y="38237"/>
                        <a:pt x="67046" y="37968"/>
                        <a:pt x="64478" y="37968"/>
                      </a:cubicBezTo>
                      <a:cubicBezTo>
                        <a:pt x="41342" y="37968"/>
                        <a:pt x="22521" y="57173"/>
                        <a:pt x="22521" y="80784"/>
                      </a:cubicBezTo>
                      <a:cubicBezTo>
                        <a:pt x="22521" y="91579"/>
                        <a:pt x="26395" y="101645"/>
                        <a:pt x="33240" y="109368"/>
                      </a:cubicBezTo>
                      <a:cubicBezTo>
                        <a:pt x="30614" y="109934"/>
                        <a:pt x="28089" y="110779"/>
                        <a:pt x="25670" y="111826"/>
                      </a:cubicBezTo>
                      <a:cubicBezTo>
                        <a:pt x="10646" y="117974"/>
                        <a:pt x="0" y="132955"/>
                        <a:pt x="0" y="150451"/>
                      </a:cubicBezTo>
                      <a:cubicBezTo>
                        <a:pt x="0" y="150504"/>
                        <a:pt x="28" y="150547"/>
                        <a:pt x="28" y="150590"/>
                      </a:cubicBezTo>
                      <a:cubicBezTo>
                        <a:pt x="28" y="150816"/>
                        <a:pt x="0" y="151032"/>
                        <a:pt x="0" y="151258"/>
                      </a:cubicBezTo>
                      <a:cubicBezTo>
                        <a:pt x="0" y="171734"/>
                        <a:pt x="14160" y="188894"/>
                        <a:pt x="33014" y="193085"/>
                      </a:cubicBezTo>
                      <a:cubicBezTo>
                        <a:pt x="26313" y="200789"/>
                        <a:pt x="22516" y="210773"/>
                        <a:pt x="22516" y="221400"/>
                      </a:cubicBezTo>
                      <a:cubicBezTo>
                        <a:pt x="22516" y="245002"/>
                        <a:pt x="41337" y="264207"/>
                        <a:pt x="64473" y="264207"/>
                      </a:cubicBezTo>
                      <a:cubicBezTo>
                        <a:pt x="67214" y="264207"/>
                        <a:pt x="69921" y="263938"/>
                        <a:pt x="72576" y="263410"/>
                      </a:cubicBezTo>
                      <a:cubicBezTo>
                        <a:pt x="72571" y="263707"/>
                        <a:pt x="72566" y="264019"/>
                        <a:pt x="72566" y="264346"/>
                      </a:cubicBezTo>
                      <a:cubicBezTo>
                        <a:pt x="72566" y="287957"/>
                        <a:pt x="91387" y="307162"/>
                        <a:pt x="114523" y="307162"/>
                      </a:cubicBezTo>
                      <a:cubicBezTo>
                        <a:pt x="137659" y="307162"/>
                        <a:pt x="156485" y="287957"/>
                        <a:pt x="156485" y="264346"/>
                      </a:cubicBezTo>
                      <a:lnTo>
                        <a:pt x="156485" y="45619"/>
                      </a:lnTo>
                      <a:cubicBezTo>
                        <a:pt x="156489" y="21317"/>
                        <a:pt x="136881" y="0"/>
                        <a:pt x="114528" y="0"/>
                      </a:cubicBezTo>
                      <a:close/>
                      <a:moveTo>
                        <a:pt x="146889" y="264346"/>
                      </a:moveTo>
                      <a:cubicBezTo>
                        <a:pt x="146889" y="282658"/>
                        <a:pt x="132374" y="297562"/>
                        <a:pt x="114528" y="297562"/>
                      </a:cubicBezTo>
                      <a:cubicBezTo>
                        <a:pt x="96681" y="297562"/>
                        <a:pt x="82171" y="282662"/>
                        <a:pt x="82171" y="264346"/>
                      </a:cubicBezTo>
                      <a:cubicBezTo>
                        <a:pt x="82171" y="262147"/>
                        <a:pt x="82325" y="261682"/>
                        <a:pt x="82901" y="259968"/>
                      </a:cubicBezTo>
                      <a:cubicBezTo>
                        <a:pt x="83093" y="259407"/>
                        <a:pt x="83308" y="258734"/>
                        <a:pt x="83548" y="257957"/>
                      </a:cubicBezTo>
                      <a:cubicBezTo>
                        <a:pt x="95985" y="250819"/>
                        <a:pt x="104419" y="237235"/>
                        <a:pt x="104419" y="221659"/>
                      </a:cubicBezTo>
                      <a:cubicBezTo>
                        <a:pt x="104419" y="219005"/>
                        <a:pt x="102268" y="216859"/>
                        <a:pt x="99619" y="216859"/>
                      </a:cubicBezTo>
                      <a:cubicBezTo>
                        <a:pt x="96969" y="216859"/>
                        <a:pt x="94819" y="219005"/>
                        <a:pt x="94819" y="221659"/>
                      </a:cubicBezTo>
                      <a:cubicBezTo>
                        <a:pt x="94819" y="239323"/>
                        <a:pt x="80822" y="253695"/>
                        <a:pt x="63619" y="253695"/>
                      </a:cubicBezTo>
                      <a:cubicBezTo>
                        <a:pt x="46416" y="253695"/>
                        <a:pt x="32419" y="239323"/>
                        <a:pt x="32419" y="221659"/>
                      </a:cubicBezTo>
                      <a:cubicBezTo>
                        <a:pt x="32419" y="221242"/>
                        <a:pt x="32280" y="220867"/>
                        <a:pt x="32179" y="220479"/>
                      </a:cubicBezTo>
                      <a:cubicBezTo>
                        <a:pt x="32476" y="209280"/>
                        <a:pt x="38131" y="199114"/>
                        <a:pt x="47505" y="193162"/>
                      </a:cubicBezTo>
                      <a:cubicBezTo>
                        <a:pt x="49372" y="191981"/>
                        <a:pt x="50189" y="189667"/>
                        <a:pt x="49478" y="187575"/>
                      </a:cubicBezTo>
                      <a:cubicBezTo>
                        <a:pt x="48768" y="185482"/>
                        <a:pt x="46732" y="184085"/>
                        <a:pt x="44520" y="184330"/>
                      </a:cubicBezTo>
                      <a:cubicBezTo>
                        <a:pt x="43675" y="184402"/>
                        <a:pt x="42820" y="184459"/>
                        <a:pt x="41956" y="184459"/>
                      </a:cubicBezTo>
                      <a:cubicBezTo>
                        <a:pt x="24115" y="184459"/>
                        <a:pt x="9600" y="169560"/>
                        <a:pt x="9600" y="151253"/>
                      </a:cubicBezTo>
                      <a:cubicBezTo>
                        <a:pt x="9600" y="137602"/>
                        <a:pt x="17673" y="125856"/>
                        <a:pt x="29169" y="120754"/>
                      </a:cubicBezTo>
                      <a:cubicBezTo>
                        <a:pt x="32769" y="119256"/>
                        <a:pt x="36686" y="118421"/>
                        <a:pt x="40800" y="118421"/>
                      </a:cubicBezTo>
                      <a:cubicBezTo>
                        <a:pt x="58003" y="118421"/>
                        <a:pt x="72000" y="132787"/>
                        <a:pt x="72000" y="150447"/>
                      </a:cubicBezTo>
                      <a:cubicBezTo>
                        <a:pt x="72000" y="153101"/>
                        <a:pt x="74150" y="155247"/>
                        <a:pt x="76800" y="155247"/>
                      </a:cubicBezTo>
                      <a:cubicBezTo>
                        <a:pt x="79449" y="155247"/>
                        <a:pt x="81600" y="153101"/>
                        <a:pt x="81600" y="150447"/>
                      </a:cubicBezTo>
                      <a:cubicBezTo>
                        <a:pt x="81600" y="130104"/>
                        <a:pt x="67204" y="113146"/>
                        <a:pt x="48264" y="109551"/>
                      </a:cubicBezTo>
                      <a:cubicBezTo>
                        <a:pt x="48163" y="109479"/>
                        <a:pt x="48100" y="109383"/>
                        <a:pt x="47995" y="109315"/>
                      </a:cubicBezTo>
                      <a:cubicBezTo>
                        <a:pt x="38054" y="103253"/>
                        <a:pt x="32116" y="92587"/>
                        <a:pt x="32116" y="80779"/>
                      </a:cubicBezTo>
                      <a:cubicBezTo>
                        <a:pt x="32116" y="62467"/>
                        <a:pt x="46632" y="47563"/>
                        <a:pt x="64473" y="47563"/>
                      </a:cubicBezTo>
                      <a:cubicBezTo>
                        <a:pt x="67214" y="47563"/>
                        <a:pt x="69945" y="48063"/>
                        <a:pt x="72643" y="48802"/>
                      </a:cubicBezTo>
                      <a:cubicBezTo>
                        <a:pt x="75988" y="68338"/>
                        <a:pt x="92702" y="83256"/>
                        <a:pt x="112800" y="83256"/>
                      </a:cubicBezTo>
                      <a:cubicBezTo>
                        <a:pt x="115449" y="83256"/>
                        <a:pt x="117600" y="81111"/>
                        <a:pt x="117600" y="78456"/>
                      </a:cubicBezTo>
                      <a:cubicBezTo>
                        <a:pt x="117600" y="75802"/>
                        <a:pt x="115449" y="73656"/>
                        <a:pt x="112800" y="73656"/>
                      </a:cubicBezTo>
                      <a:cubicBezTo>
                        <a:pt x="97161" y="73656"/>
                        <a:pt x="84211" y="61776"/>
                        <a:pt x="81974" y="46354"/>
                      </a:cubicBezTo>
                      <a:cubicBezTo>
                        <a:pt x="82171" y="45725"/>
                        <a:pt x="82286" y="45067"/>
                        <a:pt x="82243" y="44429"/>
                      </a:cubicBezTo>
                      <a:cubicBezTo>
                        <a:pt x="82209" y="43896"/>
                        <a:pt x="82166" y="43354"/>
                        <a:pt x="82166" y="42811"/>
                      </a:cubicBezTo>
                      <a:cubicBezTo>
                        <a:pt x="82166" y="24499"/>
                        <a:pt x="96681" y="9595"/>
                        <a:pt x="114523" y="9595"/>
                      </a:cubicBezTo>
                      <a:cubicBezTo>
                        <a:pt x="131760" y="9595"/>
                        <a:pt x="146884" y="26429"/>
                        <a:pt x="146884" y="45615"/>
                      </a:cubicBezTo>
                      <a:lnTo>
                        <a:pt x="146884" y="264346"/>
                      </a:lnTo>
                      <a:lnTo>
                        <a:pt x="146889" y="264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453" name="Freeform 7">
                  <a:extLst>
                    <a:ext uri="{FF2B5EF4-FFF2-40B4-BE49-F238E27FC236}">
                      <a16:creationId xmlns:a16="http://schemas.microsoft.com/office/drawing/2014/main" id="{C3EBA783-AEF9-44BC-91E9-F6A35E57EF9C}"/>
                    </a:ext>
                  </a:extLst>
                </p:cNvPr>
                <p:cNvSpPr>
                  <a:spLocks noEditPoints="1"/>
                </p:cNvSpPr>
                <p:nvPr/>
              </p:nvSpPr>
              <p:spPr bwMode="auto">
                <a:xfrm>
                  <a:off x="1173564" y="3356992"/>
                  <a:ext cx="288747" cy="566429"/>
                </a:xfrm>
                <a:custGeom>
                  <a:avLst/>
                  <a:gdLst>
                    <a:gd name="T0" fmla="*/ 130819 w 156490"/>
                    <a:gd name="T1" fmla="*/ 111826 h 307162"/>
                    <a:gd name="T2" fmla="*/ 133968 w 156490"/>
                    <a:gd name="T3" fmla="*/ 80784 h 307162"/>
                    <a:gd name="T4" fmla="*/ 83741 w 156490"/>
                    <a:gd name="T5" fmla="*/ 38827 h 307162"/>
                    <a:gd name="T6" fmla="*/ 0 w 156490"/>
                    <a:gd name="T7" fmla="*/ 45619 h 307162"/>
                    <a:gd name="T8" fmla="*/ 41962 w 156490"/>
                    <a:gd name="T9" fmla="*/ 307162 h 307162"/>
                    <a:gd name="T10" fmla="*/ 83909 w 156490"/>
                    <a:gd name="T11" fmla="*/ 263410 h 307162"/>
                    <a:gd name="T12" fmla="*/ 133968 w 156490"/>
                    <a:gd name="T13" fmla="*/ 221400 h 307162"/>
                    <a:gd name="T14" fmla="*/ 156485 w 156490"/>
                    <a:gd name="T15" fmla="*/ 151258 h 307162"/>
                    <a:gd name="T16" fmla="*/ 156490 w 156490"/>
                    <a:gd name="T17" fmla="*/ 150451 h 307162"/>
                    <a:gd name="T18" fmla="*/ 32319 w 156490"/>
                    <a:gd name="T19" fmla="*/ 254525 h 307162"/>
                    <a:gd name="T20" fmla="*/ 51610 w 156490"/>
                    <a:gd name="T21" fmla="*/ 254525 h 307162"/>
                    <a:gd name="T22" fmla="*/ 92203 w 156490"/>
                    <a:gd name="T23" fmla="*/ 228394 h 307162"/>
                    <a:gd name="T24" fmla="*/ 92203 w 156490"/>
                    <a:gd name="T25" fmla="*/ 209103 h 307162"/>
                    <a:gd name="T26" fmla="*/ 92203 w 156490"/>
                    <a:gd name="T27" fmla="*/ 228394 h 307162"/>
                    <a:gd name="T28" fmla="*/ 111970 w 156490"/>
                    <a:gd name="T29" fmla="*/ 184330 h 307162"/>
                    <a:gd name="T30" fmla="*/ 108984 w 156490"/>
                    <a:gd name="T31" fmla="*/ 193162 h 307162"/>
                    <a:gd name="T32" fmla="*/ 97003 w 156490"/>
                    <a:gd name="T33" fmla="*/ 254170 h 307162"/>
                    <a:gd name="T34" fmla="*/ 111447 w 156490"/>
                    <a:gd name="T35" fmla="*/ 218751 h 307162"/>
                    <a:gd name="T36" fmla="*/ 72955 w 156490"/>
                    <a:gd name="T37" fmla="*/ 218751 h 307162"/>
                    <a:gd name="T38" fmla="*/ 87403 w 156490"/>
                    <a:gd name="T39" fmla="*/ 254227 h 307162"/>
                    <a:gd name="T40" fmla="*/ 74290 w 156490"/>
                    <a:gd name="T41" fmla="*/ 252807 h 307162"/>
                    <a:gd name="T42" fmla="*/ 73589 w 156490"/>
                    <a:gd name="T43" fmla="*/ 259963 h 307162"/>
                    <a:gd name="T44" fmla="*/ 46762 w 156490"/>
                    <a:gd name="T45" fmla="*/ 297149 h 307162"/>
                    <a:gd name="T46" fmla="*/ 61210 w 156490"/>
                    <a:gd name="T47" fmla="*/ 254520 h 307162"/>
                    <a:gd name="T48" fmla="*/ 22719 w 156490"/>
                    <a:gd name="T49" fmla="*/ 254520 h 307162"/>
                    <a:gd name="T50" fmla="*/ 37162 w 156490"/>
                    <a:gd name="T51" fmla="*/ 297149 h 307162"/>
                    <a:gd name="T52" fmla="*/ 9600 w 156490"/>
                    <a:gd name="T53" fmla="*/ 165638 h 307162"/>
                    <a:gd name="T54" fmla="*/ 41967 w 156490"/>
                    <a:gd name="T55" fmla="*/ 180086 h 307162"/>
                    <a:gd name="T56" fmla="*/ 41967 w 156490"/>
                    <a:gd name="T57" fmla="*/ 141595 h 307162"/>
                    <a:gd name="T58" fmla="*/ 9600 w 156490"/>
                    <a:gd name="T59" fmla="*/ 156038 h 307162"/>
                    <a:gd name="T60" fmla="*/ 41962 w 156490"/>
                    <a:gd name="T61" fmla="*/ 90710 h 307162"/>
                    <a:gd name="T62" fmla="*/ 68770 w 156490"/>
                    <a:gd name="T63" fmla="*/ 90710 h 307162"/>
                    <a:gd name="T64" fmla="*/ 106579 w 156490"/>
                    <a:gd name="T65" fmla="*/ 85910 h 307162"/>
                    <a:gd name="T66" fmla="*/ 68770 w 156490"/>
                    <a:gd name="T67" fmla="*/ 81110 h 307162"/>
                    <a:gd name="T68" fmla="*/ 53069 w 156490"/>
                    <a:gd name="T69" fmla="*/ 61997 h 307162"/>
                    <a:gd name="T70" fmla="*/ 48274 w 156490"/>
                    <a:gd name="T71" fmla="*/ 24187 h 307162"/>
                    <a:gd name="T72" fmla="*/ 43469 w 156490"/>
                    <a:gd name="T73" fmla="*/ 61997 h 307162"/>
                    <a:gd name="T74" fmla="*/ 41962 w 156490"/>
                    <a:gd name="T75" fmla="*/ 81110 h 307162"/>
                    <a:gd name="T76" fmla="*/ 9600 w 156490"/>
                    <a:gd name="T77" fmla="*/ 45614 h 307162"/>
                    <a:gd name="T78" fmla="*/ 74319 w 156490"/>
                    <a:gd name="T79" fmla="*/ 42811 h 307162"/>
                    <a:gd name="T80" fmla="*/ 76147 w 156490"/>
                    <a:gd name="T81" fmla="*/ 49066 h 307162"/>
                    <a:gd name="T82" fmla="*/ 92007 w 156490"/>
                    <a:gd name="T83" fmla="*/ 47568 h 307162"/>
                    <a:gd name="T84" fmla="*/ 108485 w 156490"/>
                    <a:gd name="T85" fmla="*/ 109320 h 307162"/>
                    <a:gd name="T86" fmla="*/ 74880 w 156490"/>
                    <a:gd name="T87" fmla="*/ 150451 h 307162"/>
                    <a:gd name="T88" fmla="*/ 84480 w 156490"/>
                    <a:gd name="T89" fmla="*/ 150451 h 307162"/>
                    <a:gd name="T90" fmla="*/ 127311 w 156490"/>
                    <a:gd name="T91" fmla="*/ 120754 h 307162"/>
                    <a:gd name="T92" fmla="*/ 114533 w 156490"/>
                    <a:gd name="T93" fmla="*/ 184459 h 307162"/>
                    <a:gd name="T94" fmla="*/ 41967 w 156490"/>
                    <a:gd name="T95" fmla="*/ 151195 h 307162"/>
                    <a:gd name="T96" fmla="*/ 41967 w 156490"/>
                    <a:gd name="T97" fmla="*/ 170486 h 307162"/>
                    <a:gd name="T98" fmla="*/ 48274 w 156490"/>
                    <a:gd name="T99" fmla="*/ 53074 h 307162"/>
                    <a:gd name="T100" fmla="*/ 48274 w 156490"/>
                    <a:gd name="T101" fmla="*/ 33782 h 307162"/>
                    <a:gd name="T102" fmla="*/ 48274 w 156490"/>
                    <a:gd name="T103" fmla="*/ 53074 h 307162"/>
                    <a:gd name="T104" fmla="*/ 87341 w 156490"/>
                    <a:gd name="T105" fmla="*/ 76263 h 307162"/>
                    <a:gd name="T106" fmla="*/ 87341 w 156490"/>
                    <a:gd name="T107" fmla="*/ 95554 h 307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90" h="307162">
                      <a:moveTo>
                        <a:pt x="156490" y="150451"/>
                      </a:moveTo>
                      <a:cubicBezTo>
                        <a:pt x="156490" y="132955"/>
                        <a:pt x="145843" y="117974"/>
                        <a:pt x="130819" y="111826"/>
                      </a:cubicBezTo>
                      <a:cubicBezTo>
                        <a:pt x="128400" y="110779"/>
                        <a:pt x="125875" y="109934"/>
                        <a:pt x="123250" y="109368"/>
                      </a:cubicBezTo>
                      <a:cubicBezTo>
                        <a:pt x="130099" y="101645"/>
                        <a:pt x="133968" y="91579"/>
                        <a:pt x="133968" y="80784"/>
                      </a:cubicBezTo>
                      <a:cubicBezTo>
                        <a:pt x="133968" y="57173"/>
                        <a:pt x="115147" y="37968"/>
                        <a:pt x="92011" y="37968"/>
                      </a:cubicBezTo>
                      <a:cubicBezTo>
                        <a:pt x="89237" y="37968"/>
                        <a:pt x="86472" y="38256"/>
                        <a:pt x="83741" y="38827"/>
                      </a:cubicBezTo>
                      <a:cubicBezTo>
                        <a:pt x="81763" y="17083"/>
                        <a:pt x="63783" y="0"/>
                        <a:pt x="41962" y="0"/>
                      </a:cubicBezTo>
                      <a:cubicBezTo>
                        <a:pt x="19608" y="0"/>
                        <a:pt x="0" y="21317"/>
                        <a:pt x="0" y="45619"/>
                      </a:cubicBezTo>
                      <a:lnTo>
                        <a:pt x="0" y="264346"/>
                      </a:lnTo>
                      <a:cubicBezTo>
                        <a:pt x="0" y="287957"/>
                        <a:pt x="18821" y="307162"/>
                        <a:pt x="41962" y="307162"/>
                      </a:cubicBezTo>
                      <a:cubicBezTo>
                        <a:pt x="65098" y="307162"/>
                        <a:pt x="83919" y="287957"/>
                        <a:pt x="83919" y="264346"/>
                      </a:cubicBezTo>
                      <a:cubicBezTo>
                        <a:pt x="83919" y="264019"/>
                        <a:pt x="83914" y="263702"/>
                        <a:pt x="83909" y="263410"/>
                      </a:cubicBezTo>
                      <a:cubicBezTo>
                        <a:pt x="86563" y="263938"/>
                        <a:pt x="89271" y="264207"/>
                        <a:pt x="92011" y="264207"/>
                      </a:cubicBezTo>
                      <a:cubicBezTo>
                        <a:pt x="115147" y="264207"/>
                        <a:pt x="133968" y="245002"/>
                        <a:pt x="133968" y="221400"/>
                      </a:cubicBezTo>
                      <a:cubicBezTo>
                        <a:pt x="133968" y="210768"/>
                        <a:pt x="130176" y="200789"/>
                        <a:pt x="123471" y="193085"/>
                      </a:cubicBezTo>
                      <a:cubicBezTo>
                        <a:pt x="142325" y="188894"/>
                        <a:pt x="156485" y="171734"/>
                        <a:pt x="156485" y="151258"/>
                      </a:cubicBezTo>
                      <a:cubicBezTo>
                        <a:pt x="156485" y="151032"/>
                        <a:pt x="156461" y="150816"/>
                        <a:pt x="156456" y="150590"/>
                      </a:cubicBezTo>
                      <a:cubicBezTo>
                        <a:pt x="156461" y="150542"/>
                        <a:pt x="156490" y="150499"/>
                        <a:pt x="156490" y="150451"/>
                      </a:cubicBezTo>
                      <a:close/>
                      <a:moveTo>
                        <a:pt x="41967" y="264168"/>
                      </a:moveTo>
                      <a:cubicBezTo>
                        <a:pt x="36648" y="264168"/>
                        <a:pt x="32319" y="259843"/>
                        <a:pt x="32319" y="254525"/>
                      </a:cubicBezTo>
                      <a:cubicBezTo>
                        <a:pt x="32319" y="249206"/>
                        <a:pt x="36643" y="244877"/>
                        <a:pt x="41967" y="244877"/>
                      </a:cubicBezTo>
                      <a:cubicBezTo>
                        <a:pt x="47285" y="244877"/>
                        <a:pt x="51610" y="249202"/>
                        <a:pt x="51610" y="254525"/>
                      </a:cubicBezTo>
                      <a:cubicBezTo>
                        <a:pt x="51610" y="259843"/>
                        <a:pt x="47280" y="264168"/>
                        <a:pt x="41967" y="264168"/>
                      </a:cubicBezTo>
                      <a:close/>
                      <a:moveTo>
                        <a:pt x="92203" y="228394"/>
                      </a:moveTo>
                      <a:cubicBezTo>
                        <a:pt x="86885" y="228394"/>
                        <a:pt x="82555" y="224069"/>
                        <a:pt x="82555" y="218751"/>
                      </a:cubicBezTo>
                      <a:cubicBezTo>
                        <a:pt x="82555" y="213432"/>
                        <a:pt x="86880" y="209103"/>
                        <a:pt x="92203" y="209103"/>
                      </a:cubicBezTo>
                      <a:cubicBezTo>
                        <a:pt x="97522" y="209103"/>
                        <a:pt x="101847" y="213427"/>
                        <a:pt x="101847" y="218751"/>
                      </a:cubicBezTo>
                      <a:cubicBezTo>
                        <a:pt x="101851" y="224064"/>
                        <a:pt x="97522" y="228394"/>
                        <a:pt x="92203" y="228394"/>
                      </a:cubicBezTo>
                      <a:close/>
                      <a:moveTo>
                        <a:pt x="114533" y="184459"/>
                      </a:moveTo>
                      <a:cubicBezTo>
                        <a:pt x="113669" y="184459"/>
                        <a:pt x="112819" y="184397"/>
                        <a:pt x="111970" y="184330"/>
                      </a:cubicBezTo>
                      <a:cubicBezTo>
                        <a:pt x="109767" y="184114"/>
                        <a:pt x="107722" y="185477"/>
                        <a:pt x="107011" y="187574"/>
                      </a:cubicBezTo>
                      <a:cubicBezTo>
                        <a:pt x="106301" y="189672"/>
                        <a:pt x="107117" y="191981"/>
                        <a:pt x="108984" y="193162"/>
                      </a:cubicBezTo>
                      <a:cubicBezTo>
                        <a:pt x="118618" y="199277"/>
                        <a:pt x="124368" y="209837"/>
                        <a:pt x="124368" y="221400"/>
                      </a:cubicBezTo>
                      <a:cubicBezTo>
                        <a:pt x="124368" y="237960"/>
                        <a:pt x="112479" y="251693"/>
                        <a:pt x="97003" y="254170"/>
                      </a:cubicBezTo>
                      <a:lnTo>
                        <a:pt x="97003" y="237312"/>
                      </a:lnTo>
                      <a:cubicBezTo>
                        <a:pt x="105288" y="235167"/>
                        <a:pt x="111447" y="227693"/>
                        <a:pt x="111447" y="218751"/>
                      </a:cubicBezTo>
                      <a:cubicBezTo>
                        <a:pt x="111447" y="208138"/>
                        <a:pt x="102816" y="199503"/>
                        <a:pt x="92203" y="199503"/>
                      </a:cubicBezTo>
                      <a:cubicBezTo>
                        <a:pt x="81591" y="199503"/>
                        <a:pt x="72955" y="208138"/>
                        <a:pt x="72955" y="218751"/>
                      </a:cubicBezTo>
                      <a:cubicBezTo>
                        <a:pt x="72955" y="227693"/>
                        <a:pt x="79119" y="235167"/>
                        <a:pt x="87403" y="237312"/>
                      </a:cubicBezTo>
                      <a:lnTo>
                        <a:pt x="87403" y="254227"/>
                      </a:lnTo>
                      <a:cubicBezTo>
                        <a:pt x="84658" y="253824"/>
                        <a:pt x="81970" y="253104"/>
                        <a:pt x="79387" y="251986"/>
                      </a:cubicBezTo>
                      <a:cubicBezTo>
                        <a:pt x="77674" y="251251"/>
                        <a:pt x="75682" y="251563"/>
                        <a:pt x="74290" y="252807"/>
                      </a:cubicBezTo>
                      <a:cubicBezTo>
                        <a:pt x="72893" y="254050"/>
                        <a:pt x="72346" y="255989"/>
                        <a:pt x="72888" y="257775"/>
                      </a:cubicBezTo>
                      <a:cubicBezTo>
                        <a:pt x="73152" y="258653"/>
                        <a:pt x="73387" y="259349"/>
                        <a:pt x="73589" y="259963"/>
                      </a:cubicBezTo>
                      <a:cubicBezTo>
                        <a:pt x="74165" y="261677"/>
                        <a:pt x="74319" y="262143"/>
                        <a:pt x="74319" y="264341"/>
                      </a:cubicBezTo>
                      <a:cubicBezTo>
                        <a:pt x="74319" y="280978"/>
                        <a:pt x="62328" y="294759"/>
                        <a:pt x="46762" y="297149"/>
                      </a:cubicBezTo>
                      <a:lnTo>
                        <a:pt x="46762" y="273082"/>
                      </a:lnTo>
                      <a:cubicBezTo>
                        <a:pt x="55047" y="270936"/>
                        <a:pt x="61210" y="263467"/>
                        <a:pt x="61210" y="254520"/>
                      </a:cubicBezTo>
                      <a:cubicBezTo>
                        <a:pt x="61210" y="243907"/>
                        <a:pt x="52579" y="235272"/>
                        <a:pt x="41967" y="235272"/>
                      </a:cubicBezTo>
                      <a:cubicBezTo>
                        <a:pt x="31354" y="235272"/>
                        <a:pt x="22719" y="243907"/>
                        <a:pt x="22719" y="254520"/>
                      </a:cubicBezTo>
                      <a:cubicBezTo>
                        <a:pt x="22719" y="263463"/>
                        <a:pt x="28882" y="270936"/>
                        <a:pt x="37162" y="273082"/>
                      </a:cubicBezTo>
                      <a:lnTo>
                        <a:pt x="37162" y="297149"/>
                      </a:lnTo>
                      <a:cubicBezTo>
                        <a:pt x="21591" y="294759"/>
                        <a:pt x="9600" y="280978"/>
                        <a:pt x="9600" y="264341"/>
                      </a:cubicBezTo>
                      <a:lnTo>
                        <a:pt x="9600" y="165638"/>
                      </a:lnTo>
                      <a:lnTo>
                        <a:pt x="23395" y="165638"/>
                      </a:lnTo>
                      <a:cubicBezTo>
                        <a:pt x="25541" y="173923"/>
                        <a:pt x="33019" y="180086"/>
                        <a:pt x="41967" y="180086"/>
                      </a:cubicBezTo>
                      <a:cubicBezTo>
                        <a:pt x="52579" y="180086"/>
                        <a:pt x="61210" y="171456"/>
                        <a:pt x="61210" y="160843"/>
                      </a:cubicBezTo>
                      <a:cubicBezTo>
                        <a:pt x="61210" y="150230"/>
                        <a:pt x="52579" y="141595"/>
                        <a:pt x="41967" y="141595"/>
                      </a:cubicBezTo>
                      <a:cubicBezTo>
                        <a:pt x="33024" y="141595"/>
                        <a:pt x="25551" y="147754"/>
                        <a:pt x="23400" y="156038"/>
                      </a:cubicBezTo>
                      <a:lnTo>
                        <a:pt x="9600" y="156038"/>
                      </a:lnTo>
                      <a:lnTo>
                        <a:pt x="9600" y="90710"/>
                      </a:lnTo>
                      <a:lnTo>
                        <a:pt x="41962" y="90710"/>
                      </a:lnTo>
                      <a:lnTo>
                        <a:pt x="48269" y="90710"/>
                      </a:lnTo>
                      <a:lnTo>
                        <a:pt x="68770" y="90710"/>
                      </a:lnTo>
                      <a:cubicBezTo>
                        <a:pt x="70920" y="98995"/>
                        <a:pt x="78389" y="105154"/>
                        <a:pt x="87336" y="105154"/>
                      </a:cubicBezTo>
                      <a:cubicBezTo>
                        <a:pt x="97949" y="105154"/>
                        <a:pt x="106579" y="96523"/>
                        <a:pt x="106579" y="85910"/>
                      </a:cubicBezTo>
                      <a:cubicBezTo>
                        <a:pt x="106579" y="75298"/>
                        <a:pt x="97949" y="66663"/>
                        <a:pt x="87336" y="66663"/>
                      </a:cubicBezTo>
                      <a:cubicBezTo>
                        <a:pt x="78389" y="66663"/>
                        <a:pt x="70915" y="72826"/>
                        <a:pt x="68770" y="81110"/>
                      </a:cubicBezTo>
                      <a:lnTo>
                        <a:pt x="53069" y="81110"/>
                      </a:lnTo>
                      <a:lnTo>
                        <a:pt x="53069" y="61997"/>
                      </a:lnTo>
                      <a:cubicBezTo>
                        <a:pt x="61354" y="59851"/>
                        <a:pt x="67517" y="52382"/>
                        <a:pt x="67517" y="43435"/>
                      </a:cubicBezTo>
                      <a:cubicBezTo>
                        <a:pt x="67517" y="32822"/>
                        <a:pt x="58887" y="24187"/>
                        <a:pt x="48274" y="24187"/>
                      </a:cubicBezTo>
                      <a:cubicBezTo>
                        <a:pt x="37661" y="24187"/>
                        <a:pt x="29026" y="32822"/>
                        <a:pt x="29026" y="43435"/>
                      </a:cubicBezTo>
                      <a:cubicBezTo>
                        <a:pt x="29026" y="52378"/>
                        <a:pt x="35189" y="59851"/>
                        <a:pt x="43469" y="61997"/>
                      </a:cubicBezTo>
                      <a:lnTo>
                        <a:pt x="43469" y="81110"/>
                      </a:lnTo>
                      <a:lnTo>
                        <a:pt x="41962" y="81110"/>
                      </a:lnTo>
                      <a:lnTo>
                        <a:pt x="9600" y="81110"/>
                      </a:lnTo>
                      <a:lnTo>
                        <a:pt x="9600" y="45614"/>
                      </a:lnTo>
                      <a:cubicBezTo>
                        <a:pt x="9600" y="26429"/>
                        <a:pt x="24720" y="9595"/>
                        <a:pt x="41962" y="9595"/>
                      </a:cubicBezTo>
                      <a:cubicBezTo>
                        <a:pt x="59803" y="9595"/>
                        <a:pt x="74319" y="24494"/>
                        <a:pt x="74319" y="42811"/>
                      </a:cubicBezTo>
                      <a:cubicBezTo>
                        <a:pt x="74319" y="43354"/>
                        <a:pt x="74275" y="43896"/>
                        <a:pt x="74208" y="44890"/>
                      </a:cubicBezTo>
                      <a:cubicBezTo>
                        <a:pt x="74103" y="46522"/>
                        <a:pt x="74832" y="48096"/>
                        <a:pt x="76147" y="49066"/>
                      </a:cubicBezTo>
                      <a:cubicBezTo>
                        <a:pt x="77463" y="50035"/>
                        <a:pt x="79176" y="50275"/>
                        <a:pt x="80707" y="49690"/>
                      </a:cubicBezTo>
                      <a:cubicBezTo>
                        <a:pt x="84403" y="48278"/>
                        <a:pt x="88205" y="47568"/>
                        <a:pt x="92007" y="47568"/>
                      </a:cubicBezTo>
                      <a:cubicBezTo>
                        <a:pt x="109848" y="47568"/>
                        <a:pt x="124363" y="62467"/>
                        <a:pt x="124363" y="80784"/>
                      </a:cubicBezTo>
                      <a:cubicBezTo>
                        <a:pt x="124363" y="92592"/>
                        <a:pt x="118431" y="103263"/>
                        <a:pt x="108485" y="109320"/>
                      </a:cubicBezTo>
                      <a:cubicBezTo>
                        <a:pt x="108384" y="109387"/>
                        <a:pt x="108317" y="109483"/>
                        <a:pt x="108216" y="109555"/>
                      </a:cubicBezTo>
                      <a:cubicBezTo>
                        <a:pt x="89275" y="113146"/>
                        <a:pt x="74880" y="130104"/>
                        <a:pt x="74880" y="150451"/>
                      </a:cubicBezTo>
                      <a:cubicBezTo>
                        <a:pt x="74880" y="153106"/>
                        <a:pt x="77031" y="155251"/>
                        <a:pt x="79680" y="155251"/>
                      </a:cubicBezTo>
                      <a:cubicBezTo>
                        <a:pt x="82330" y="155251"/>
                        <a:pt x="84480" y="153106"/>
                        <a:pt x="84480" y="150451"/>
                      </a:cubicBezTo>
                      <a:cubicBezTo>
                        <a:pt x="84480" y="132792"/>
                        <a:pt x="98477" y="118426"/>
                        <a:pt x="115680" y="118426"/>
                      </a:cubicBezTo>
                      <a:cubicBezTo>
                        <a:pt x="119794" y="118426"/>
                        <a:pt x="123711" y="119266"/>
                        <a:pt x="127311" y="120754"/>
                      </a:cubicBezTo>
                      <a:cubicBezTo>
                        <a:pt x="138807" y="125856"/>
                        <a:pt x="146880" y="137607"/>
                        <a:pt x="146880" y="151253"/>
                      </a:cubicBezTo>
                      <a:cubicBezTo>
                        <a:pt x="146890" y="169565"/>
                        <a:pt x="132375" y="184459"/>
                        <a:pt x="114533" y="184459"/>
                      </a:cubicBezTo>
                      <a:close/>
                      <a:moveTo>
                        <a:pt x="32319" y="160843"/>
                      </a:moveTo>
                      <a:cubicBezTo>
                        <a:pt x="32319" y="155525"/>
                        <a:pt x="36643" y="151195"/>
                        <a:pt x="41967" y="151195"/>
                      </a:cubicBezTo>
                      <a:cubicBezTo>
                        <a:pt x="47285" y="151195"/>
                        <a:pt x="51610" y="155520"/>
                        <a:pt x="51610" y="160843"/>
                      </a:cubicBezTo>
                      <a:cubicBezTo>
                        <a:pt x="51610" y="166157"/>
                        <a:pt x="47285" y="170486"/>
                        <a:pt x="41967" y="170486"/>
                      </a:cubicBezTo>
                      <a:cubicBezTo>
                        <a:pt x="36643" y="170482"/>
                        <a:pt x="32319" y="166157"/>
                        <a:pt x="32319" y="160843"/>
                      </a:cubicBezTo>
                      <a:close/>
                      <a:moveTo>
                        <a:pt x="48274" y="53074"/>
                      </a:moveTo>
                      <a:cubicBezTo>
                        <a:pt x="42955" y="53074"/>
                        <a:pt x="38626" y="48749"/>
                        <a:pt x="38626" y="43430"/>
                      </a:cubicBezTo>
                      <a:cubicBezTo>
                        <a:pt x="38626" y="38112"/>
                        <a:pt x="42951" y="33782"/>
                        <a:pt x="48274" y="33782"/>
                      </a:cubicBezTo>
                      <a:cubicBezTo>
                        <a:pt x="53592" y="33782"/>
                        <a:pt x="57917" y="38107"/>
                        <a:pt x="57917" y="43430"/>
                      </a:cubicBezTo>
                      <a:cubicBezTo>
                        <a:pt x="57917" y="48749"/>
                        <a:pt x="53587" y="53074"/>
                        <a:pt x="48274" y="53074"/>
                      </a:cubicBezTo>
                      <a:close/>
                      <a:moveTo>
                        <a:pt x="77693" y="85910"/>
                      </a:moveTo>
                      <a:cubicBezTo>
                        <a:pt x="77693" y="80592"/>
                        <a:pt x="82018" y="76263"/>
                        <a:pt x="87341" y="76263"/>
                      </a:cubicBezTo>
                      <a:cubicBezTo>
                        <a:pt x="92659" y="76263"/>
                        <a:pt x="96984" y="80587"/>
                        <a:pt x="96984" y="85910"/>
                      </a:cubicBezTo>
                      <a:cubicBezTo>
                        <a:pt x="96984" y="91224"/>
                        <a:pt x="92659" y="95554"/>
                        <a:pt x="87341" y="95554"/>
                      </a:cubicBezTo>
                      <a:cubicBezTo>
                        <a:pt x="82018" y="95554"/>
                        <a:pt x="77693" y="91229"/>
                        <a:pt x="77693" y="859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361" name="Group 360"/>
          <p:cNvGrpSpPr/>
          <p:nvPr/>
        </p:nvGrpSpPr>
        <p:grpSpPr>
          <a:xfrm>
            <a:off x="418311" y="4993604"/>
            <a:ext cx="11421136" cy="1356967"/>
            <a:chOff x="100777" y="4951529"/>
            <a:chExt cx="11978471" cy="1548012"/>
          </a:xfrm>
        </p:grpSpPr>
        <p:sp>
          <p:nvSpPr>
            <p:cNvPr id="362" name="Rectangle 361">
              <a:extLst>
                <a:ext uri="{FF2B5EF4-FFF2-40B4-BE49-F238E27FC236}">
                  <a16:creationId xmlns:a16="http://schemas.microsoft.com/office/drawing/2014/main" id="{29459B1F-104A-0C41-8CA7-789DBFEB31B5}"/>
                </a:ext>
              </a:extLst>
            </p:cNvPr>
            <p:cNvSpPr/>
            <p:nvPr/>
          </p:nvSpPr>
          <p:spPr>
            <a:xfrm>
              <a:off x="100777" y="4951529"/>
              <a:ext cx="11978471" cy="1548012"/>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062" marR="0" lvl="6" indent="0" algn="l" defTabSz="914354" rtl="0" eaLnBrk="1" fontAlgn="auto" latinLnBrk="0" hangingPunct="1">
                <a:lnSpc>
                  <a:spcPct val="100000"/>
                </a:lnSpc>
                <a:spcBef>
                  <a:spcPts val="0"/>
                </a:spcBef>
                <a:spcAft>
                  <a:spcPts val="0"/>
                </a:spcAft>
                <a:buClrTx/>
                <a:buSzTx/>
                <a:buFontTx/>
                <a:buNone/>
                <a:tabLst/>
                <a:defRPr/>
              </a:pPr>
              <a:endParaRPr kumimoji="0" lang="en-SG"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Rectangle 362">
              <a:extLst>
                <a:ext uri="{FF2B5EF4-FFF2-40B4-BE49-F238E27FC236}">
                  <a16:creationId xmlns:a16="http://schemas.microsoft.com/office/drawing/2014/main" id="{29459B1F-104A-0C41-8CA7-789DBFEB31B5}"/>
                </a:ext>
              </a:extLst>
            </p:cNvPr>
            <p:cNvSpPr/>
            <p:nvPr/>
          </p:nvSpPr>
          <p:spPr>
            <a:xfrm>
              <a:off x="119626" y="4951529"/>
              <a:ext cx="11858402" cy="321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Cross-departmental Initiatives</a:t>
              </a:r>
              <a:endParaRPr kumimoji="0" lang="en-SG"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64" name="Group 13"/>
            <p:cNvGrpSpPr>
              <a:grpSpLocks noChangeAspect="1"/>
            </p:cNvGrpSpPr>
            <p:nvPr/>
          </p:nvGrpSpPr>
          <p:grpSpPr bwMode="auto">
            <a:xfrm>
              <a:off x="2318021" y="5270369"/>
              <a:ext cx="508865" cy="501609"/>
              <a:chOff x="600" y="310"/>
              <a:chExt cx="375" cy="375"/>
            </a:xfrm>
            <a:solidFill>
              <a:schemeClr val="tx1"/>
            </a:solidFill>
          </p:grpSpPr>
          <p:sp>
            <p:nvSpPr>
              <p:cNvPr id="435" name="Freeform 14"/>
              <p:cNvSpPr>
                <a:spLocks noEditPoints="1"/>
              </p:cNvSpPr>
              <p:nvPr/>
            </p:nvSpPr>
            <p:spPr bwMode="auto">
              <a:xfrm>
                <a:off x="703" y="449"/>
                <a:ext cx="37" cy="36"/>
              </a:xfrm>
              <a:custGeom>
                <a:avLst/>
                <a:gdLst>
                  <a:gd name="T0" fmla="*/ 13406 w 13406"/>
                  <a:gd name="T1" fmla="*/ 6703 h 13406"/>
                  <a:gd name="T2" fmla="*/ 6703 w 13406"/>
                  <a:gd name="T3" fmla="*/ 0 h 13406"/>
                  <a:gd name="T4" fmla="*/ 0 w 13406"/>
                  <a:gd name="T5" fmla="*/ 6703 h 13406"/>
                  <a:gd name="T6" fmla="*/ 6703 w 13406"/>
                  <a:gd name="T7" fmla="*/ 13406 h 13406"/>
                  <a:gd name="T8" fmla="*/ 13406 w 13406"/>
                  <a:gd name="T9" fmla="*/ 6703 h 13406"/>
                  <a:gd name="T10" fmla="*/ 6703 w 13406"/>
                  <a:gd name="T11" fmla="*/ 8937 h 13406"/>
                  <a:gd name="T12" fmla="*/ 4469 w 13406"/>
                  <a:gd name="T13" fmla="*/ 6703 h 13406"/>
                  <a:gd name="T14" fmla="*/ 6703 w 13406"/>
                  <a:gd name="T15" fmla="*/ 4468 h 13406"/>
                  <a:gd name="T16" fmla="*/ 8938 w 13406"/>
                  <a:gd name="T17" fmla="*/ 6703 h 13406"/>
                  <a:gd name="T18" fmla="*/ 6703 w 13406"/>
                  <a:gd name="T19" fmla="*/ 8937 h 1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06" h="13406">
                    <a:moveTo>
                      <a:pt x="13406" y="6703"/>
                    </a:moveTo>
                    <a:cubicBezTo>
                      <a:pt x="13406" y="3007"/>
                      <a:pt x="10399" y="0"/>
                      <a:pt x="6703" y="0"/>
                    </a:cubicBezTo>
                    <a:cubicBezTo>
                      <a:pt x="3007" y="0"/>
                      <a:pt x="0" y="3007"/>
                      <a:pt x="0" y="6703"/>
                    </a:cubicBezTo>
                    <a:cubicBezTo>
                      <a:pt x="0" y="10399"/>
                      <a:pt x="3007" y="13406"/>
                      <a:pt x="6703" y="13406"/>
                    </a:cubicBezTo>
                    <a:cubicBezTo>
                      <a:pt x="10399" y="13406"/>
                      <a:pt x="13406" y="10399"/>
                      <a:pt x="13406" y="6703"/>
                    </a:cubicBezTo>
                    <a:close/>
                    <a:moveTo>
                      <a:pt x="6703" y="8937"/>
                    </a:moveTo>
                    <a:cubicBezTo>
                      <a:pt x="5470" y="8937"/>
                      <a:pt x="4469" y="7935"/>
                      <a:pt x="4469" y="6703"/>
                    </a:cubicBezTo>
                    <a:cubicBezTo>
                      <a:pt x="4469" y="5472"/>
                      <a:pt x="5470" y="4468"/>
                      <a:pt x="6703" y="4468"/>
                    </a:cubicBezTo>
                    <a:cubicBezTo>
                      <a:pt x="7937" y="4468"/>
                      <a:pt x="8938" y="5472"/>
                      <a:pt x="8938" y="6703"/>
                    </a:cubicBezTo>
                    <a:cubicBezTo>
                      <a:pt x="8938" y="7935"/>
                      <a:pt x="7937" y="8937"/>
                      <a:pt x="6703" y="89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36" name="Freeform 15"/>
              <p:cNvSpPr>
                <a:spLocks noEditPoints="1"/>
              </p:cNvSpPr>
              <p:nvPr/>
            </p:nvSpPr>
            <p:spPr bwMode="auto">
              <a:xfrm>
                <a:off x="824" y="334"/>
                <a:ext cx="36" cy="37"/>
              </a:xfrm>
              <a:custGeom>
                <a:avLst/>
                <a:gdLst>
                  <a:gd name="T0" fmla="*/ 6702 w 13406"/>
                  <a:gd name="T1" fmla="*/ 13406 h 13406"/>
                  <a:gd name="T2" fmla="*/ 13406 w 13406"/>
                  <a:gd name="T3" fmla="*/ 6703 h 13406"/>
                  <a:gd name="T4" fmla="*/ 6702 w 13406"/>
                  <a:gd name="T5" fmla="*/ 0 h 13406"/>
                  <a:gd name="T6" fmla="*/ 0 w 13406"/>
                  <a:gd name="T7" fmla="*/ 6703 h 13406"/>
                  <a:gd name="T8" fmla="*/ 6702 w 13406"/>
                  <a:gd name="T9" fmla="*/ 13406 h 13406"/>
                  <a:gd name="T10" fmla="*/ 6702 w 13406"/>
                  <a:gd name="T11" fmla="*/ 4469 h 13406"/>
                  <a:gd name="T12" fmla="*/ 8937 w 13406"/>
                  <a:gd name="T13" fmla="*/ 6703 h 13406"/>
                  <a:gd name="T14" fmla="*/ 6702 w 13406"/>
                  <a:gd name="T15" fmla="*/ 8937 h 13406"/>
                  <a:gd name="T16" fmla="*/ 4468 w 13406"/>
                  <a:gd name="T17" fmla="*/ 6703 h 13406"/>
                  <a:gd name="T18" fmla="*/ 6702 w 13406"/>
                  <a:gd name="T19" fmla="*/ 4469 h 13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06" h="13406">
                    <a:moveTo>
                      <a:pt x="6702" y="13406"/>
                    </a:moveTo>
                    <a:cubicBezTo>
                      <a:pt x="10398" y="13406"/>
                      <a:pt x="13406" y="10398"/>
                      <a:pt x="13406" y="6703"/>
                    </a:cubicBezTo>
                    <a:cubicBezTo>
                      <a:pt x="13406" y="3008"/>
                      <a:pt x="10398" y="0"/>
                      <a:pt x="6702" y="0"/>
                    </a:cubicBezTo>
                    <a:cubicBezTo>
                      <a:pt x="3007" y="0"/>
                      <a:pt x="0" y="3008"/>
                      <a:pt x="0" y="6703"/>
                    </a:cubicBezTo>
                    <a:cubicBezTo>
                      <a:pt x="0" y="10398"/>
                      <a:pt x="3007" y="13406"/>
                      <a:pt x="6702" y="13406"/>
                    </a:cubicBezTo>
                    <a:close/>
                    <a:moveTo>
                      <a:pt x="6702" y="4469"/>
                    </a:moveTo>
                    <a:cubicBezTo>
                      <a:pt x="7936" y="4469"/>
                      <a:pt x="8937" y="5472"/>
                      <a:pt x="8937" y="6703"/>
                    </a:cubicBezTo>
                    <a:cubicBezTo>
                      <a:pt x="8937" y="7934"/>
                      <a:pt x="7936" y="8937"/>
                      <a:pt x="6702" y="8937"/>
                    </a:cubicBezTo>
                    <a:cubicBezTo>
                      <a:pt x="5469" y="8937"/>
                      <a:pt x="4468" y="7934"/>
                      <a:pt x="4468" y="6703"/>
                    </a:cubicBezTo>
                    <a:cubicBezTo>
                      <a:pt x="4468" y="5472"/>
                      <a:pt x="5469" y="4469"/>
                      <a:pt x="6702" y="4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37" name="Freeform 16"/>
              <p:cNvSpPr>
                <a:spLocks noEditPoints="1"/>
              </p:cNvSpPr>
              <p:nvPr/>
            </p:nvSpPr>
            <p:spPr bwMode="auto">
              <a:xfrm>
                <a:off x="600" y="310"/>
                <a:ext cx="375" cy="375"/>
              </a:xfrm>
              <a:custGeom>
                <a:avLst/>
                <a:gdLst>
                  <a:gd name="T0" fmla="*/ 133524 w 138645"/>
                  <a:gd name="T1" fmla="*/ 90030 h 138532"/>
                  <a:gd name="T2" fmla="*/ 116303 w 138645"/>
                  <a:gd name="T3" fmla="*/ 78203 h 138532"/>
                  <a:gd name="T4" fmla="*/ 80578 w 138645"/>
                  <a:gd name="T5" fmla="*/ 38883 h 138532"/>
                  <a:gd name="T6" fmla="*/ 97190 w 138645"/>
                  <a:gd name="T7" fmla="*/ 69031 h 138532"/>
                  <a:gd name="T8" fmla="*/ 116301 w 138645"/>
                  <a:gd name="T9" fmla="*/ 56785 h 138532"/>
                  <a:gd name="T10" fmla="*/ 128813 w 138645"/>
                  <a:gd name="T11" fmla="*/ 62116 h 138532"/>
                  <a:gd name="T12" fmla="*/ 116301 w 138645"/>
                  <a:gd name="T13" fmla="*/ 37984 h 138532"/>
                  <a:gd name="T14" fmla="*/ 74281 w 138645"/>
                  <a:gd name="T15" fmla="*/ 12048 h 138532"/>
                  <a:gd name="T16" fmla="*/ 323 w 138645"/>
                  <a:gd name="T17" fmla="*/ 86196 h 138532"/>
                  <a:gd name="T18" fmla="*/ 17988 w 138645"/>
                  <a:gd name="T19" fmla="*/ 118422 h 138532"/>
                  <a:gd name="T20" fmla="*/ 42567 w 138645"/>
                  <a:gd name="T21" fmla="*/ 113953 h 138532"/>
                  <a:gd name="T22" fmla="*/ 20013 w 138645"/>
                  <a:gd name="T23" fmla="*/ 54571 h 138532"/>
                  <a:gd name="T24" fmla="*/ 48345 w 138645"/>
                  <a:gd name="T25" fmla="*/ 37984 h 138532"/>
                  <a:gd name="T26" fmla="*/ 30740 w 138645"/>
                  <a:gd name="T27" fmla="*/ 40874 h 138532"/>
                  <a:gd name="T28" fmla="*/ 24692 w 138645"/>
                  <a:gd name="T29" fmla="*/ 53623 h 138532"/>
                  <a:gd name="T30" fmla="*/ 27583 w 138645"/>
                  <a:gd name="T31" fmla="*/ 72150 h 138532"/>
                  <a:gd name="T32" fmla="*/ 40334 w 138645"/>
                  <a:gd name="T33" fmla="*/ 78203 h 138532"/>
                  <a:gd name="T34" fmla="*/ 82104 w 138645"/>
                  <a:gd name="T35" fmla="*/ 116188 h 138532"/>
                  <a:gd name="T36" fmla="*/ 93300 w 138645"/>
                  <a:gd name="T37" fmla="*/ 133408 h 138532"/>
                  <a:gd name="T38" fmla="*/ 114064 w 138645"/>
                  <a:gd name="T39" fmla="*/ 138532 h 138532"/>
                  <a:gd name="T40" fmla="*/ 124581 w 138645"/>
                  <a:gd name="T41" fmla="*/ 133408 h 138532"/>
                  <a:gd name="T42" fmla="*/ 132623 w 138645"/>
                  <a:gd name="T43" fmla="*/ 116188 h 138532"/>
                  <a:gd name="T44" fmla="*/ 81205 w 138645"/>
                  <a:gd name="T45" fmla="*/ 93190 h 138532"/>
                  <a:gd name="T46" fmla="*/ 76082 w 138645"/>
                  <a:gd name="T47" fmla="*/ 107355 h 138532"/>
                  <a:gd name="T48" fmla="*/ 62021 w 138645"/>
                  <a:gd name="T49" fmla="*/ 72155 h 138532"/>
                  <a:gd name="T50" fmla="*/ 98426 w 138645"/>
                  <a:gd name="T51" fmla="*/ 81989 h 138532"/>
                  <a:gd name="T52" fmla="*/ 80551 w 138645"/>
                  <a:gd name="T53" fmla="*/ 91609 h 138532"/>
                  <a:gd name="T54" fmla="*/ 96042 w 138645"/>
                  <a:gd name="T55" fmla="*/ 29822 h 138532"/>
                  <a:gd name="T56" fmla="*/ 83787 w 138645"/>
                  <a:gd name="T57" fmla="*/ 35674 h 138532"/>
                  <a:gd name="T58" fmla="*/ 120115 w 138645"/>
                  <a:gd name="T59" fmla="*/ 54280 h 138532"/>
                  <a:gd name="T60" fmla="*/ 94612 w 138645"/>
                  <a:gd name="T61" fmla="*/ 54280 h 138532"/>
                  <a:gd name="T62" fmla="*/ 99351 w 138645"/>
                  <a:gd name="T63" fmla="*/ 42453 h 138532"/>
                  <a:gd name="T64" fmla="*/ 111832 w 138645"/>
                  <a:gd name="T65" fmla="*/ 33516 h 138532"/>
                  <a:gd name="T66" fmla="*/ 99856 w 138645"/>
                  <a:gd name="T67" fmla="*/ 27318 h 138532"/>
                  <a:gd name="T68" fmla="*/ 100661 w 138645"/>
                  <a:gd name="T69" fmla="*/ 15641 h 138532"/>
                  <a:gd name="T70" fmla="*/ 83194 w 138645"/>
                  <a:gd name="T71" fmla="*/ 29948 h 138532"/>
                  <a:gd name="T72" fmla="*/ 61751 w 138645"/>
                  <a:gd name="T73" fmla="*/ 51391 h 138532"/>
                  <a:gd name="T74" fmla="*/ 54138 w 138645"/>
                  <a:gd name="T75" fmla="*/ 45598 h 138532"/>
                  <a:gd name="T76" fmla="*/ 47036 w 138645"/>
                  <a:gd name="T77" fmla="*/ 73734 h 138532"/>
                  <a:gd name="T78" fmla="*/ 32175 w 138645"/>
                  <a:gd name="T79" fmla="*/ 60328 h 138532"/>
                  <a:gd name="T80" fmla="*/ 41078 w 138645"/>
                  <a:gd name="T81" fmla="*/ 47573 h 138532"/>
                  <a:gd name="T82" fmla="*/ 48524 w 138645"/>
                  <a:gd name="T83" fmla="*/ 47573 h 138532"/>
                  <a:gd name="T84" fmla="*/ 57427 w 138645"/>
                  <a:gd name="T85" fmla="*/ 60328 h 138532"/>
                  <a:gd name="T86" fmla="*/ 134176 w 138645"/>
                  <a:gd name="T87" fmla="*/ 111719 h 138532"/>
                  <a:gd name="T88" fmla="*/ 128782 w 138645"/>
                  <a:gd name="T89" fmla="*/ 122891 h 138532"/>
                  <a:gd name="T90" fmla="*/ 111832 w 138645"/>
                  <a:gd name="T91" fmla="*/ 130879 h 138532"/>
                  <a:gd name="T92" fmla="*/ 96180 w 138645"/>
                  <a:gd name="T93" fmla="*/ 126560 h 138532"/>
                  <a:gd name="T94" fmla="*/ 88054 w 138645"/>
                  <a:gd name="T95" fmla="*/ 118434 h 138532"/>
                  <a:gd name="T96" fmla="*/ 83735 w 138645"/>
                  <a:gd name="T97" fmla="*/ 102782 h 138532"/>
                  <a:gd name="T98" fmla="*/ 91723 w 138645"/>
                  <a:gd name="T99" fmla="*/ 85831 h 138532"/>
                  <a:gd name="T100" fmla="*/ 102895 w 138645"/>
                  <a:gd name="T101" fmla="*/ 80438 h 138532"/>
                  <a:gd name="T102" fmla="*/ 121248 w 138645"/>
                  <a:gd name="T103" fmla="*/ 87588 h 138532"/>
                  <a:gd name="T104" fmla="*/ 128844 w 138645"/>
                  <a:gd name="T105" fmla="*/ 101155 h 138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45" h="138532">
                    <a:moveTo>
                      <a:pt x="136411" y="98313"/>
                    </a:moveTo>
                    <a:lnTo>
                      <a:pt x="132623" y="98313"/>
                    </a:lnTo>
                    <a:cubicBezTo>
                      <a:pt x="132268" y="97307"/>
                      <a:pt x="131843" y="96317"/>
                      <a:pt x="131363" y="95350"/>
                    </a:cubicBezTo>
                    <a:lnTo>
                      <a:pt x="133524" y="93190"/>
                    </a:lnTo>
                    <a:cubicBezTo>
                      <a:pt x="134397" y="92316"/>
                      <a:pt x="134397" y="90904"/>
                      <a:pt x="133524" y="90030"/>
                    </a:cubicBezTo>
                    <a:lnTo>
                      <a:pt x="124586" y="81093"/>
                    </a:lnTo>
                    <a:cubicBezTo>
                      <a:pt x="123712" y="80219"/>
                      <a:pt x="122300" y="80219"/>
                      <a:pt x="121427" y="81093"/>
                    </a:cubicBezTo>
                    <a:lnTo>
                      <a:pt x="119266" y="83253"/>
                    </a:lnTo>
                    <a:cubicBezTo>
                      <a:pt x="118296" y="82770"/>
                      <a:pt x="117308" y="82350"/>
                      <a:pt x="116303" y="81991"/>
                    </a:cubicBezTo>
                    <a:lnTo>
                      <a:pt x="116303" y="78203"/>
                    </a:lnTo>
                    <a:cubicBezTo>
                      <a:pt x="116303" y="76970"/>
                      <a:pt x="115305" y="75969"/>
                      <a:pt x="114068" y="75969"/>
                    </a:cubicBezTo>
                    <a:lnTo>
                      <a:pt x="101105" y="75969"/>
                    </a:lnTo>
                    <a:lnTo>
                      <a:pt x="64911" y="61066"/>
                    </a:lnTo>
                    <a:lnTo>
                      <a:pt x="64911" y="54550"/>
                    </a:lnTo>
                    <a:lnTo>
                      <a:pt x="80578" y="38883"/>
                    </a:lnTo>
                    <a:cubicBezTo>
                      <a:pt x="83377" y="43117"/>
                      <a:pt x="85020" y="48180"/>
                      <a:pt x="85020" y="53625"/>
                    </a:cubicBezTo>
                    <a:lnTo>
                      <a:pt x="85020" y="60328"/>
                    </a:lnTo>
                    <a:cubicBezTo>
                      <a:pt x="85020" y="61032"/>
                      <a:pt x="85350" y="61694"/>
                      <a:pt x="85913" y="62116"/>
                    </a:cubicBezTo>
                    <a:lnTo>
                      <a:pt x="94851" y="68819"/>
                    </a:lnTo>
                    <a:cubicBezTo>
                      <a:pt x="95525" y="69328"/>
                      <a:pt x="96433" y="69407"/>
                      <a:pt x="97190" y="69031"/>
                    </a:cubicBezTo>
                    <a:cubicBezTo>
                      <a:pt x="97948" y="68652"/>
                      <a:pt x="98426" y="67879"/>
                      <a:pt x="98426" y="67032"/>
                    </a:cubicBezTo>
                    <a:lnTo>
                      <a:pt x="98426" y="56785"/>
                    </a:lnTo>
                    <a:lnTo>
                      <a:pt x="103819" y="51391"/>
                    </a:lnTo>
                    <a:lnTo>
                      <a:pt x="110907" y="51391"/>
                    </a:lnTo>
                    <a:lnTo>
                      <a:pt x="116301" y="56785"/>
                    </a:lnTo>
                    <a:lnTo>
                      <a:pt x="116301" y="67032"/>
                    </a:lnTo>
                    <a:cubicBezTo>
                      <a:pt x="116301" y="67879"/>
                      <a:pt x="116779" y="68652"/>
                      <a:pt x="117536" y="69031"/>
                    </a:cubicBezTo>
                    <a:cubicBezTo>
                      <a:pt x="117852" y="69188"/>
                      <a:pt x="118196" y="69266"/>
                      <a:pt x="118536" y="69266"/>
                    </a:cubicBezTo>
                    <a:cubicBezTo>
                      <a:pt x="119009" y="69266"/>
                      <a:pt x="119483" y="69114"/>
                      <a:pt x="119876" y="68819"/>
                    </a:cubicBezTo>
                    <a:lnTo>
                      <a:pt x="128813" y="62116"/>
                    </a:lnTo>
                    <a:cubicBezTo>
                      <a:pt x="129376" y="61696"/>
                      <a:pt x="129707" y="61032"/>
                      <a:pt x="129707" y="60328"/>
                    </a:cubicBezTo>
                    <a:lnTo>
                      <a:pt x="129707" y="51391"/>
                    </a:lnTo>
                    <a:cubicBezTo>
                      <a:pt x="129707" y="50799"/>
                      <a:pt x="129473" y="50229"/>
                      <a:pt x="129052" y="49811"/>
                    </a:cubicBezTo>
                    <a:lnTo>
                      <a:pt x="117880" y="38640"/>
                    </a:lnTo>
                    <a:cubicBezTo>
                      <a:pt x="117463" y="38220"/>
                      <a:pt x="116895" y="37984"/>
                      <a:pt x="116301" y="37984"/>
                    </a:cubicBezTo>
                    <a:lnTo>
                      <a:pt x="116301" y="24578"/>
                    </a:lnTo>
                    <a:cubicBezTo>
                      <a:pt x="116301" y="23986"/>
                      <a:pt x="116066" y="23417"/>
                      <a:pt x="115646" y="22999"/>
                    </a:cubicBezTo>
                    <a:lnTo>
                      <a:pt x="104696" y="12048"/>
                    </a:lnTo>
                    <a:cubicBezTo>
                      <a:pt x="103067" y="5153"/>
                      <a:pt x="96873" y="0"/>
                      <a:pt x="89488" y="0"/>
                    </a:cubicBezTo>
                    <a:cubicBezTo>
                      <a:pt x="82104" y="0"/>
                      <a:pt x="75910" y="5153"/>
                      <a:pt x="74281" y="12048"/>
                    </a:cubicBezTo>
                    <a:lnTo>
                      <a:pt x="63503" y="22826"/>
                    </a:lnTo>
                    <a:cubicBezTo>
                      <a:pt x="61777" y="22532"/>
                      <a:pt x="60014" y="22344"/>
                      <a:pt x="58207" y="22344"/>
                    </a:cubicBezTo>
                    <a:lnTo>
                      <a:pt x="47036" y="22344"/>
                    </a:lnTo>
                    <a:cubicBezTo>
                      <a:pt x="29953" y="22344"/>
                      <a:pt x="16028" y="36103"/>
                      <a:pt x="15758" y="53120"/>
                    </a:cubicBezTo>
                    <a:lnTo>
                      <a:pt x="323" y="86196"/>
                    </a:lnTo>
                    <a:cubicBezTo>
                      <a:pt x="0" y="86889"/>
                      <a:pt x="53" y="87698"/>
                      <a:pt x="462" y="88341"/>
                    </a:cubicBezTo>
                    <a:cubicBezTo>
                      <a:pt x="873" y="88987"/>
                      <a:pt x="1584" y="89375"/>
                      <a:pt x="2348" y="89375"/>
                    </a:cubicBezTo>
                    <a:lnTo>
                      <a:pt x="15754" y="89375"/>
                    </a:lnTo>
                    <a:lnTo>
                      <a:pt x="15754" y="116188"/>
                    </a:lnTo>
                    <a:cubicBezTo>
                      <a:pt x="15754" y="117421"/>
                      <a:pt x="16753" y="118422"/>
                      <a:pt x="17988" y="118422"/>
                    </a:cubicBezTo>
                    <a:lnTo>
                      <a:pt x="40332" y="118422"/>
                    </a:lnTo>
                    <a:lnTo>
                      <a:pt x="40332" y="138532"/>
                    </a:lnTo>
                    <a:lnTo>
                      <a:pt x="44801" y="138532"/>
                    </a:lnTo>
                    <a:lnTo>
                      <a:pt x="44801" y="116188"/>
                    </a:lnTo>
                    <a:cubicBezTo>
                      <a:pt x="44801" y="114954"/>
                      <a:pt x="43802" y="113953"/>
                      <a:pt x="42567" y="113953"/>
                    </a:cubicBezTo>
                    <a:lnTo>
                      <a:pt x="20223" y="113953"/>
                    </a:lnTo>
                    <a:lnTo>
                      <a:pt x="20223" y="87141"/>
                    </a:lnTo>
                    <a:cubicBezTo>
                      <a:pt x="20223" y="85908"/>
                      <a:pt x="19224" y="84907"/>
                      <a:pt x="17988" y="84907"/>
                    </a:cubicBezTo>
                    <a:lnTo>
                      <a:pt x="5856" y="84907"/>
                    </a:lnTo>
                    <a:lnTo>
                      <a:pt x="20013" y="54571"/>
                    </a:lnTo>
                    <a:cubicBezTo>
                      <a:pt x="20152" y="54275"/>
                      <a:pt x="20223" y="53952"/>
                      <a:pt x="20223" y="53625"/>
                    </a:cubicBezTo>
                    <a:cubicBezTo>
                      <a:pt x="20223" y="38841"/>
                      <a:pt x="32250" y="26813"/>
                      <a:pt x="47036" y="26813"/>
                    </a:cubicBezTo>
                    <a:lnTo>
                      <a:pt x="58207" y="26813"/>
                    </a:lnTo>
                    <a:cubicBezTo>
                      <a:pt x="58627" y="26813"/>
                      <a:pt x="59038" y="26857"/>
                      <a:pt x="59454" y="26876"/>
                    </a:cubicBezTo>
                    <a:lnTo>
                      <a:pt x="48345" y="37984"/>
                    </a:lnTo>
                    <a:lnTo>
                      <a:pt x="40332" y="37984"/>
                    </a:lnTo>
                    <a:cubicBezTo>
                      <a:pt x="39097" y="37984"/>
                      <a:pt x="38098" y="38985"/>
                      <a:pt x="38098" y="40219"/>
                    </a:cubicBezTo>
                    <a:lnTo>
                      <a:pt x="38098" y="43975"/>
                    </a:lnTo>
                    <a:cubicBezTo>
                      <a:pt x="37155" y="44422"/>
                      <a:pt x="36286" y="44980"/>
                      <a:pt x="35461" y="45595"/>
                    </a:cubicBezTo>
                    <a:lnTo>
                      <a:pt x="30740" y="40874"/>
                    </a:lnTo>
                    <a:lnTo>
                      <a:pt x="27580" y="44033"/>
                    </a:lnTo>
                    <a:lnTo>
                      <a:pt x="32299" y="48752"/>
                    </a:lnTo>
                    <a:cubicBezTo>
                      <a:pt x="31685" y="49577"/>
                      <a:pt x="31127" y="50446"/>
                      <a:pt x="30679" y="51389"/>
                    </a:cubicBezTo>
                    <a:lnTo>
                      <a:pt x="26926" y="51389"/>
                    </a:lnTo>
                    <a:cubicBezTo>
                      <a:pt x="25690" y="51389"/>
                      <a:pt x="24692" y="52390"/>
                      <a:pt x="24692" y="53623"/>
                    </a:cubicBezTo>
                    <a:lnTo>
                      <a:pt x="24692" y="62561"/>
                    </a:lnTo>
                    <a:cubicBezTo>
                      <a:pt x="24692" y="63794"/>
                      <a:pt x="25690" y="64795"/>
                      <a:pt x="26926" y="64795"/>
                    </a:cubicBezTo>
                    <a:lnTo>
                      <a:pt x="30682" y="64795"/>
                    </a:lnTo>
                    <a:cubicBezTo>
                      <a:pt x="31128" y="65738"/>
                      <a:pt x="31687" y="66609"/>
                      <a:pt x="32302" y="67431"/>
                    </a:cubicBezTo>
                    <a:lnTo>
                      <a:pt x="27583" y="72150"/>
                    </a:lnTo>
                    <a:lnTo>
                      <a:pt x="30742" y="75310"/>
                    </a:lnTo>
                    <a:lnTo>
                      <a:pt x="35464" y="70589"/>
                    </a:lnTo>
                    <a:cubicBezTo>
                      <a:pt x="36287" y="71203"/>
                      <a:pt x="37157" y="71762"/>
                      <a:pt x="38100" y="72209"/>
                    </a:cubicBezTo>
                    <a:lnTo>
                      <a:pt x="38100" y="75969"/>
                    </a:lnTo>
                    <a:cubicBezTo>
                      <a:pt x="38100" y="77202"/>
                      <a:pt x="39099" y="78203"/>
                      <a:pt x="40334" y="78203"/>
                    </a:cubicBezTo>
                    <a:lnTo>
                      <a:pt x="48168" y="78203"/>
                    </a:lnTo>
                    <a:lnTo>
                      <a:pt x="76544" y="115310"/>
                    </a:lnTo>
                    <a:lnTo>
                      <a:pt x="76574" y="115288"/>
                    </a:lnTo>
                    <a:cubicBezTo>
                      <a:pt x="76981" y="115822"/>
                      <a:pt x="77592" y="116188"/>
                      <a:pt x="78317" y="116188"/>
                    </a:cubicBezTo>
                    <a:lnTo>
                      <a:pt x="82104" y="116188"/>
                    </a:lnTo>
                    <a:cubicBezTo>
                      <a:pt x="82459" y="117194"/>
                      <a:pt x="82883" y="118184"/>
                      <a:pt x="83364" y="119150"/>
                    </a:cubicBezTo>
                    <a:lnTo>
                      <a:pt x="81203" y="121311"/>
                    </a:lnTo>
                    <a:cubicBezTo>
                      <a:pt x="80330" y="122185"/>
                      <a:pt x="80330" y="123597"/>
                      <a:pt x="81203" y="124471"/>
                    </a:cubicBezTo>
                    <a:lnTo>
                      <a:pt x="90141" y="133408"/>
                    </a:lnTo>
                    <a:cubicBezTo>
                      <a:pt x="91014" y="134282"/>
                      <a:pt x="92426" y="134282"/>
                      <a:pt x="93300" y="133408"/>
                    </a:cubicBezTo>
                    <a:lnTo>
                      <a:pt x="95461" y="131248"/>
                    </a:lnTo>
                    <a:cubicBezTo>
                      <a:pt x="96430" y="131731"/>
                      <a:pt x="97418" y="132150"/>
                      <a:pt x="98423" y="132510"/>
                    </a:cubicBezTo>
                    <a:lnTo>
                      <a:pt x="98423" y="136297"/>
                    </a:lnTo>
                    <a:cubicBezTo>
                      <a:pt x="98423" y="137531"/>
                      <a:pt x="99422" y="138532"/>
                      <a:pt x="100658" y="138532"/>
                    </a:cubicBezTo>
                    <a:lnTo>
                      <a:pt x="114064" y="138532"/>
                    </a:lnTo>
                    <a:cubicBezTo>
                      <a:pt x="115300" y="138532"/>
                      <a:pt x="116298" y="137531"/>
                      <a:pt x="116298" y="136297"/>
                    </a:cubicBezTo>
                    <a:lnTo>
                      <a:pt x="116298" y="132512"/>
                    </a:lnTo>
                    <a:cubicBezTo>
                      <a:pt x="117311" y="132155"/>
                      <a:pt x="118300" y="131734"/>
                      <a:pt x="119266" y="131255"/>
                    </a:cubicBezTo>
                    <a:lnTo>
                      <a:pt x="121422" y="133408"/>
                    </a:lnTo>
                    <a:cubicBezTo>
                      <a:pt x="122296" y="134282"/>
                      <a:pt x="123707" y="134282"/>
                      <a:pt x="124581" y="133408"/>
                    </a:cubicBezTo>
                    <a:lnTo>
                      <a:pt x="133519" y="124471"/>
                    </a:lnTo>
                    <a:cubicBezTo>
                      <a:pt x="133941" y="124053"/>
                      <a:pt x="134176" y="123483"/>
                      <a:pt x="134176" y="122891"/>
                    </a:cubicBezTo>
                    <a:cubicBezTo>
                      <a:pt x="134176" y="122299"/>
                      <a:pt x="133941" y="121729"/>
                      <a:pt x="133521" y="121311"/>
                    </a:cubicBezTo>
                    <a:lnTo>
                      <a:pt x="131365" y="119158"/>
                    </a:lnTo>
                    <a:cubicBezTo>
                      <a:pt x="131846" y="118195"/>
                      <a:pt x="132264" y="117202"/>
                      <a:pt x="132623" y="116188"/>
                    </a:cubicBezTo>
                    <a:lnTo>
                      <a:pt x="136411" y="116188"/>
                    </a:lnTo>
                    <a:cubicBezTo>
                      <a:pt x="137646" y="116188"/>
                      <a:pt x="138645" y="115187"/>
                      <a:pt x="138645" y="113953"/>
                    </a:cubicBezTo>
                    <a:lnTo>
                      <a:pt x="138645" y="100547"/>
                    </a:lnTo>
                    <a:cubicBezTo>
                      <a:pt x="138645" y="99314"/>
                      <a:pt x="137646" y="98313"/>
                      <a:pt x="136411" y="98313"/>
                    </a:cubicBezTo>
                    <a:close/>
                    <a:moveTo>
                      <a:pt x="81205" y="93190"/>
                    </a:moveTo>
                    <a:lnTo>
                      <a:pt x="83362" y="95343"/>
                    </a:lnTo>
                    <a:cubicBezTo>
                      <a:pt x="82881" y="96306"/>
                      <a:pt x="82464" y="97298"/>
                      <a:pt x="82104" y="98313"/>
                    </a:cubicBezTo>
                    <a:lnTo>
                      <a:pt x="78317" y="98313"/>
                    </a:lnTo>
                    <a:cubicBezTo>
                      <a:pt x="77081" y="98313"/>
                      <a:pt x="76082" y="99314"/>
                      <a:pt x="76082" y="100547"/>
                    </a:cubicBezTo>
                    <a:lnTo>
                      <a:pt x="76082" y="107355"/>
                    </a:lnTo>
                    <a:lnTo>
                      <a:pt x="51504" y="75214"/>
                    </a:lnTo>
                    <a:lnTo>
                      <a:pt x="51504" y="72213"/>
                    </a:lnTo>
                    <a:cubicBezTo>
                      <a:pt x="52447" y="71767"/>
                      <a:pt x="53316" y="71208"/>
                      <a:pt x="54140" y="70593"/>
                    </a:cubicBezTo>
                    <a:lnTo>
                      <a:pt x="58862" y="75315"/>
                    </a:lnTo>
                    <a:lnTo>
                      <a:pt x="62021" y="72155"/>
                    </a:lnTo>
                    <a:lnTo>
                      <a:pt x="57302" y="67436"/>
                    </a:lnTo>
                    <a:cubicBezTo>
                      <a:pt x="57916" y="66611"/>
                      <a:pt x="58475" y="65742"/>
                      <a:pt x="58922" y="64799"/>
                    </a:cubicBezTo>
                    <a:lnTo>
                      <a:pt x="62233" y="64799"/>
                    </a:lnTo>
                    <a:lnTo>
                      <a:pt x="98426" y="79701"/>
                    </a:lnTo>
                    <a:lnTo>
                      <a:pt x="98426" y="81989"/>
                    </a:lnTo>
                    <a:cubicBezTo>
                      <a:pt x="97414" y="82346"/>
                      <a:pt x="96424" y="82766"/>
                      <a:pt x="95459" y="83246"/>
                    </a:cubicBezTo>
                    <a:lnTo>
                      <a:pt x="93302" y="81093"/>
                    </a:lnTo>
                    <a:cubicBezTo>
                      <a:pt x="92429" y="80219"/>
                      <a:pt x="91017" y="80219"/>
                      <a:pt x="90143" y="81093"/>
                    </a:cubicBezTo>
                    <a:lnTo>
                      <a:pt x="81205" y="90030"/>
                    </a:lnTo>
                    <a:cubicBezTo>
                      <a:pt x="80785" y="90448"/>
                      <a:pt x="80551" y="91018"/>
                      <a:pt x="80551" y="91609"/>
                    </a:cubicBezTo>
                    <a:cubicBezTo>
                      <a:pt x="80551" y="92202"/>
                      <a:pt x="80785" y="92772"/>
                      <a:pt x="81205" y="93190"/>
                    </a:cubicBezTo>
                    <a:close/>
                    <a:moveTo>
                      <a:pt x="83787" y="35674"/>
                    </a:moveTo>
                    <a:lnTo>
                      <a:pt x="88243" y="31217"/>
                    </a:lnTo>
                    <a:cubicBezTo>
                      <a:pt x="88655" y="31251"/>
                      <a:pt x="89068" y="31282"/>
                      <a:pt x="89488" y="31282"/>
                    </a:cubicBezTo>
                    <a:cubicBezTo>
                      <a:pt x="91830" y="31282"/>
                      <a:pt x="94047" y="30750"/>
                      <a:pt x="96042" y="29822"/>
                    </a:cubicBezTo>
                    <a:lnTo>
                      <a:pt x="98426" y="32206"/>
                    </a:lnTo>
                    <a:lnTo>
                      <a:pt x="98426" y="37984"/>
                    </a:lnTo>
                    <a:cubicBezTo>
                      <a:pt x="97832" y="37984"/>
                      <a:pt x="97264" y="38220"/>
                      <a:pt x="96846" y="38640"/>
                    </a:cubicBezTo>
                    <a:lnTo>
                      <a:pt x="88708" y="46777"/>
                    </a:lnTo>
                    <a:cubicBezTo>
                      <a:pt x="87799" y="42722"/>
                      <a:pt x="86103" y="38968"/>
                      <a:pt x="83787" y="35674"/>
                    </a:cubicBezTo>
                    <a:close/>
                    <a:moveTo>
                      <a:pt x="125238" y="52316"/>
                    </a:moveTo>
                    <a:lnTo>
                      <a:pt x="125238" y="59211"/>
                    </a:lnTo>
                    <a:lnTo>
                      <a:pt x="120770" y="62563"/>
                    </a:lnTo>
                    <a:lnTo>
                      <a:pt x="120770" y="55859"/>
                    </a:lnTo>
                    <a:cubicBezTo>
                      <a:pt x="120770" y="55268"/>
                      <a:pt x="120535" y="54698"/>
                      <a:pt x="120115" y="54280"/>
                    </a:cubicBezTo>
                    <a:lnTo>
                      <a:pt x="113411" y="47577"/>
                    </a:lnTo>
                    <a:cubicBezTo>
                      <a:pt x="112994" y="47157"/>
                      <a:pt x="112426" y="46922"/>
                      <a:pt x="111832" y="46922"/>
                    </a:cubicBezTo>
                    <a:lnTo>
                      <a:pt x="102895" y="46922"/>
                    </a:lnTo>
                    <a:cubicBezTo>
                      <a:pt x="102300" y="46922"/>
                      <a:pt x="101733" y="47157"/>
                      <a:pt x="101315" y="47577"/>
                    </a:cubicBezTo>
                    <a:lnTo>
                      <a:pt x="94612" y="54280"/>
                    </a:lnTo>
                    <a:cubicBezTo>
                      <a:pt x="94191" y="54698"/>
                      <a:pt x="93957" y="55268"/>
                      <a:pt x="93957" y="55859"/>
                    </a:cubicBezTo>
                    <a:lnTo>
                      <a:pt x="93957" y="62563"/>
                    </a:lnTo>
                    <a:lnTo>
                      <a:pt x="89488" y="59211"/>
                    </a:lnTo>
                    <a:lnTo>
                      <a:pt x="89488" y="52316"/>
                    </a:lnTo>
                    <a:lnTo>
                      <a:pt x="99351" y="42453"/>
                    </a:lnTo>
                    <a:lnTo>
                      <a:pt x="115376" y="42453"/>
                    </a:lnTo>
                    <a:lnTo>
                      <a:pt x="125238" y="52316"/>
                    </a:lnTo>
                    <a:close/>
                    <a:moveTo>
                      <a:pt x="102895" y="37984"/>
                    </a:moveTo>
                    <a:lnTo>
                      <a:pt x="102895" y="33516"/>
                    </a:lnTo>
                    <a:lnTo>
                      <a:pt x="111832" y="33516"/>
                    </a:lnTo>
                    <a:lnTo>
                      <a:pt x="111832" y="37984"/>
                    </a:lnTo>
                    <a:lnTo>
                      <a:pt x="102895" y="37984"/>
                    </a:lnTo>
                    <a:close/>
                    <a:moveTo>
                      <a:pt x="111832" y="29047"/>
                    </a:moveTo>
                    <a:lnTo>
                      <a:pt x="101585" y="29047"/>
                    </a:lnTo>
                    <a:lnTo>
                      <a:pt x="99856" y="27318"/>
                    </a:lnTo>
                    <a:cubicBezTo>
                      <a:pt x="102396" y="25059"/>
                      <a:pt x="104200" y="21995"/>
                      <a:pt x="104850" y="18521"/>
                    </a:cubicBezTo>
                    <a:lnTo>
                      <a:pt x="111832" y="25504"/>
                    </a:lnTo>
                    <a:lnTo>
                      <a:pt x="111832" y="29047"/>
                    </a:lnTo>
                    <a:close/>
                    <a:moveTo>
                      <a:pt x="89488" y="4469"/>
                    </a:moveTo>
                    <a:cubicBezTo>
                      <a:pt x="95648" y="4469"/>
                      <a:pt x="100661" y="9481"/>
                      <a:pt x="100661" y="15641"/>
                    </a:cubicBezTo>
                    <a:cubicBezTo>
                      <a:pt x="100661" y="21802"/>
                      <a:pt x="95648" y="26813"/>
                      <a:pt x="89488" y="26813"/>
                    </a:cubicBezTo>
                    <a:cubicBezTo>
                      <a:pt x="83328" y="26813"/>
                      <a:pt x="78317" y="21802"/>
                      <a:pt x="78317" y="15641"/>
                    </a:cubicBezTo>
                    <a:cubicBezTo>
                      <a:pt x="78317" y="9481"/>
                      <a:pt x="83328" y="4469"/>
                      <a:pt x="89488" y="4469"/>
                    </a:cubicBezTo>
                    <a:close/>
                    <a:moveTo>
                      <a:pt x="74125" y="18524"/>
                    </a:moveTo>
                    <a:cubicBezTo>
                      <a:pt x="75086" y="23649"/>
                      <a:pt x="78546" y="27894"/>
                      <a:pt x="83194" y="29948"/>
                    </a:cubicBezTo>
                    <a:lnTo>
                      <a:pt x="80939" y="32202"/>
                    </a:lnTo>
                    <a:cubicBezTo>
                      <a:pt x="77537" y="28594"/>
                      <a:pt x="73296" y="25803"/>
                      <a:pt x="68521" y="24127"/>
                    </a:cubicBezTo>
                    <a:lnTo>
                      <a:pt x="74125" y="18524"/>
                    </a:lnTo>
                    <a:close/>
                    <a:moveTo>
                      <a:pt x="77781" y="35362"/>
                    </a:moveTo>
                    <a:lnTo>
                      <a:pt x="61751" y="51391"/>
                    </a:lnTo>
                    <a:lnTo>
                      <a:pt x="58920" y="51391"/>
                    </a:lnTo>
                    <a:cubicBezTo>
                      <a:pt x="58473" y="50448"/>
                      <a:pt x="57915" y="49577"/>
                      <a:pt x="57300" y="48755"/>
                    </a:cubicBezTo>
                    <a:lnTo>
                      <a:pt x="62019" y="44036"/>
                    </a:lnTo>
                    <a:lnTo>
                      <a:pt x="58859" y="40876"/>
                    </a:lnTo>
                    <a:lnTo>
                      <a:pt x="54138" y="45598"/>
                    </a:lnTo>
                    <a:cubicBezTo>
                      <a:pt x="53314" y="44983"/>
                      <a:pt x="52445" y="44424"/>
                      <a:pt x="51502" y="43978"/>
                    </a:cubicBezTo>
                    <a:lnTo>
                      <a:pt x="51502" y="41146"/>
                    </a:lnTo>
                    <a:lnTo>
                      <a:pt x="64942" y="27707"/>
                    </a:lnTo>
                    <a:cubicBezTo>
                      <a:pt x="69938" y="29002"/>
                      <a:pt x="74361" y="31697"/>
                      <a:pt x="77781" y="35362"/>
                    </a:cubicBezTo>
                    <a:close/>
                    <a:moveTo>
                      <a:pt x="47036" y="73734"/>
                    </a:moveTo>
                    <a:lnTo>
                      <a:pt x="42567" y="73734"/>
                    </a:lnTo>
                    <a:lnTo>
                      <a:pt x="42567" y="70720"/>
                    </a:lnTo>
                    <a:cubicBezTo>
                      <a:pt x="42567" y="69776"/>
                      <a:pt x="41970" y="68931"/>
                      <a:pt x="41078" y="68616"/>
                    </a:cubicBezTo>
                    <a:cubicBezTo>
                      <a:pt x="37885" y="67485"/>
                      <a:pt x="35410" y="65007"/>
                      <a:pt x="34279" y="61819"/>
                    </a:cubicBezTo>
                    <a:cubicBezTo>
                      <a:pt x="33964" y="60925"/>
                      <a:pt x="33119" y="60328"/>
                      <a:pt x="32175" y="60328"/>
                    </a:cubicBezTo>
                    <a:lnTo>
                      <a:pt x="29161" y="60328"/>
                    </a:lnTo>
                    <a:lnTo>
                      <a:pt x="29161" y="55859"/>
                    </a:lnTo>
                    <a:lnTo>
                      <a:pt x="32175" y="55859"/>
                    </a:lnTo>
                    <a:cubicBezTo>
                      <a:pt x="33122" y="55859"/>
                      <a:pt x="33966" y="55264"/>
                      <a:pt x="34279" y="54370"/>
                    </a:cubicBezTo>
                    <a:cubicBezTo>
                      <a:pt x="35410" y="51181"/>
                      <a:pt x="37885" y="48703"/>
                      <a:pt x="41078" y="47573"/>
                    </a:cubicBezTo>
                    <a:cubicBezTo>
                      <a:pt x="41970" y="47257"/>
                      <a:pt x="42567" y="46413"/>
                      <a:pt x="42567" y="45468"/>
                    </a:cubicBezTo>
                    <a:lnTo>
                      <a:pt x="42567" y="42453"/>
                    </a:lnTo>
                    <a:lnTo>
                      <a:pt x="47036" y="42453"/>
                    </a:lnTo>
                    <a:lnTo>
                      <a:pt x="47036" y="45468"/>
                    </a:lnTo>
                    <a:cubicBezTo>
                      <a:pt x="47036" y="46413"/>
                      <a:pt x="47631" y="47257"/>
                      <a:pt x="48524" y="47573"/>
                    </a:cubicBezTo>
                    <a:cubicBezTo>
                      <a:pt x="51716" y="48703"/>
                      <a:pt x="54192" y="51181"/>
                      <a:pt x="55322" y="54370"/>
                    </a:cubicBezTo>
                    <a:cubicBezTo>
                      <a:pt x="55638" y="55264"/>
                      <a:pt x="56482" y="55859"/>
                      <a:pt x="57427" y="55859"/>
                    </a:cubicBezTo>
                    <a:lnTo>
                      <a:pt x="60442" y="55859"/>
                    </a:lnTo>
                    <a:lnTo>
                      <a:pt x="60442" y="60328"/>
                    </a:lnTo>
                    <a:lnTo>
                      <a:pt x="57427" y="60328"/>
                    </a:lnTo>
                    <a:cubicBezTo>
                      <a:pt x="56480" y="60328"/>
                      <a:pt x="55635" y="60925"/>
                      <a:pt x="55322" y="61819"/>
                    </a:cubicBezTo>
                    <a:cubicBezTo>
                      <a:pt x="54192" y="65007"/>
                      <a:pt x="51716" y="67485"/>
                      <a:pt x="48524" y="68616"/>
                    </a:cubicBezTo>
                    <a:cubicBezTo>
                      <a:pt x="47631" y="68931"/>
                      <a:pt x="47036" y="69776"/>
                      <a:pt x="47036" y="70720"/>
                    </a:cubicBezTo>
                    <a:lnTo>
                      <a:pt x="47036" y="73734"/>
                    </a:lnTo>
                    <a:close/>
                    <a:moveTo>
                      <a:pt x="134176" y="111719"/>
                    </a:moveTo>
                    <a:lnTo>
                      <a:pt x="130992" y="111719"/>
                    </a:lnTo>
                    <a:cubicBezTo>
                      <a:pt x="129993" y="111719"/>
                      <a:pt x="129115" y="112383"/>
                      <a:pt x="128843" y="113344"/>
                    </a:cubicBezTo>
                    <a:cubicBezTo>
                      <a:pt x="128335" y="115124"/>
                      <a:pt x="127609" y="116838"/>
                      <a:pt x="126679" y="118440"/>
                    </a:cubicBezTo>
                    <a:cubicBezTo>
                      <a:pt x="126168" y="119318"/>
                      <a:pt x="126316" y="120426"/>
                      <a:pt x="127031" y="121141"/>
                    </a:cubicBezTo>
                    <a:lnTo>
                      <a:pt x="128782" y="122891"/>
                    </a:lnTo>
                    <a:lnTo>
                      <a:pt x="123004" y="128669"/>
                    </a:lnTo>
                    <a:lnTo>
                      <a:pt x="121254" y="126919"/>
                    </a:lnTo>
                    <a:cubicBezTo>
                      <a:pt x="120539" y="126203"/>
                      <a:pt x="119429" y="126060"/>
                      <a:pt x="118553" y="126567"/>
                    </a:cubicBezTo>
                    <a:cubicBezTo>
                      <a:pt x="116947" y="127498"/>
                      <a:pt x="115233" y="128227"/>
                      <a:pt x="113459" y="128727"/>
                    </a:cubicBezTo>
                    <a:cubicBezTo>
                      <a:pt x="112495" y="129002"/>
                      <a:pt x="111832" y="129880"/>
                      <a:pt x="111832" y="130879"/>
                    </a:cubicBezTo>
                    <a:lnTo>
                      <a:pt x="111832" y="134063"/>
                    </a:lnTo>
                    <a:lnTo>
                      <a:pt x="102895" y="134063"/>
                    </a:lnTo>
                    <a:lnTo>
                      <a:pt x="102895" y="130879"/>
                    </a:lnTo>
                    <a:cubicBezTo>
                      <a:pt x="102895" y="129880"/>
                      <a:pt x="102231" y="129002"/>
                      <a:pt x="101268" y="128730"/>
                    </a:cubicBezTo>
                    <a:cubicBezTo>
                      <a:pt x="99517" y="128233"/>
                      <a:pt x="97805" y="127502"/>
                      <a:pt x="96180" y="126560"/>
                    </a:cubicBezTo>
                    <a:cubicBezTo>
                      <a:pt x="95304" y="126050"/>
                      <a:pt x="94194" y="126196"/>
                      <a:pt x="93479" y="126913"/>
                    </a:cubicBezTo>
                    <a:lnTo>
                      <a:pt x="91723" y="128669"/>
                    </a:lnTo>
                    <a:lnTo>
                      <a:pt x="85944" y="122891"/>
                    </a:lnTo>
                    <a:lnTo>
                      <a:pt x="87701" y="121135"/>
                    </a:lnTo>
                    <a:cubicBezTo>
                      <a:pt x="88416" y="120418"/>
                      <a:pt x="88564" y="119309"/>
                      <a:pt x="88054" y="118434"/>
                    </a:cubicBezTo>
                    <a:cubicBezTo>
                      <a:pt x="87107" y="116804"/>
                      <a:pt x="86378" y="115093"/>
                      <a:pt x="85882" y="113345"/>
                    </a:cubicBezTo>
                    <a:cubicBezTo>
                      <a:pt x="85614" y="112383"/>
                      <a:pt x="84734" y="111719"/>
                      <a:pt x="83735" y="111719"/>
                    </a:cubicBezTo>
                    <a:lnTo>
                      <a:pt x="80551" y="111719"/>
                    </a:lnTo>
                    <a:lnTo>
                      <a:pt x="80551" y="102782"/>
                    </a:lnTo>
                    <a:lnTo>
                      <a:pt x="83735" y="102782"/>
                    </a:lnTo>
                    <a:cubicBezTo>
                      <a:pt x="84733" y="102782"/>
                      <a:pt x="85611" y="102118"/>
                      <a:pt x="85884" y="101157"/>
                    </a:cubicBezTo>
                    <a:cubicBezTo>
                      <a:pt x="86392" y="99377"/>
                      <a:pt x="87118" y="97663"/>
                      <a:pt x="88047" y="96061"/>
                    </a:cubicBezTo>
                    <a:cubicBezTo>
                      <a:pt x="88559" y="95183"/>
                      <a:pt x="88411" y="94075"/>
                      <a:pt x="87696" y="93360"/>
                    </a:cubicBezTo>
                    <a:lnTo>
                      <a:pt x="85944" y="91609"/>
                    </a:lnTo>
                    <a:lnTo>
                      <a:pt x="91723" y="85831"/>
                    </a:lnTo>
                    <a:lnTo>
                      <a:pt x="93472" y="87582"/>
                    </a:lnTo>
                    <a:cubicBezTo>
                      <a:pt x="94187" y="88297"/>
                      <a:pt x="95298" y="88441"/>
                      <a:pt x="96174" y="87934"/>
                    </a:cubicBezTo>
                    <a:cubicBezTo>
                      <a:pt x="97780" y="87003"/>
                      <a:pt x="99494" y="86274"/>
                      <a:pt x="101268" y="85774"/>
                    </a:cubicBezTo>
                    <a:cubicBezTo>
                      <a:pt x="102231" y="85499"/>
                      <a:pt x="102895" y="84621"/>
                      <a:pt x="102895" y="83622"/>
                    </a:cubicBezTo>
                    <a:lnTo>
                      <a:pt x="102895" y="80438"/>
                    </a:lnTo>
                    <a:lnTo>
                      <a:pt x="111832" y="80438"/>
                    </a:lnTo>
                    <a:lnTo>
                      <a:pt x="111832" y="83622"/>
                    </a:lnTo>
                    <a:cubicBezTo>
                      <a:pt x="111832" y="84621"/>
                      <a:pt x="112495" y="85499"/>
                      <a:pt x="113459" y="85771"/>
                    </a:cubicBezTo>
                    <a:cubicBezTo>
                      <a:pt x="115211" y="86268"/>
                      <a:pt x="116922" y="86998"/>
                      <a:pt x="118547" y="87941"/>
                    </a:cubicBezTo>
                    <a:cubicBezTo>
                      <a:pt x="119422" y="88451"/>
                      <a:pt x="120533" y="88305"/>
                      <a:pt x="121248" y="87588"/>
                    </a:cubicBezTo>
                    <a:lnTo>
                      <a:pt x="123004" y="85831"/>
                    </a:lnTo>
                    <a:lnTo>
                      <a:pt x="128782" y="91609"/>
                    </a:lnTo>
                    <a:lnTo>
                      <a:pt x="127026" y="93366"/>
                    </a:lnTo>
                    <a:cubicBezTo>
                      <a:pt x="126311" y="94083"/>
                      <a:pt x="126163" y="95192"/>
                      <a:pt x="126673" y="96067"/>
                    </a:cubicBezTo>
                    <a:cubicBezTo>
                      <a:pt x="127620" y="97696"/>
                      <a:pt x="128349" y="99408"/>
                      <a:pt x="128844" y="101155"/>
                    </a:cubicBezTo>
                    <a:cubicBezTo>
                      <a:pt x="129113" y="102118"/>
                      <a:pt x="129993" y="102782"/>
                      <a:pt x="130992" y="102782"/>
                    </a:cubicBezTo>
                    <a:lnTo>
                      <a:pt x="134176" y="102782"/>
                    </a:lnTo>
                    <a:lnTo>
                      <a:pt x="134176" y="1117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38" name="Freeform 17"/>
              <p:cNvSpPr>
                <a:spLocks noEditPoints="1"/>
              </p:cNvSpPr>
              <p:nvPr/>
            </p:nvSpPr>
            <p:spPr bwMode="auto">
              <a:xfrm>
                <a:off x="842" y="552"/>
                <a:ext cx="97" cy="96"/>
              </a:xfrm>
              <a:custGeom>
                <a:avLst/>
                <a:gdLst>
                  <a:gd name="T0" fmla="*/ 17875 w 35750"/>
                  <a:gd name="T1" fmla="*/ 0 h 35750"/>
                  <a:gd name="T2" fmla="*/ 0 w 35750"/>
                  <a:gd name="T3" fmla="*/ 17875 h 35750"/>
                  <a:gd name="T4" fmla="*/ 17875 w 35750"/>
                  <a:gd name="T5" fmla="*/ 35750 h 35750"/>
                  <a:gd name="T6" fmla="*/ 35750 w 35750"/>
                  <a:gd name="T7" fmla="*/ 17875 h 35750"/>
                  <a:gd name="T8" fmla="*/ 17875 w 35750"/>
                  <a:gd name="T9" fmla="*/ 0 h 35750"/>
                  <a:gd name="T10" fmla="*/ 17875 w 35750"/>
                  <a:gd name="T11" fmla="*/ 31282 h 35750"/>
                  <a:gd name="T12" fmla="*/ 4469 w 35750"/>
                  <a:gd name="T13" fmla="*/ 17875 h 35750"/>
                  <a:gd name="T14" fmla="*/ 17875 w 35750"/>
                  <a:gd name="T15" fmla="*/ 4469 h 35750"/>
                  <a:gd name="T16" fmla="*/ 31282 w 35750"/>
                  <a:gd name="T17" fmla="*/ 17875 h 35750"/>
                  <a:gd name="T18" fmla="*/ 17875 w 35750"/>
                  <a:gd name="T19" fmla="*/ 31282 h 35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50" h="35750">
                    <a:moveTo>
                      <a:pt x="17875" y="0"/>
                    </a:moveTo>
                    <a:cubicBezTo>
                      <a:pt x="8019" y="0"/>
                      <a:pt x="0" y="8020"/>
                      <a:pt x="0" y="17875"/>
                    </a:cubicBezTo>
                    <a:cubicBezTo>
                      <a:pt x="0" y="27731"/>
                      <a:pt x="8019" y="35750"/>
                      <a:pt x="17875" y="35750"/>
                    </a:cubicBezTo>
                    <a:cubicBezTo>
                      <a:pt x="27731" y="35750"/>
                      <a:pt x="35750" y="27731"/>
                      <a:pt x="35750" y="17875"/>
                    </a:cubicBezTo>
                    <a:cubicBezTo>
                      <a:pt x="35750" y="8020"/>
                      <a:pt x="27731" y="0"/>
                      <a:pt x="17875" y="0"/>
                    </a:cubicBezTo>
                    <a:close/>
                    <a:moveTo>
                      <a:pt x="17875" y="31282"/>
                    </a:moveTo>
                    <a:cubicBezTo>
                      <a:pt x="10481" y="31282"/>
                      <a:pt x="4469" y="25269"/>
                      <a:pt x="4469" y="17875"/>
                    </a:cubicBezTo>
                    <a:cubicBezTo>
                      <a:pt x="4469" y="10482"/>
                      <a:pt x="10481" y="4469"/>
                      <a:pt x="17875" y="4469"/>
                    </a:cubicBezTo>
                    <a:cubicBezTo>
                      <a:pt x="25269" y="4469"/>
                      <a:pt x="31282" y="10482"/>
                      <a:pt x="31282" y="17875"/>
                    </a:cubicBezTo>
                    <a:cubicBezTo>
                      <a:pt x="31282" y="25269"/>
                      <a:pt x="25269" y="31282"/>
                      <a:pt x="17875" y="31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5" name="Freeform 21"/>
            <p:cNvSpPr>
              <a:spLocks noChangeAspect="1" noEditPoints="1"/>
            </p:cNvSpPr>
            <p:nvPr/>
          </p:nvSpPr>
          <p:spPr bwMode="auto">
            <a:xfrm>
              <a:off x="6417824" y="5322847"/>
              <a:ext cx="596322" cy="501610"/>
            </a:xfrm>
            <a:custGeom>
              <a:avLst/>
              <a:gdLst>
                <a:gd name="T0" fmla="*/ 246931 w 428644"/>
                <a:gd name="T1" fmla="*/ 162327 h 365813"/>
                <a:gd name="T2" fmla="*/ 189120 w 428644"/>
                <a:gd name="T3" fmla="*/ 62664 h 365813"/>
                <a:gd name="T4" fmla="*/ 88593 w 428644"/>
                <a:gd name="T5" fmla="*/ 162327 h 365813"/>
                <a:gd name="T6" fmla="*/ 69499 w 428644"/>
                <a:gd name="T7" fmla="*/ 103023 h 365813"/>
                <a:gd name="T8" fmla="*/ 34732 w 428644"/>
                <a:gd name="T9" fmla="*/ 162322 h 365813"/>
                <a:gd name="T10" fmla="*/ 34728 w 428644"/>
                <a:gd name="T11" fmla="*/ 206323 h 365813"/>
                <a:gd name="T12" fmla="*/ 35308 w 428644"/>
                <a:gd name="T13" fmla="*/ 269765 h 365813"/>
                <a:gd name="T14" fmla="*/ 64099 w 428644"/>
                <a:gd name="T15" fmla="*/ 347501 h 365813"/>
                <a:gd name="T16" fmla="*/ 96595 w 428644"/>
                <a:gd name="T17" fmla="*/ 304483 h 365813"/>
                <a:gd name="T18" fmla="*/ 219676 w 428644"/>
                <a:gd name="T19" fmla="*/ 337906 h 365813"/>
                <a:gd name="T20" fmla="*/ 292387 w 428644"/>
                <a:gd name="T21" fmla="*/ 337906 h 365813"/>
                <a:gd name="T22" fmla="*/ 314611 w 428644"/>
                <a:gd name="T23" fmla="*/ 269770 h 365813"/>
                <a:gd name="T24" fmla="*/ 428644 w 428644"/>
                <a:gd name="T25" fmla="*/ 70963 h 365813"/>
                <a:gd name="T26" fmla="*/ 237331 w 428644"/>
                <a:gd name="T27" fmla="*/ 206323 h 365813"/>
                <a:gd name="T28" fmla="*/ 104419 w 428644"/>
                <a:gd name="T29" fmla="*/ 235368 h 365813"/>
                <a:gd name="T30" fmla="*/ 114019 w 428644"/>
                <a:gd name="T31" fmla="*/ 206323 h 365813"/>
                <a:gd name="T32" fmla="*/ 114019 w 428644"/>
                <a:gd name="T33" fmla="*/ 206323 h 365813"/>
                <a:gd name="T34" fmla="*/ 147902 w 428644"/>
                <a:gd name="T35" fmla="*/ 235368 h 365813"/>
                <a:gd name="T36" fmla="*/ 294312 w 428644"/>
                <a:gd name="T37" fmla="*/ 160027 h 365813"/>
                <a:gd name="T38" fmla="*/ 278102 w 428644"/>
                <a:gd name="T39" fmla="*/ 212947 h 365813"/>
                <a:gd name="T40" fmla="*/ 269112 w 428644"/>
                <a:gd name="T41" fmla="*/ 183624 h 365813"/>
                <a:gd name="T42" fmla="*/ 304593 w 428644"/>
                <a:gd name="T43" fmla="*/ 182170 h 365813"/>
                <a:gd name="T44" fmla="*/ 319315 w 428644"/>
                <a:gd name="T45" fmla="*/ 157987 h 365813"/>
                <a:gd name="T46" fmla="*/ 329030 w 428644"/>
                <a:gd name="T47" fmla="*/ 153773 h 365813"/>
                <a:gd name="T48" fmla="*/ 344942 w 428644"/>
                <a:gd name="T49" fmla="*/ 129308 h 365813"/>
                <a:gd name="T50" fmla="*/ 354542 w 428644"/>
                <a:gd name="T51" fmla="*/ 124138 h 365813"/>
                <a:gd name="T52" fmla="*/ 371136 w 428644"/>
                <a:gd name="T53" fmla="*/ 88095 h 365813"/>
                <a:gd name="T54" fmla="*/ 380044 w 428644"/>
                <a:gd name="T55" fmla="*/ 94503 h 365813"/>
                <a:gd name="T56" fmla="*/ 219628 w 428644"/>
                <a:gd name="T57" fmla="*/ 110501 h 365813"/>
                <a:gd name="T58" fmla="*/ 228398 w 428644"/>
                <a:gd name="T59" fmla="*/ 162322 h 365813"/>
                <a:gd name="T60" fmla="*/ 85291 w 428644"/>
                <a:gd name="T61" fmla="*/ 123523 h 365813"/>
                <a:gd name="T62" fmla="*/ 107275 w 428644"/>
                <a:gd name="T63" fmla="*/ 87192 h 365813"/>
                <a:gd name="T64" fmla="*/ 112512 w 428644"/>
                <a:gd name="T65" fmla="*/ 68659 h 365813"/>
                <a:gd name="T66" fmla="*/ 122112 w 428644"/>
                <a:gd name="T67" fmla="*/ 57744 h 365813"/>
                <a:gd name="T68" fmla="*/ 88814 w 428644"/>
                <a:gd name="T69" fmla="*/ 113698 h 365813"/>
                <a:gd name="T70" fmla="*/ 60072 w 428644"/>
                <a:gd name="T71" fmla="*/ 105072 h 365813"/>
                <a:gd name="T72" fmla="*/ 44332 w 428644"/>
                <a:gd name="T73" fmla="*/ 171922 h 365813"/>
                <a:gd name="T74" fmla="*/ 44332 w 428644"/>
                <a:gd name="T75" fmla="*/ 171922 h 365813"/>
                <a:gd name="T76" fmla="*/ 44332 w 428644"/>
                <a:gd name="T77" fmla="*/ 235368 h 365813"/>
                <a:gd name="T78" fmla="*/ 69575 w 428644"/>
                <a:gd name="T79" fmla="*/ 290458 h 365813"/>
                <a:gd name="T80" fmla="*/ 86995 w 428644"/>
                <a:gd name="T81" fmla="*/ 269765 h 365813"/>
                <a:gd name="T82" fmla="*/ 96595 w 428644"/>
                <a:gd name="T83" fmla="*/ 269765 h 365813"/>
                <a:gd name="T84" fmla="*/ 219681 w 428644"/>
                <a:gd name="T85" fmla="*/ 269765 h 365813"/>
                <a:gd name="T86" fmla="*/ 229281 w 428644"/>
                <a:gd name="T87" fmla="*/ 269765 h 365813"/>
                <a:gd name="T88" fmla="*/ 246705 w 428644"/>
                <a:gd name="T89" fmla="*/ 290679 h 365813"/>
                <a:gd name="T90" fmla="*/ 305011 w 428644"/>
                <a:gd name="T91" fmla="*/ 260165 h 365813"/>
                <a:gd name="T92" fmla="*/ 305011 w 428644"/>
                <a:gd name="T93" fmla="*/ 260165 h 365813"/>
                <a:gd name="T94" fmla="*/ 258806 w 428644"/>
                <a:gd name="T95" fmla="*/ 235368 h 365813"/>
                <a:gd name="T96" fmla="*/ 389443 w 428644"/>
                <a:gd name="T97" fmla="*/ 70959 h 365813"/>
                <a:gd name="T98" fmla="*/ 171321 w 428644"/>
                <a:gd name="T99" fmla="*/ 154056 h 365813"/>
                <a:gd name="T100" fmla="*/ 302529 w 428644"/>
                <a:gd name="T101" fmla="*/ 347496 h 365813"/>
                <a:gd name="T102" fmla="*/ 302529 w 428644"/>
                <a:gd name="T103" fmla="*/ 347496 h 365813"/>
                <a:gd name="T104" fmla="*/ 26486 w 428644"/>
                <a:gd name="T105" fmla="*/ 337896 h 365813"/>
                <a:gd name="T106" fmla="*/ 216888 w 428644"/>
                <a:gd name="T107" fmla="*/ 356213 h 365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8644" h="365813">
                  <a:moveTo>
                    <a:pt x="428644" y="61359"/>
                  </a:moveTo>
                  <a:lnTo>
                    <a:pt x="385646" y="61359"/>
                  </a:lnTo>
                  <a:lnTo>
                    <a:pt x="246931" y="191237"/>
                  </a:lnTo>
                  <a:lnTo>
                    <a:pt x="246931" y="162327"/>
                  </a:lnTo>
                  <a:lnTo>
                    <a:pt x="237998" y="162327"/>
                  </a:lnTo>
                  <a:lnTo>
                    <a:pt x="237998" y="110501"/>
                  </a:lnTo>
                  <a:lnTo>
                    <a:pt x="197424" y="57979"/>
                  </a:lnTo>
                  <a:lnTo>
                    <a:pt x="189120" y="62664"/>
                  </a:lnTo>
                  <a:lnTo>
                    <a:pt x="209222" y="110506"/>
                  </a:lnTo>
                  <a:lnTo>
                    <a:pt x="149097" y="110506"/>
                  </a:lnTo>
                  <a:lnTo>
                    <a:pt x="149097" y="162327"/>
                  </a:lnTo>
                  <a:lnTo>
                    <a:pt x="88593" y="162327"/>
                  </a:lnTo>
                  <a:lnTo>
                    <a:pt x="83188" y="145541"/>
                  </a:lnTo>
                  <a:lnTo>
                    <a:pt x="167832" y="5655"/>
                  </a:lnTo>
                  <a:lnTo>
                    <a:pt x="160123" y="0"/>
                  </a:lnTo>
                  <a:lnTo>
                    <a:pt x="69499" y="103023"/>
                  </a:lnTo>
                  <a:lnTo>
                    <a:pt x="64204" y="86578"/>
                  </a:lnTo>
                  <a:lnTo>
                    <a:pt x="54993" y="86818"/>
                  </a:lnTo>
                  <a:lnTo>
                    <a:pt x="34905" y="162322"/>
                  </a:lnTo>
                  <a:lnTo>
                    <a:pt x="34732" y="162322"/>
                  </a:lnTo>
                  <a:lnTo>
                    <a:pt x="34732" y="196723"/>
                  </a:lnTo>
                  <a:lnTo>
                    <a:pt x="0" y="196723"/>
                  </a:lnTo>
                  <a:lnTo>
                    <a:pt x="0" y="206323"/>
                  </a:lnTo>
                  <a:lnTo>
                    <a:pt x="34728" y="206323"/>
                  </a:lnTo>
                  <a:lnTo>
                    <a:pt x="34728" y="235368"/>
                  </a:lnTo>
                  <a:lnTo>
                    <a:pt x="1444" y="235368"/>
                  </a:lnTo>
                  <a:lnTo>
                    <a:pt x="1444" y="269765"/>
                  </a:lnTo>
                  <a:lnTo>
                    <a:pt x="35308" y="269765"/>
                  </a:lnTo>
                  <a:lnTo>
                    <a:pt x="69575" y="304032"/>
                  </a:lnTo>
                  <a:lnTo>
                    <a:pt x="69575" y="337901"/>
                  </a:lnTo>
                  <a:lnTo>
                    <a:pt x="64099" y="337901"/>
                  </a:lnTo>
                  <a:lnTo>
                    <a:pt x="64099" y="347501"/>
                  </a:lnTo>
                  <a:lnTo>
                    <a:pt x="147643" y="347501"/>
                  </a:lnTo>
                  <a:lnTo>
                    <a:pt x="147643" y="337901"/>
                  </a:lnTo>
                  <a:lnTo>
                    <a:pt x="96595" y="337901"/>
                  </a:lnTo>
                  <a:lnTo>
                    <a:pt x="96595" y="304483"/>
                  </a:lnTo>
                  <a:lnTo>
                    <a:pt x="131308" y="269770"/>
                  </a:lnTo>
                  <a:lnTo>
                    <a:pt x="185188" y="269770"/>
                  </a:lnTo>
                  <a:lnTo>
                    <a:pt x="219676" y="304258"/>
                  </a:lnTo>
                  <a:lnTo>
                    <a:pt x="219676" y="337906"/>
                  </a:lnTo>
                  <a:lnTo>
                    <a:pt x="158529" y="337906"/>
                  </a:lnTo>
                  <a:lnTo>
                    <a:pt x="158529" y="347506"/>
                  </a:lnTo>
                  <a:lnTo>
                    <a:pt x="292387" y="347506"/>
                  </a:lnTo>
                  <a:lnTo>
                    <a:pt x="292387" y="337906"/>
                  </a:lnTo>
                  <a:lnTo>
                    <a:pt x="246700" y="337906"/>
                  </a:lnTo>
                  <a:lnTo>
                    <a:pt x="246700" y="304263"/>
                  </a:lnTo>
                  <a:lnTo>
                    <a:pt x="281193" y="269770"/>
                  </a:lnTo>
                  <a:lnTo>
                    <a:pt x="314611" y="269770"/>
                  </a:lnTo>
                  <a:lnTo>
                    <a:pt x="314611" y="235373"/>
                  </a:lnTo>
                  <a:lnTo>
                    <a:pt x="271468" y="235373"/>
                  </a:lnTo>
                  <a:lnTo>
                    <a:pt x="412977" y="70963"/>
                  </a:lnTo>
                  <a:lnTo>
                    <a:pt x="428644" y="70963"/>
                  </a:lnTo>
                  <a:lnTo>
                    <a:pt x="428644" y="61359"/>
                  </a:lnTo>
                  <a:close/>
                  <a:moveTo>
                    <a:pt x="181128" y="235368"/>
                  </a:moveTo>
                  <a:lnTo>
                    <a:pt x="181128" y="206323"/>
                  </a:lnTo>
                  <a:lnTo>
                    <a:pt x="237331" y="206323"/>
                  </a:lnTo>
                  <a:lnTo>
                    <a:pt x="237331" y="235368"/>
                  </a:lnTo>
                  <a:lnTo>
                    <a:pt x="181128" y="235368"/>
                  </a:lnTo>
                  <a:close/>
                  <a:moveTo>
                    <a:pt x="104419" y="206323"/>
                  </a:moveTo>
                  <a:lnTo>
                    <a:pt x="104419" y="235368"/>
                  </a:lnTo>
                  <a:lnTo>
                    <a:pt x="79171" y="235368"/>
                  </a:lnTo>
                  <a:lnTo>
                    <a:pt x="79171" y="206323"/>
                  </a:lnTo>
                  <a:lnTo>
                    <a:pt x="104419" y="206323"/>
                  </a:lnTo>
                  <a:close/>
                  <a:moveTo>
                    <a:pt x="114019" y="206323"/>
                  </a:moveTo>
                  <a:lnTo>
                    <a:pt x="138302" y="206323"/>
                  </a:lnTo>
                  <a:lnTo>
                    <a:pt x="138302" y="235368"/>
                  </a:lnTo>
                  <a:lnTo>
                    <a:pt x="114019" y="235368"/>
                  </a:lnTo>
                  <a:lnTo>
                    <a:pt x="114019" y="206323"/>
                  </a:lnTo>
                  <a:close/>
                  <a:moveTo>
                    <a:pt x="147902" y="206323"/>
                  </a:moveTo>
                  <a:lnTo>
                    <a:pt x="171528" y="206323"/>
                  </a:lnTo>
                  <a:lnTo>
                    <a:pt x="171528" y="235368"/>
                  </a:lnTo>
                  <a:lnTo>
                    <a:pt x="147902" y="235368"/>
                  </a:lnTo>
                  <a:lnTo>
                    <a:pt x="147902" y="206323"/>
                  </a:lnTo>
                  <a:close/>
                  <a:moveTo>
                    <a:pt x="295041" y="183936"/>
                  </a:moveTo>
                  <a:lnTo>
                    <a:pt x="281337" y="172176"/>
                  </a:lnTo>
                  <a:lnTo>
                    <a:pt x="294312" y="160027"/>
                  </a:lnTo>
                  <a:lnTo>
                    <a:pt x="295041" y="183936"/>
                  </a:lnTo>
                  <a:close/>
                  <a:moveTo>
                    <a:pt x="278731" y="182592"/>
                  </a:moveTo>
                  <a:lnTo>
                    <a:pt x="293395" y="195178"/>
                  </a:lnTo>
                  <a:lnTo>
                    <a:pt x="278102" y="212947"/>
                  </a:lnTo>
                  <a:lnTo>
                    <a:pt x="278731" y="182592"/>
                  </a:lnTo>
                  <a:close/>
                  <a:moveTo>
                    <a:pt x="268449" y="215443"/>
                  </a:moveTo>
                  <a:lnTo>
                    <a:pt x="251673" y="199949"/>
                  </a:lnTo>
                  <a:lnTo>
                    <a:pt x="269112" y="183624"/>
                  </a:lnTo>
                  <a:lnTo>
                    <a:pt x="268449" y="215443"/>
                  </a:lnTo>
                  <a:close/>
                  <a:moveTo>
                    <a:pt x="303883" y="158775"/>
                  </a:moveTo>
                  <a:lnTo>
                    <a:pt x="316804" y="167981"/>
                  </a:lnTo>
                  <a:lnTo>
                    <a:pt x="304593" y="182170"/>
                  </a:lnTo>
                  <a:lnTo>
                    <a:pt x="303883" y="158775"/>
                  </a:lnTo>
                  <a:close/>
                  <a:moveTo>
                    <a:pt x="306355" y="148752"/>
                  </a:moveTo>
                  <a:lnTo>
                    <a:pt x="319896" y="136075"/>
                  </a:lnTo>
                  <a:lnTo>
                    <a:pt x="319315" y="157987"/>
                  </a:lnTo>
                  <a:lnTo>
                    <a:pt x="306355" y="148752"/>
                  </a:lnTo>
                  <a:close/>
                  <a:moveTo>
                    <a:pt x="329601" y="132375"/>
                  </a:moveTo>
                  <a:lnTo>
                    <a:pt x="342086" y="138605"/>
                  </a:lnTo>
                  <a:lnTo>
                    <a:pt x="329030" y="153773"/>
                  </a:lnTo>
                  <a:lnTo>
                    <a:pt x="329601" y="132375"/>
                  </a:lnTo>
                  <a:close/>
                  <a:moveTo>
                    <a:pt x="333321" y="123504"/>
                  </a:moveTo>
                  <a:lnTo>
                    <a:pt x="344942" y="112623"/>
                  </a:lnTo>
                  <a:lnTo>
                    <a:pt x="344942" y="129308"/>
                  </a:lnTo>
                  <a:lnTo>
                    <a:pt x="333321" y="123504"/>
                  </a:lnTo>
                  <a:close/>
                  <a:moveTo>
                    <a:pt x="354542" y="108240"/>
                  </a:moveTo>
                  <a:lnTo>
                    <a:pt x="365140" y="111821"/>
                  </a:lnTo>
                  <a:lnTo>
                    <a:pt x="354542" y="124138"/>
                  </a:lnTo>
                  <a:lnTo>
                    <a:pt x="354542" y="108240"/>
                  </a:lnTo>
                  <a:close/>
                  <a:moveTo>
                    <a:pt x="369360" y="103109"/>
                  </a:moveTo>
                  <a:lnTo>
                    <a:pt x="358881" y="99571"/>
                  </a:lnTo>
                  <a:lnTo>
                    <a:pt x="371136" y="88095"/>
                  </a:lnTo>
                  <a:lnTo>
                    <a:pt x="369360" y="103109"/>
                  </a:lnTo>
                  <a:close/>
                  <a:moveTo>
                    <a:pt x="381552" y="81807"/>
                  </a:moveTo>
                  <a:lnTo>
                    <a:pt x="389083" y="84005"/>
                  </a:lnTo>
                  <a:lnTo>
                    <a:pt x="380044" y="94503"/>
                  </a:lnTo>
                  <a:lnTo>
                    <a:pt x="381552" y="81807"/>
                  </a:lnTo>
                  <a:close/>
                  <a:moveTo>
                    <a:pt x="211070" y="91344"/>
                  </a:moveTo>
                  <a:lnTo>
                    <a:pt x="226531" y="110501"/>
                  </a:lnTo>
                  <a:lnTo>
                    <a:pt x="219628" y="110501"/>
                  </a:lnTo>
                  <a:lnTo>
                    <a:pt x="211070" y="91344"/>
                  </a:lnTo>
                  <a:close/>
                  <a:moveTo>
                    <a:pt x="158697" y="120101"/>
                  </a:moveTo>
                  <a:lnTo>
                    <a:pt x="228398" y="120101"/>
                  </a:lnTo>
                  <a:lnTo>
                    <a:pt x="228398" y="162322"/>
                  </a:lnTo>
                  <a:lnTo>
                    <a:pt x="158697" y="162322"/>
                  </a:lnTo>
                  <a:lnTo>
                    <a:pt x="158697" y="120101"/>
                  </a:lnTo>
                  <a:close/>
                  <a:moveTo>
                    <a:pt x="76272" y="124056"/>
                  </a:moveTo>
                  <a:lnTo>
                    <a:pt x="85291" y="123523"/>
                  </a:lnTo>
                  <a:lnTo>
                    <a:pt x="79291" y="133435"/>
                  </a:lnTo>
                  <a:lnTo>
                    <a:pt x="76272" y="124056"/>
                  </a:lnTo>
                  <a:close/>
                  <a:moveTo>
                    <a:pt x="95918" y="89885"/>
                  </a:moveTo>
                  <a:lnTo>
                    <a:pt x="107275" y="87192"/>
                  </a:lnTo>
                  <a:lnTo>
                    <a:pt x="97382" y="103541"/>
                  </a:lnTo>
                  <a:lnTo>
                    <a:pt x="95918" y="89885"/>
                  </a:lnTo>
                  <a:close/>
                  <a:moveTo>
                    <a:pt x="104256" y="78043"/>
                  </a:moveTo>
                  <a:lnTo>
                    <a:pt x="112512" y="68659"/>
                  </a:lnTo>
                  <a:lnTo>
                    <a:pt x="112512" y="76085"/>
                  </a:lnTo>
                  <a:lnTo>
                    <a:pt x="104256" y="78043"/>
                  </a:lnTo>
                  <a:close/>
                  <a:moveTo>
                    <a:pt x="122112" y="62674"/>
                  </a:moveTo>
                  <a:lnTo>
                    <a:pt x="122112" y="57744"/>
                  </a:lnTo>
                  <a:lnTo>
                    <a:pt x="131664" y="46887"/>
                  </a:lnTo>
                  <a:lnTo>
                    <a:pt x="122112" y="62674"/>
                  </a:lnTo>
                  <a:close/>
                  <a:moveTo>
                    <a:pt x="87081" y="97560"/>
                  </a:moveTo>
                  <a:lnTo>
                    <a:pt x="88814" y="113698"/>
                  </a:lnTo>
                  <a:lnTo>
                    <a:pt x="73233" y="114619"/>
                  </a:lnTo>
                  <a:lnTo>
                    <a:pt x="72926" y="113659"/>
                  </a:lnTo>
                  <a:lnTo>
                    <a:pt x="87081" y="97560"/>
                  </a:lnTo>
                  <a:close/>
                  <a:moveTo>
                    <a:pt x="60072" y="105072"/>
                  </a:moveTo>
                  <a:lnTo>
                    <a:pt x="78508" y="162327"/>
                  </a:lnTo>
                  <a:lnTo>
                    <a:pt x="44841" y="162327"/>
                  </a:lnTo>
                  <a:lnTo>
                    <a:pt x="60072" y="105072"/>
                  </a:lnTo>
                  <a:close/>
                  <a:moveTo>
                    <a:pt x="44332" y="171922"/>
                  </a:moveTo>
                  <a:lnTo>
                    <a:pt x="237331" y="171922"/>
                  </a:lnTo>
                  <a:lnTo>
                    <a:pt x="237331" y="196723"/>
                  </a:lnTo>
                  <a:lnTo>
                    <a:pt x="44332" y="196723"/>
                  </a:lnTo>
                  <a:lnTo>
                    <a:pt x="44332" y="171922"/>
                  </a:lnTo>
                  <a:close/>
                  <a:moveTo>
                    <a:pt x="44332" y="206323"/>
                  </a:moveTo>
                  <a:lnTo>
                    <a:pt x="69575" y="206323"/>
                  </a:lnTo>
                  <a:lnTo>
                    <a:pt x="69575" y="235368"/>
                  </a:lnTo>
                  <a:lnTo>
                    <a:pt x="44332" y="235368"/>
                  </a:lnTo>
                  <a:lnTo>
                    <a:pt x="44332" y="206323"/>
                  </a:lnTo>
                  <a:close/>
                  <a:moveTo>
                    <a:pt x="48883" y="269765"/>
                  </a:moveTo>
                  <a:lnTo>
                    <a:pt x="69575" y="269765"/>
                  </a:lnTo>
                  <a:lnTo>
                    <a:pt x="69575" y="290458"/>
                  </a:lnTo>
                  <a:lnTo>
                    <a:pt x="48883" y="269765"/>
                  </a:lnTo>
                  <a:close/>
                  <a:moveTo>
                    <a:pt x="79171" y="337896"/>
                  </a:moveTo>
                  <a:lnTo>
                    <a:pt x="79171" y="269765"/>
                  </a:lnTo>
                  <a:lnTo>
                    <a:pt x="86995" y="269765"/>
                  </a:lnTo>
                  <a:lnTo>
                    <a:pt x="86995" y="337896"/>
                  </a:lnTo>
                  <a:lnTo>
                    <a:pt x="79171" y="337896"/>
                  </a:lnTo>
                  <a:close/>
                  <a:moveTo>
                    <a:pt x="96595" y="290904"/>
                  </a:moveTo>
                  <a:lnTo>
                    <a:pt x="96595" y="269765"/>
                  </a:lnTo>
                  <a:lnTo>
                    <a:pt x="117734" y="269765"/>
                  </a:lnTo>
                  <a:lnTo>
                    <a:pt x="96595" y="290904"/>
                  </a:lnTo>
                  <a:close/>
                  <a:moveTo>
                    <a:pt x="198768" y="269765"/>
                  </a:moveTo>
                  <a:lnTo>
                    <a:pt x="219681" y="269765"/>
                  </a:lnTo>
                  <a:lnTo>
                    <a:pt x="219681" y="290679"/>
                  </a:lnTo>
                  <a:lnTo>
                    <a:pt x="198768" y="269765"/>
                  </a:lnTo>
                  <a:close/>
                  <a:moveTo>
                    <a:pt x="229281" y="337896"/>
                  </a:moveTo>
                  <a:lnTo>
                    <a:pt x="229281" y="269765"/>
                  </a:lnTo>
                  <a:lnTo>
                    <a:pt x="237105" y="269765"/>
                  </a:lnTo>
                  <a:lnTo>
                    <a:pt x="237105" y="337896"/>
                  </a:lnTo>
                  <a:lnTo>
                    <a:pt x="229281" y="337896"/>
                  </a:lnTo>
                  <a:close/>
                  <a:moveTo>
                    <a:pt x="246705" y="290679"/>
                  </a:moveTo>
                  <a:lnTo>
                    <a:pt x="246705" y="269765"/>
                  </a:lnTo>
                  <a:lnTo>
                    <a:pt x="267619" y="269765"/>
                  </a:lnTo>
                  <a:lnTo>
                    <a:pt x="246705" y="290679"/>
                  </a:lnTo>
                  <a:close/>
                  <a:moveTo>
                    <a:pt x="305011" y="260165"/>
                  </a:moveTo>
                  <a:lnTo>
                    <a:pt x="11044" y="260165"/>
                  </a:lnTo>
                  <a:lnTo>
                    <a:pt x="11044" y="244968"/>
                  </a:lnTo>
                  <a:lnTo>
                    <a:pt x="305011" y="244968"/>
                  </a:lnTo>
                  <a:lnTo>
                    <a:pt x="305011" y="260165"/>
                  </a:lnTo>
                  <a:close/>
                  <a:moveTo>
                    <a:pt x="246931" y="235368"/>
                  </a:moveTo>
                  <a:lnTo>
                    <a:pt x="246931" y="208632"/>
                  </a:lnTo>
                  <a:lnTo>
                    <a:pt x="266366" y="226584"/>
                  </a:lnTo>
                  <a:lnTo>
                    <a:pt x="258806" y="235368"/>
                  </a:lnTo>
                  <a:lnTo>
                    <a:pt x="246931" y="235368"/>
                  </a:lnTo>
                  <a:close/>
                  <a:moveTo>
                    <a:pt x="395966" y="76008"/>
                  </a:moveTo>
                  <a:lnTo>
                    <a:pt x="386880" y="73359"/>
                  </a:lnTo>
                  <a:lnTo>
                    <a:pt x="389443" y="70959"/>
                  </a:lnTo>
                  <a:lnTo>
                    <a:pt x="400310" y="70959"/>
                  </a:lnTo>
                  <a:lnTo>
                    <a:pt x="395966" y="76008"/>
                  </a:lnTo>
                  <a:close/>
                  <a:moveTo>
                    <a:pt x="171321" y="144456"/>
                  </a:moveTo>
                  <a:lnTo>
                    <a:pt x="171321" y="154056"/>
                  </a:lnTo>
                  <a:lnTo>
                    <a:pt x="213316" y="154056"/>
                  </a:lnTo>
                  <a:lnTo>
                    <a:pt x="213316" y="144456"/>
                  </a:lnTo>
                  <a:lnTo>
                    <a:pt x="171321" y="144456"/>
                  </a:lnTo>
                  <a:close/>
                  <a:moveTo>
                    <a:pt x="302529" y="347496"/>
                  </a:moveTo>
                  <a:lnTo>
                    <a:pt x="342398" y="347496"/>
                  </a:lnTo>
                  <a:lnTo>
                    <a:pt x="342398" y="337896"/>
                  </a:lnTo>
                  <a:lnTo>
                    <a:pt x="302529" y="337896"/>
                  </a:lnTo>
                  <a:lnTo>
                    <a:pt x="302529" y="347496"/>
                  </a:lnTo>
                  <a:close/>
                  <a:moveTo>
                    <a:pt x="26486" y="347496"/>
                  </a:moveTo>
                  <a:lnTo>
                    <a:pt x="53457" y="347496"/>
                  </a:lnTo>
                  <a:lnTo>
                    <a:pt x="53457" y="337896"/>
                  </a:lnTo>
                  <a:lnTo>
                    <a:pt x="26486" y="337896"/>
                  </a:lnTo>
                  <a:lnTo>
                    <a:pt x="26486" y="347496"/>
                  </a:lnTo>
                  <a:close/>
                  <a:moveTo>
                    <a:pt x="108331" y="365813"/>
                  </a:moveTo>
                  <a:lnTo>
                    <a:pt x="216888" y="365813"/>
                  </a:lnTo>
                  <a:lnTo>
                    <a:pt x="216888" y="356213"/>
                  </a:lnTo>
                  <a:lnTo>
                    <a:pt x="108331" y="356213"/>
                  </a:lnTo>
                  <a:lnTo>
                    <a:pt x="108331" y="36581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366" name="Group 24"/>
            <p:cNvGrpSpPr>
              <a:grpSpLocks noChangeAspect="1"/>
            </p:cNvGrpSpPr>
            <p:nvPr/>
          </p:nvGrpSpPr>
          <p:grpSpPr bwMode="auto">
            <a:xfrm>
              <a:off x="4199613" y="5290552"/>
              <a:ext cx="507471" cy="501610"/>
              <a:chOff x="2152" y="355"/>
              <a:chExt cx="364" cy="365"/>
            </a:xfrm>
            <a:solidFill>
              <a:schemeClr val="tx1"/>
            </a:solidFill>
          </p:grpSpPr>
          <p:sp>
            <p:nvSpPr>
              <p:cNvPr id="421" name="Freeform 25"/>
              <p:cNvSpPr>
                <a:spLocks noEditPoints="1"/>
              </p:cNvSpPr>
              <p:nvPr/>
            </p:nvSpPr>
            <p:spPr bwMode="auto">
              <a:xfrm>
                <a:off x="2181" y="649"/>
                <a:ext cx="47" cy="47"/>
              </a:xfrm>
              <a:custGeom>
                <a:avLst/>
                <a:gdLst>
                  <a:gd name="T0" fmla="*/ 10450 w 20900"/>
                  <a:gd name="T1" fmla="*/ 0 h 20900"/>
                  <a:gd name="T2" fmla="*/ 0 w 20900"/>
                  <a:gd name="T3" fmla="*/ 10450 h 20900"/>
                  <a:gd name="T4" fmla="*/ 10450 w 20900"/>
                  <a:gd name="T5" fmla="*/ 20900 h 20900"/>
                  <a:gd name="T6" fmla="*/ 20900 w 20900"/>
                  <a:gd name="T7" fmla="*/ 10450 h 20900"/>
                  <a:gd name="T8" fmla="*/ 10450 w 20900"/>
                  <a:gd name="T9" fmla="*/ 0 h 20900"/>
                  <a:gd name="T10" fmla="*/ 10450 w 20900"/>
                  <a:gd name="T11" fmla="*/ 15675 h 20900"/>
                  <a:gd name="T12" fmla="*/ 5225 w 20900"/>
                  <a:gd name="T13" fmla="*/ 10450 h 20900"/>
                  <a:gd name="T14" fmla="*/ 10450 w 20900"/>
                  <a:gd name="T15" fmla="*/ 5225 h 20900"/>
                  <a:gd name="T16" fmla="*/ 15675 w 20900"/>
                  <a:gd name="T17" fmla="*/ 10450 h 20900"/>
                  <a:gd name="T18" fmla="*/ 10450 w 20900"/>
                  <a:gd name="T19" fmla="*/ 15675 h 20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00" h="20900">
                    <a:moveTo>
                      <a:pt x="10450" y="0"/>
                    </a:moveTo>
                    <a:cubicBezTo>
                      <a:pt x="4679" y="0"/>
                      <a:pt x="0" y="4680"/>
                      <a:pt x="0" y="10450"/>
                    </a:cubicBezTo>
                    <a:cubicBezTo>
                      <a:pt x="0" y="16222"/>
                      <a:pt x="4679" y="20900"/>
                      <a:pt x="10450" y="20900"/>
                    </a:cubicBezTo>
                    <a:cubicBezTo>
                      <a:pt x="16221" y="20900"/>
                      <a:pt x="20900" y="16222"/>
                      <a:pt x="20900" y="10450"/>
                    </a:cubicBezTo>
                    <a:cubicBezTo>
                      <a:pt x="20900" y="4680"/>
                      <a:pt x="16221" y="0"/>
                      <a:pt x="10450" y="0"/>
                    </a:cubicBezTo>
                    <a:close/>
                    <a:moveTo>
                      <a:pt x="10450" y="15675"/>
                    </a:moveTo>
                    <a:cubicBezTo>
                      <a:pt x="7564" y="15675"/>
                      <a:pt x="5225" y="13336"/>
                      <a:pt x="5225" y="10450"/>
                    </a:cubicBezTo>
                    <a:cubicBezTo>
                      <a:pt x="5225" y="7565"/>
                      <a:pt x="7564" y="5225"/>
                      <a:pt x="10450" y="5225"/>
                    </a:cubicBezTo>
                    <a:cubicBezTo>
                      <a:pt x="13335" y="5225"/>
                      <a:pt x="15675" y="7565"/>
                      <a:pt x="15675" y="10450"/>
                    </a:cubicBezTo>
                    <a:cubicBezTo>
                      <a:pt x="15675" y="13336"/>
                      <a:pt x="13335" y="15675"/>
                      <a:pt x="10450" y="156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22" name="Freeform 26"/>
              <p:cNvSpPr>
                <a:spLocks noEditPoints="1"/>
              </p:cNvSpPr>
              <p:nvPr/>
            </p:nvSpPr>
            <p:spPr bwMode="auto">
              <a:xfrm>
                <a:off x="2246" y="661"/>
                <a:ext cx="35" cy="35"/>
              </a:xfrm>
              <a:custGeom>
                <a:avLst/>
                <a:gdLst>
                  <a:gd name="T0" fmla="*/ 7838 w 15675"/>
                  <a:gd name="T1" fmla="*/ 0 h 15675"/>
                  <a:gd name="T2" fmla="*/ 0 w 15675"/>
                  <a:gd name="T3" fmla="*/ 7838 h 15675"/>
                  <a:gd name="T4" fmla="*/ 7838 w 15675"/>
                  <a:gd name="T5" fmla="*/ 15675 h 15675"/>
                  <a:gd name="T6" fmla="*/ 15675 w 15675"/>
                  <a:gd name="T7" fmla="*/ 7838 h 15675"/>
                  <a:gd name="T8" fmla="*/ 7838 w 15675"/>
                  <a:gd name="T9" fmla="*/ 0 h 15675"/>
                  <a:gd name="T10" fmla="*/ 7838 w 15675"/>
                  <a:gd name="T11" fmla="*/ 10450 h 15675"/>
                  <a:gd name="T12" fmla="*/ 5225 w 15675"/>
                  <a:gd name="T13" fmla="*/ 7838 h 15675"/>
                  <a:gd name="T14" fmla="*/ 7838 w 15675"/>
                  <a:gd name="T15" fmla="*/ 5225 h 15675"/>
                  <a:gd name="T16" fmla="*/ 10450 w 15675"/>
                  <a:gd name="T17" fmla="*/ 7838 h 15675"/>
                  <a:gd name="T18" fmla="*/ 7838 w 15675"/>
                  <a:gd name="T19" fmla="*/ 10450 h 1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75" h="15675">
                    <a:moveTo>
                      <a:pt x="7838" y="0"/>
                    </a:moveTo>
                    <a:cubicBezTo>
                      <a:pt x="3509" y="0"/>
                      <a:pt x="0" y="3510"/>
                      <a:pt x="0" y="7838"/>
                    </a:cubicBezTo>
                    <a:cubicBezTo>
                      <a:pt x="0" y="12167"/>
                      <a:pt x="3509" y="15675"/>
                      <a:pt x="7838" y="15675"/>
                    </a:cubicBezTo>
                    <a:cubicBezTo>
                      <a:pt x="12166" y="15675"/>
                      <a:pt x="15675" y="12167"/>
                      <a:pt x="15675" y="7838"/>
                    </a:cubicBezTo>
                    <a:cubicBezTo>
                      <a:pt x="15675" y="3510"/>
                      <a:pt x="12166" y="0"/>
                      <a:pt x="7838" y="0"/>
                    </a:cubicBezTo>
                    <a:close/>
                    <a:moveTo>
                      <a:pt x="7838" y="10450"/>
                    </a:moveTo>
                    <a:cubicBezTo>
                      <a:pt x="6395" y="10450"/>
                      <a:pt x="5225" y="9281"/>
                      <a:pt x="5225" y="7838"/>
                    </a:cubicBezTo>
                    <a:cubicBezTo>
                      <a:pt x="5225" y="6395"/>
                      <a:pt x="6395" y="5225"/>
                      <a:pt x="7838" y="5225"/>
                    </a:cubicBezTo>
                    <a:cubicBezTo>
                      <a:pt x="9281" y="5225"/>
                      <a:pt x="10450" y="6395"/>
                      <a:pt x="10450" y="7838"/>
                    </a:cubicBezTo>
                    <a:cubicBezTo>
                      <a:pt x="10450" y="9281"/>
                      <a:pt x="9281" y="10450"/>
                      <a:pt x="7838" y="104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23" name="Freeform 27"/>
              <p:cNvSpPr>
                <a:spLocks noEditPoints="1"/>
              </p:cNvSpPr>
              <p:nvPr/>
            </p:nvSpPr>
            <p:spPr bwMode="auto">
              <a:xfrm>
                <a:off x="2281" y="626"/>
                <a:ext cx="35" cy="35"/>
              </a:xfrm>
              <a:custGeom>
                <a:avLst/>
                <a:gdLst>
                  <a:gd name="T0" fmla="*/ 7838 w 15675"/>
                  <a:gd name="T1" fmla="*/ 0 h 15676"/>
                  <a:gd name="T2" fmla="*/ 0 w 15675"/>
                  <a:gd name="T3" fmla="*/ 7838 h 15676"/>
                  <a:gd name="T4" fmla="*/ 7838 w 15675"/>
                  <a:gd name="T5" fmla="*/ 15676 h 15676"/>
                  <a:gd name="T6" fmla="*/ 15675 w 15675"/>
                  <a:gd name="T7" fmla="*/ 7838 h 15676"/>
                  <a:gd name="T8" fmla="*/ 7838 w 15675"/>
                  <a:gd name="T9" fmla="*/ 1 h 15676"/>
                  <a:gd name="T10" fmla="*/ 7838 w 15675"/>
                  <a:gd name="T11" fmla="*/ 0 h 15676"/>
                  <a:gd name="T12" fmla="*/ 7838 w 15675"/>
                  <a:gd name="T13" fmla="*/ 10450 h 15676"/>
                  <a:gd name="T14" fmla="*/ 5225 w 15675"/>
                  <a:gd name="T15" fmla="*/ 7838 h 15676"/>
                  <a:gd name="T16" fmla="*/ 7838 w 15675"/>
                  <a:gd name="T17" fmla="*/ 5225 h 15676"/>
                  <a:gd name="T18" fmla="*/ 10450 w 15675"/>
                  <a:gd name="T19" fmla="*/ 7838 h 15676"/>
                  <a:gd name="T20" fmla="*/ 7838 w 15675"/>
                  <a:gd name="T21" fmla="*/ 10450 h 15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75" h="15676">
                    <a:moveTo>
                      <a:pt x="7838" y="0"/>
                    </a:moveTo>
                    <a:cubicBezTo>
                      <a:pt x="3509" y="1"/>
                      <a:pt x="0" y="3510"/>
                      <a:pt x="0" y="7838"/>
                    </a:cubicBezTo>
                    <a:cubicBezTo>
                      <a:pt x="0" y="12167"/>
                      <a:pt x="3509" y="15676"/>
                      <a:pt x="7838" y="15676"/>
                    </a:cubicBezTo>
                    <a:cubicBezTo>
                      <a:pt x="12166" y="15676"/>
                      <a:pt x="15675" y="12167"/>
                      <a:pt x="15675" y="7838"/>
                    </a:cubicBezTo>
                    <a:cubicBezTo>
                      <a:pt x="15675" y="3510"/>
                      <a:pt x="12166" y="1"/>
                      <a:pt x="7838" y="1"/>
                    </a:cubicBezTo>
                    <a:lnTo>
                      <a:pt x="7838" y="0"/>
                    </a:lnTo>
                    <a:close/>
                    <a:moveTo>
                      <a:pt x="7838" y="10450"/>
                    </a:moveTo>
                    <a:cubicBezTo>
                      <a:pt x="6395" y="10450"/>
                      <a:pt x="5225" y="9281"/>
                      <a:pt x="5225" y="7838"/>
                    </a:cubicBezTo>
                    <a:cubicBezTo>
                      <a:pt x="5225" y="6395"/>
                      <a:pt x="6395" y="5225"/>
                      <a:pt x="7838" y="5225"/>
                    </a:cubicBezTo>
                    <a:cubicBezTo>
                      <a:pt x="9281" y="5225"/>
                      <a:pt x="10450" y="6395"/>
                      <a:pt x="10450" y="7838"/>
                    </a:cubicBezTo>
                    <a:cubicBezTo>
                      <a:pt x="10450" y="9281"/>
                      <a:pt x="9281" y="10450"/>
                      <a:pt x="7838" y="104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24" name="Rectangle 28"/>
              <p:cNvSpPr>
                <a:spLocks noChangeArrowheads="1"/>
              </p:cNvSpPr>
              <p:nvPr/>
            </p:nvSpPr>
            <p:spPr bwMode="auto">
              <a:xfrm>
                <a:off x="2211" y="626"/>
                <a:ext cx="11"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25" name="Rectangle 29"/>
              <p:cNvSpPr>
                <a:spLocks noChangeArrowheads="1"/>
              </p:cNvSpPr>
              <p:nvPr/>
            </p:nvSpPr>
            <p:spPr bwMode="auto">
              <a:xfrm>
                <a:off x="2234" y="626"/>
                <a:ext cx="12"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26" name="Rectangle 30"/>
              <p:cNvSpPr>
                <a:spLocks noChangeArrowheads="1"/>
              </p:cNvSpPr>
              <p:nvPr/>
            </p:nvSpPr>
            <p:spPr bwMode="auto">
              <a:xfrm>
                <a:off x="2328" y="684"/>
                <a:ext cx="12"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27" name="Rectangle 31"/>
              <p:cNvSpPr>
                <a:spLocks noChangeArrowheads="1"/>
              </p:cNvSpPr>
              <p:nvPr/>
            </p:nvSpPr>
            <p:spPr bwMode="auto">
              <a:xfrm>
                <a:off x="2305" y="684"/>
                <a:ext cx="11"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28" name="Freeform 32"/>
              <p:cNvSpPr>
                <a:spLocks noEditPoints="1"/>
              </p:cNvSpPr>
              <p:nvPr/>
            </p:nvSpPr>
            <p:spPr bwMode="auto">
              <a:xfrm>
                <a:off x="2371" y="555"/>
                <a:ext cx="126" cy="165"/>
              </a:xfrm>
              <a:custGeom>
                <a:avLst/>
                <a:gdLst>
                  <a:gd name="T0" fmla="*/ 38552 w 56204"/>
                  <a:gd name="T1" fmla="*/ 23106 h 73174"/>
                  <a:gd name="T2" fmla="*/ 38552 w 56204"/>
                  <a:gd name="T3" fmla="*/ 5225 h 73174"/>
                  <a:gd name="T4" fmla="*/ 43777 w 56204"/>
                  <a:gd name="T5" fmla="*/ 5225 h 73174"/>
                  <a:gd name="T6" fmla="*/ 43777 w 56204"/>
                  <a:gd name="T7" fmla="*/ 0 h 73174"/>
                  <a:gd name="T8" fmla="*/ 12427 w 56204"/>
                  <a:gd name="T9" fmla="*/ 0 h 73174"/>
                  <a:gd name="T10" fmla="*/ 12427 w 56204"/>
                  <a:gd name="T11" fmla="*/ 5225 h 73174"/>
                  <a:gd name="T12" fmla="*/ 17652 w 56204"/>
                  <a:gd name="T13" fmla="*/ 5225 h 73174"/>
                  <a:gd name="T14" fmla="*/ 17652 w 56204"/>
                  <a:gd name="T15" fmla="*/ 23106 h 73174"/>
                  <a:gd name="T16" fmla="*/ 2528 w 56204"/>
                  <a:gd name="T17" fmla="*/ 52387 h 73174"/>
                  <a:gd name="T18" fmla="*/ 28102 w 56204"/>
                  <a:gd name="T19" fmla="*/ 73174 h 73174"/>
                  <a:gd name="T20" fmla="*/ 53676 w 56204"/>
                  <a:gd name="T21" fmla="*/ 52387 h 73174"/>
                  <a:gd name="T22" fmla="*/ 38552 w 56204"/>
                  <a:gd name="T23" fmla="*/ 23106 h 73174"/>
                  <a:gd name="T24" fmla="*/ 33327 w 56204"/>
                  <a:gd name="T25" fmla="*/ 5225 h 73174"/>
                  <a:gd name="T26" fmla="*/ 33327 w 56204"/>
                  <a:gd name="T27" fmla="*/ 10450 h 73174"/>
                  <a:gd name="T28" fmla="*/ 22877 w 56204"/>
                  <a:gd name="T29" fmla="*/ 10450 h 73174"/>
                  <a:gd name="T30" fmla="*/ 22877 w 56204"/>
                  <a:gd name="T31" fmla="*/ 5225 h 73174"/>
                  <a:gd name="T32" fmla="*/ 33327 w 56204"/>
                  <a:gd name="T33" fmla="*/ 5225 h 73174"/>
                  <a:gd name="T34" fmla="*/ 21135 w 56204"/>
                  <a:gd name="T35" fmla="*/ 27343 h 73174"/>
                  <a:gd name="T36" fmla="*/ 22877 w 56204"/>
                  <a:gd name="T37" fmla="*/ 24879 h 73174"/>
                  <a:gd name="T38" fmla="*/ 22877 w 56204"/>
                  <a:gd name="T39" fmla="*/ 15675 h 73174"/>
                  <a:gd name="T40" fmla="*/ 33327 w 56204"/>
                  <a:gd name="T41" fmla="*/ 15675 h 73174"/>
                  <a:gd name="T42" fmla="*/ 33327 w 56204"/>
                  <a:gd name="T43" fmla="*/ 24879 h 73174"/>
                  <a:gd name="T44" fmla="*/ 35070 w 56204"/>
                  <a:gd name="T45" fmla="*/ 27343 h 73174"/>
                  <a:gd name="T46" fmla="*/ 48282 w 56204"/>
                  <a:gd name="T47" fmla="*/ 41827 h 73174"/>
                  <a:gd name="T48" fmla="*/ 43012 w 56204"/>
                  <a:gd name="T49" fmla="*/ 44097 h 73174"/>
                  <a:gd name="T50" fmla="*/ 40849 w 56204"/>
                  <a:gd name="T51" fmla="*/ 46260 h 73174"/>
                  <a:gd name="T52" fmla="*/ 38999 w 56204"/>
                  <a:gd name="T53" fmla="*/ 47025 h 73174"/>
                  <a:gd name="T54" fmla="*/ 38106 w 56204"/>
                  <a:gd name="T55" fmla="*/ 47025 h 73174"/>
                  <a:gd name="T56" fmla="*/ 36256 w 56204"/>
                  <a:gd name="T57" fmla="*/ 46260 h 73174"/>
                  <a:gd name="T58" fmla="*/ 34093 w 56204"/>
                  <a:gd name="T59" fmla="*/ 44097 h 73174"/>
                  <a:gd name="T60" fmla="*/ 28549 w 56204"/>
                  <a:gd name="T61" fmla="*/ 41800 h 73174"/>
                  <a:gd name="T62" fmla="*/ 27656 w 56204"/>
                  <a:gd name="T63" fmla="*/ 41800 h 73174"/>
                  <a:gd name="T64" fmla="*/ 22112 w 56204"/>
                  <a:gd name="T65" fmla="*/ 44097 h 73174"/>
                  <a:gd name="T66" fmla="*/ 19949 w 56204"/>
                  <a:gd name="T67" fmla="*/ 46260 h 73174"/>
                  <a:gd name="T68" fmla="*/ 18099 w 56204"/>
                  <a:gd name="T69" fmla="*/ 47025 h 73174"/>
                  <a:gd name="T70" fmla="*/ 17206 w 56204"/>
                  <a:gd name="T71" fmla="*/ 47025 h 73174"/>
                  <a:gd name="T72" fmla="*/ 15356 w 56204"/>
                  <a:gd name="T73" fmla="*/ 46260 h 73174"/>
                  <a:gd name="T74" fmla="*/ 13193 w 56204"/>
                  <a:gd name="T75" fmla="*/ 44097 h 73174"/>
                  <a:gd name="T76" fmla="*/ 7923 w 56204"/>
                  <a:gd name="T77" fmla="*/ 41827 h 73174"/>
                  <a:gd name="T78" fmla="*/ 21135 w 56204"/>
                  <a:gd name="T79" fmla="*/ 27343 h 73174"/>
                  <a:gd name="T80" fmla="*/ 28102 w 56204"/>
                  <a:gd name="T81" fmla="*/ 67925 h 73174"/>
                  <a:gd name="T82" fmla="*/ 7202 w 56204"/>
                  <a:gd name="T83" fmla="*/ 47025 h 73174"/>
                  <a:gd name="T84" fmla="*/ 7649 w 56204"/>
                  <a:gd name="T85" fmla="*/ 47025 h 73174"/>
                  <a:gd name="T86" fmla="*/ 9499 w 56204"/>
                  <a:gd name="T87" fmla="*/ 47791 h 73174"/>
                  <a:gd name="T88" fmla="*/ 11662 w 56204"/>
                  <a:gd name="T89" fmla="*/ 49954 h 73174"/>
                  <a:gd name="T90" fmla="*/ 17206 w 56204"/>
                  <a:gd name="T91" fmla="*/ 52250 h 73174"/>
                  <a:gd name="T92" fmla="*/ 18099 w 56204"/>
                  <a:gd name="T93" fmla="*/ 52250 h 73174"/>
                  <a:gd name="T94" fmla="*/ 23643 w 56204"/>
                  <a:gd name="T95" fmla="*/ 49954 h 73174"/>
                  <a:gd name="T96" fmla="*/ 25806 w 56204"/>
                  <a:gd name="T97" fmla="*/ 47791 h 73174"/>
                  <a:gd name="T98" fmla="*/ 27656 w 56204"/>
                  <a:gd name="T99" fmla="*/ 47025 h 73174"/>
                  <a:gd name="T100" fmla="*/ 28549 w 56204"/>
                  <a:gd name="T101" fmla="*/ 47025 h 73174"/>
                  <a:gd name="T102" fmla="*/ 30399 w 56204"/>
                  <a:gd name="T103" fmla="*/ 47791 h 73174"/>
                  <a:gd name="T104" fmla="*/ 32562 w 56204"/>
                  <a:gd name="T105" fmla="*/ 49954 h 73174"/>
                  <a:gd name="T106" fmla="*/ 38106 w 56204"/>
                  <a:gd name="T107" fmla="*/ 52250 h 73174"/>
                  <a:gd name="T108" fmla="*/ 38999 w 56204"/>
                  <a:gd name="T109" fmla="*/ 52250 h 73174"/>
                  <a:gd name="T110" fmla="*/ 44543 w 56204"/>
                  <a:gd name="T111" fmla="*/ 49954 h 73174"/>
                  <a:gd name="T112" fmla="*/ 46706 w 56204"/>
                  <a:gd name="T113" fmla="*/ 47791 h 73174"/>
                  <a:gd name="T114" fmla="*/ 48556 w 56204"/>
                  <a:gd name="T115" fmla="*/ 47025 h 73174"/>
                  <a:gd name="T116" fmla="*/ 49002 w 56204"/>
                  <a:gd name="T117" fmla="*/ 47025 h 73174"/>
                  <a:gd name="T118" fmla="*/ 28102 w 56204"/>
                  <a:gd name="T119" fmla="*/ 67925 h 7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204" h="73174">
                    <a:moveTo>
                      <a:pt x="38552" y="23106"/>
                    </a:moveTo>
                    <a:lnTo>
                      <a:pt x="38552" y="5225"/>
                    </a:lnTo>
                    <a:lnTo>
                      <a:pt x="43777" y="5225"/>
                    </a:lnTo>
                    <a:lnTo>
                      <a:pt x="43777" y="0"/>
                    </a:lnTo>
                    <a:lnTo>
                      <a:pt x="12427" y="0"/>
                    </a:lnTo>
                    <a:lnTo>
                      <a:pt x="12427" y="5225"/>
                    </a:lnTo>
                    <a:lnTo>
                      <a:pt x="17652" y="5225"/>
                    </a:lnTo>
                    <a:lnTo>
                      <a:pt x="17652" y="23106"/>
                    </a:lnTo>
                    <a:cubicBezTo>
                      <a:pt x="6314" y="28054"/>
                      <a:pt x="0" y="40277"/>
                      <a:pt x="2528" y="52387"/>
                    </a:cubicBezTo>
                    <a:cubicBezTo>
                      <a:pt x="5056" y="64498"/>
                      <a:pt x="15731" y="73174"/>
                      <a:pt x="28102" y="73174"/>
                    </a:cubicBezTo>
                    <a:cubicBezTo>
                      <a:pt x="40474" y="73174"/>
                      <a:pt x="51149" y="64498"/>
                      <a:pt x="53676" y="52387"/>
                    </a:cubicBezTo>
                    <a:cubicBezTo>
                      <a:pt x="56204" y="40277"/>
                      <a:pt x="49891" y="28054"/>
                      <a:pt x="38552" y="23106"/>
                    </a:cubicBezTo>
                    <a:close/>
                    <a:moveTo>
                      <a:pt x="33327" y="5225"/>
                    </a:moveTo>
                    <a:lnTo>
                      <a:pt x="33327" y="10450"/>
                    </a:lnTo>
                    <a:lnTo>
                      <a:pt x="22877" y="10450"/>
                    </a:lnTo>
                    <a:lnTo>
                      <a:pt x="22877" y="5225"/>
                    </a:lnTo>
                    <a:lnTo>
                      <a:pt x="33327" y="5225"/>
                    </a:lnTo>
                    <a:close/>
                    <a:moveTo>
                      <a:pt x="21135" y="27343"/>
                    </a:moveTo>
                    <a:cubicBezTo>
                      <a:pt x="22179" y="26974"/>
                      <a:pt x="22877" y="25987"/>
                      <a:pt x="22877" y="24879"/>
                    </a:cubicBezTo>
                    <a:lnTo>
                      <a:pt x="22877" y="15675"/>
                    </a:lnTo>
                    <a:lnTo>
                      <a:pt x="33327" y="15675"/>
                    </a:lnTo>
                    <a:lnTo>
                      <a:pt x="33327" y="24879"/>
                    </a:lnTo>
                    <a:cubicBezTo>
                      <a:pt x="33327" y="25987"/>
                      <a:pt x="34026" y="26974"/>
                      <a:pt x="35070" y="27343"/>
                    </a:cubicBezTo>
                    <a:cubicBezTo>
                      <a:pt x="41605" y="29678"/>
                      <a:pt x="46556" y="35105"/>
                      <a:pt x="48282" y="41827"/>
                    </a:cubicBezTo>
                    <a:cubicBezTo>
                      <a:pt x="46300" y="41885"/>
                      <a:pt x="44415" y="42697"/>
                      <a:pt x="43012" y="44097"/>
                    </a:cubicBezTo>
                    <a:lnTo>
                      <a:pt x="40849" y="46260"/>
                    </a:lnTo>
                    <a:cubicBezTo>
                      <a:pt x="40358" y="46750"/>
                      <a:pt x="39693" y="47026"/>
                      <a:pt x="38999" y="47025"/>
                    </a:cubicBezTo>
                    <a:lnTo>
                      <a:pt x="38106" y="47025"/>
                    </a:lnTo>
                    <a:cubicBezTo>
                      <a:pt x="37411" y="47026"/>
                      <a:pt x="36746" y="46750"/>
                      <a:pt x="36256" y="46260"/>
                    </a:cubicBezTo>
                    <a:lnTo>
                      <a:pt x="34093" y="44097"/>
                    </a:lnTo>
                    <a:cubicBezTo>
                      <a:pt x="32626" y="42622"/>
                      <a:pt x="30629" y="41796"/>
                      <a:pt x="28549" y="41800"/>
                    </a:cubicBezTo>
                    <a:lnTo>
                      <a:pt x="27656" y="41800"/>
                    </a:lnTo>
                    <a:cubicBezTo>
                      <a:pt x="25575" y="41796"/>
                      <a:pt x="23579" y="42622"/>
                      <a:pt x="22112" y="44097"/>
                    </a:cubicBezTo>
                    <a:lnTo>
                      <a:pt x="19949" y="46260"/>
                    </a:lnTo>
                    <a:cubicBezTo>
                      <a:pt x="19458" y="46750"/>
                      <a:pt x="18793" y="47026"/>
                      <a:pt x="18099" y="47025"/>
                    </a:cubicBezTo>
                    <a:lnTo>
                      <a:pt x="17206" y="47025"/>
                    </a:lnTo>
                    <a:cubicBezTo>
                      <a:pt x="16511" y="47026"/>
                      <a:pt x="15846" y="46750"/>
                      <a:pt x="15356" y="46260"/>
                    </a:cubicBezTo>
                    <a:lnTo>
                      <a:pt x="13193" y="44097"/>
                    </a:lnTo>
                    <a:cubicBezTo>
                      <a:pt x="11790" y="42697"/>
                      <a:pt x="9905" y="41885"/>
                      <a:pt x="7923" y="41827"/>
                    </a:cubicBezTo>
                    <a:cubicBezTo>
                      <a:pt x="9649" y="35105"/>
                      <a:pt x="14600" y="29678"/>
                      <a:pt x="21135" y="27343"/>
                    </a:cubicBezTo>
                    <a:close/>
                    <a:moveTo>
                      <a:pt x="28102" y="67925"/>
                    </a:moveTo>
                    <a:cubicBezTo>
                      <a:pt x="16565" y="67913"/>
                      <a:pt x="7215" y="58563"/>
                      <a:pt x="7202" y="47025"/>
                    </a:cubicBezTo>
                    <a:lnTo>
                      <a:pt x="7649" y="47025"/>
                    </a:lnTo>
                    <a:cubicBezTo>
                      <a:pt x="8343" y="47025"/>
                      <a:pt x="9008" y="47301"/>
                      <a:pt x="9499" y="47791"/>
                    </a:cubicBezTo>
                    <a:lnTo>
                      <a:pt x="11662" y="49954"/>
                    </a:lnTo>
                    <a:cubicBezTo>
                      <a:pt x="13128" y="51430"/>
                      <a:pt x="15125" y="52257"/>
                      <a:pt x="17206" y="52250"/>
                    </a:cubicBezTo>
                    <a:lnTo>
                      <a:pt x="18099" y="52250"/>
                    </a:lnTo>
                    <a:cubicBezTo>
                      <a:pt x="20180" y="52258"/>
                      <a:pt x="22176" y="51430"/>
                      <a:pt x="23643" y="49954"/>
                    </a:cubicBezTo>
                    <a:lnTo>
                      <a:pt x="25806" y="47791"/>
                    </a:lnTo>
                    <a:cubicBezTo>
                      <a:pt x="26296" y="47301"/>
                      <a:pt x="26961" y="47025"/>
                      <a:pt x="27656" y="47025"/>
                    </a:cubicBezTo>
                    <a:lnTo>
                      <a:pt x="28549" y="47025"/>
                    </a:lnTo>
                    <a:cubicBezTo>
                      <a:pt x="29243" y="47025"/>
                      <a:pt x="29908" y="47301"/>
                      <a:pt x="30399" y="47791"/>
                    </a:cubicBezTo>
                    <a:lnTo>
                      <a:pt x="32562" y="49954"/>
                    </a:lnTo>
                    <a:cubicBezTo>
                      <a:pt x="34028" y="51430"/>
                      <a:pt x="36025" y="52258"/>
                      <a:pt x="38106" y="52250"/>
                    </a:cubicBezTo>
                    <a:lnTo>
                      <a:pt x="38999" y="52250"/>
                    </a:lnTo>
                    <a:cubicBezTo>
                      <a:pt x="41080" y="52258"/>
                      <a:pt x="43076" y="51430"/>
                      <a:pt x="44543" y="49954"/>
                    </a:cubicBezTo>
                    <a:lnTo>
                      <a:pt x="46706" y="47791"/>
                    </a:lnTo>
                    <a:cubicBezTo>
                      <a:pt x="47196" y="47301"/>
                      <a:pt x="47861" y="47025"/>
                      <a:pt x="48556" y="47025"/>
                    </a:cubicBezTo>
                    <a:lnTo>
                      <a:pt x="49002" y="47025"/>
                    </a:lnTo>
                    <a:cubicBezTo>
                      <a:pt x="48990" y="58563"/>
                      <a:pt x="39640" y="67913"/>
                      <a:pt x="28102" y="679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29" name="Rectangle 33"/>
              <p:cNvSpPr>
                <a:spLocks noChangeArrowheads="1"/>
              </p:cNvSpPr>
              <p:nvPr/>
            </p:nvSpPr>
            <p:spPr bwMode="auto">
              <a:xfrm>
                <a:off x="2416" y="684"/>
                <a:ext cx="12"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30" name="Rectangle 34"/>
              <p:cNvSpPr>
                <a:spLocks noChangeArrowheads="1"/>
              </p:cNvSpPr>
              <p:nvPr/>
            </p:nvSpPr>
            <p:spPr bwMode="auto">
              <a:xfrm>
                <a:off x="2440" y="684"/>
                <a:ext cx="11"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31" name="Freeform 35"/>
              <p:cNvSpPr>
                <a:spLocks noEditPoints="1"/>
              </p:cNvSpPr>
              <p:nvPr/>
            </p:nvSpPr>
            <p:spPr bwMode="auto">
              <a:xfrm>
                <a:off x="2152" y="355"/>
                <a:ext cx="364" cy="365"/>
              </a:xfrm>
              <a:custGeom>
                <a:avLst/>
                <a:gdLst>
                  <a:gd name="T0" fmla="*/ 136984 w 161975"/>
                  <a:gd name="T1" fmla="*/ 18288 h 161975"/>
                  <a:gd name="T2" fmla="*/ 161975 w 161975"/>
                  <a:gd name="T3" fmla="*/ 31350 h 161975"/>
                  <a:gd name="T4" fmla="*/ 141509 w 161975"/>
                  <a:gd name="T5" fmla="*/ 15675 h 161975"/>
                  <a:gd name="T6" fmla="*/ 136984 w 161975"/>
                  <a:gd name="T7" fmla="*/ 13063 h 161975"/>
                  <a:gd name="T8" fmla="*/ 114950 w 161975"/>
                  <a:gd name="T9" fmla="*/ 0 h 161975"/>
                  <a:gd name="T10" fmla="*/ 113472 w 161975"/>
                  <a:gd name="T11" fmla="*/ 5225 h 161975"/>
                  <a:gd name="T12" fmla="*/ 113472 w 161975"/>
                  <a:gd name="T13" fmla="*/ 26125 h 161975"/>
                  <a:gd name="T14" fmla="*/ 91438 w 161975"/>
                  <a:gd name="T15" fmla="*/ 13063 h 161975"/>
                  <a:gd name="T16" fmla="*/ 66447 w 161975"/>
                  <a:gd name="T17" fmla="*/ 26125 h 161975"/>
                  <a:gd name="T18" fmla="*/ 42174 w 161975"/>
                  <a:gd name="T19" fmla="*/ 40455 h 161975"/>
                  <a:gd name="T20" fmla="*/ 26234 w 161975"/>
                  <a:gd name="T21" fmla="*/ 48313 h 161975"/>
                  <a:gd name="T22" fmla="*/ 1594 w 161975"/>
                  <a:gd name="T23" fmla="*/ 140098 h 161975"/>
                  <a:gd name="T24" fmla="*/ 13063 w 161975"/>
                  <a:gd name="T25" fmla="*/ 161975 h 161975"/>
                  <a:gd name="T26" fmla="*/ 94050 w 161975"/>
                  <a:gd name="T27" fmla="*/ 146353 h 161975"/>
                  <a:gd name="T28" fmla="*/ 62700 w 161975"/>
                  <a:gd name="T29" fmla="*/ 57029 h 161975"/>
                  <a:gd name="T30" fmla="*/ 47459 w 161975"/>
                  <a:gd name="T31" fmla="*/ 41800 h 161975"/>
                  <a:gd name="T32" fmla="*/ 73524 w 161975"/>
                  <a:gd name="T33" fmla="*/ 43147 h 161975"/>
                  <a:gd name="T34" fmla="*/ 77242 w 161975"/>
                  <a:gd name="T35" fmla="*/ 18288 h 161975"/>
                  <a:gd name="T36" fmla="*/ 96229 w 161975"/>
                  <a:gd name="T37" fmla="*/ 28738 h 161975"/>
                  <a:gd name="T38" fmla="*/ 96229 w 161975"/>
                  <a:gd name="T39" fmla="*/ 54863 h 161975"/>
                  <a:gd name="T40" fmla="*/ 100754 w 161975"/>
                  <a:gd name="T41" fmla="*/ 57475 h 161975"/>
                  <a:gd name="T42" fmla="*/ 119742 w 161975"/>
                  <a:gd name="T43" fmla="*/ 67925 h 161975"/>
                  <a:gd name="T44" fmla="*/ 99275 w 161975"/>
                  <a:gd name="T45" fmla="*/ 83600 h 161975"/>
                  <a:gd name="T46" fmla="*/ 124267 w 161975"/>
                  <a:gd name="T47" fmla="*/ 70538 h 161975"/>
                  <a:gd name="T48" fmla="*/ 143688 w 161975"/>
                  <a:gd name="T49" fmla="*/ 83600 h 161975"/>
                  <a:gd name="T50" fmla="*/ 148539 w 161975"/>
                  <a:gd name="T51" fmla="*/ 79642 h 161975"/>
                  <a:gd name="T52" fmla="*/ 161975 w 161975"/>
                  <a:gd name="T53" fmla="*/ 57475 h 161975"/>
                  <a:gd name="T54" fmla="*/ 140702 w 161975"/>
                  <a:gd name="T55" fmla="*/ 40455 h 161975"/>
                  <a:gd name="T56" fmla="*/ 121132 w 161975"/>
                  <a:gd name="T57" fmla="*/ 33963 h 161975"/>
                  <a:gd name="T58" fmla="*/ 88825 w 161975"/>
                  <a:gd name="T59" fmla="*/ 146353 h 161975"/>
                  <a:gd name="T60" fmla="*/ 13063 w 161975"/>
                  <a:gd name="T61" fmla="*/ 156750 h 161975"/>
                  <a:gd name="T62" fmla="*/ 6182 w 161975"/>
                  <a:gd name="T63" fmla="*/ 142599 h 161975"/>
                  <a:gd name="T64" fmla="*/ 28422 w 161975"/>
                  <a:gd name="T65" fmla="*/ 110491 h 161975"/>
                  <a:gd name="T66" fmla="*/ 37022 w 161975"/>
                  <a:gd name="T67" fmla="*/ 114950 h 161975"/>
                  <a:gd name="T68" fmla="*/ 46579 w 161975"/>
                  <a:gd name="T69" fmla="*/ 109725 h 161975"/>
                  <a:gd name="T70" fmla="*/ 51485 w 161975"/>
                  <a:gd name="T71" fmla="*/ 112654 h 161975"/>
                  <a:gd name="T72" fmla="*/ 63466 w 161975"/>
                  <a:gd name="T73" fmla="*/ 112654 h 161975"/>
                  <a:gd name="T74" fmla="*/ 69937 w 161975"/>
                  <a:gd name="T75" fmla="*/ 109725 h 161975"/>
                  <a:gd name="T76" fmla="*/ 67107 w 161975"/>
                  <a:gd name="T77" fmla="*/ 104537 h 161975"/>
                  <a:gd name="T78" fmla="*/ 57922 w 161975"/>
                  <a:gd name="T79" fmla="*/ 109725 h 161975"/>
                  <a:gd name="T80" fmla="*/ 53016 w 161975"/>
                  <a:gd name="T81" fmla="*/ 106797 h 161975"/>
                  <a:gd name="T82" fmla="*/ 41035 w 161975"/>
                  <a:gd name="T83" fmla="*/ 106797 h 161975"/>
                  <a:gd name="T84" fmla="*/ 36129 w 161975"/>
                  <a:gd name="T85" fmla="*/ 109725 h 161975"/>
                  <a:gd name="T86" fmla="*/ 26943 w 161975"/>
                  <a:gd name="T87" fmla="*/ 104537 h 161975"/>
                  <a:gd name="T88" fmla="*/ 36575 w 161975"/>
                  <a:gd name="T89" fmla="*/ 62700 h 161975"/>
                  <a:gd name="T90" fmla="*/ 57794 w 161975"/>
                  <a:gd name="T91" fmla="*/ 87465 h 161975"/>
                  <a:gd name="T92" fmla="*/ 60088 w 161975"/>
                  <a:gd name="T93" fmla="*/ 52250 h 161975"/>
                  <a:gd name="T94" fmla="*/ 36575 w 161975"/>
                  <a:gd name="T95" fmla="*/ 57475 h 161975"/>
                  <a:gd name="T96" fmla="*/ 31350 w 161975"/>
                  <a:gd name="T97" fmla="*/ 49638 h 161975"/>
                  <a:gd name="T98" fmla="*/ 62700 w 161975"/>
                  <a:gd name="T99" fmla="*/ 49638 h 161975"/>
                  <a:gd name="T100" fmla="*/ 100754 w 161975"/>
                  <a:gd name="T101" fmla="*/ 31350 h 161975"/>
                  <a:gd name="T102" fmla="*/ 119742 w 161975"/>
                  <a:gd name="T103" fmla="*/ 41800 h 161975"/>
                  <a:gd name="T104" fmla="*/ 100754 w 161975"/>
                  <a:gd name="T105" fmla="*/ 52250 h 161975"/>
                  <a:gd name="T106" fmla="*/ 136984 w 161975"/>
                  <a:gd name="T107" fmla="*/ 65313 h 161975"/>
                  <a:gd name="T108" fmla="*/ 117997 w 161975"/>
                  <a:gd name="T109" fmla="*/ 54863 h 161975"/>
                  <a:gd name="T110" fmla="*/ 136984 w 161975"/>
                  <a:gd name="T111" fmla="*/ 44413 h 16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975" h="161975">
                    <a:moveTo>
                      <a:pt x="121132" y="23513"/>
                    </a:moveTo>
                    <a:lnTo>
                      <a:pt x="124267" y="18288"/>
                    </a:lnTo>
                    <a:lnTo>
                      <a:pt x="136984" y="18288"/>
                    </a:lnTo>
                    <a:lnTo>
                      <a:pt x="144061" y="30084"/>
                    </a:lnTo>
                    <a:cubicBezTo>
                      <a:pt x="144534" y="30870"/>
                      <a:pt x="145383" y="31350"/>
                      <a:pt x="146300" y="31350"/>
                    </a:cubicBezTo>
                    <a:lnTo>
                      <a:pt x="161975" y="31350"/>
                    </a:lnTo>
                    <a:lnTo>
                      <a:pt x="161975" y="26125"/>
                    </a:lnTo>
                    <a:lnTo>
                      <a:pt x="147779" y="26125"/>
                    </a:lnTo>
                    <a:lnTo>
                      <a:pt x="141509" y="15675"/>
                    </a:lnTo>
                    <a:lnTo>
                      <a:pt x="148539" y="3959"/>
                    </a:lnTo>
                    <a:lnTo>
                      <a:pt x="144061" y="1267"/>
                    </a:lnTo>
                    <a:lnTo>
                      <a:pt x="136984" y="13063"/>
                    </a:lnTo>
                    <a:lnTo>
                      <a:pt x="124267" y="13063"/>
                    </a:lnTo>
                    <a:lnTo>
                      <a:pt x="117189" y="1267"/>
                    </a:lnTo>
                    <a:cubicBezTo>
                      <a:pt x="116717" y="482"/>
                      <a:pt x="115868" y="1"/>
                      <a:pt x="114950" y="0"/>
                    </a:cubicBezTo>
                    <a:lnTo>
                      <a:pt x="99275" y="0"/>
                    </a:lnTo>
                    <a:lnTo>
                      <a:pt x="99275" y="5225"/>
                    </a:lnTo>
                    <a:lnTo>
                      <a:pt x="113472" y="5225"/>
                    </a:lnTo>
                    <a:lnTo>
                      <a:pt x="119742" y="15675"/>
                    </a:lnTo>
                    <a:lnTo>
                      <a:pt x="116607" y="20900"/>
                    </a:lnTo>
                    <a:lnTo>
                      <a:pt x="113472" y="26125"/>
                    </a:lnTo>
                    <a:lnTo>
                      <a:pt x="100754" y="26125"/>
                    </a:lnTo>
                    <a:lnTo>
                      <a:pt x="93677" y="14330"/>
                    </a:lnTo>
                    <a:cubicBezTo>
                      <a:pt x="93204" y="13544"/>
                      <a:pt x="92355" y="13063"/>
                      <a:pt x="91438" y="13063"/>
                    </a:cubicBezTo>
                    <a:lnTo>
                      <a:pt x="75763" y="13063"/>
                    </a:lnTo>
                    <a:cubicBezTo>
                      <a:pt x="74846" y="13063"/>
                      <a:pt x="73996" y="13544"/>
                      <a:pt x="73524" y="14330"/>
                    </a:cubicBezTo>
                    <a:lnTo>
                      <a:pt x="66447" y="26125"/>
                    </a:lnTo>
                    <a:lnTo>
                      <a:pt x="52250" y="26125"/>
                    </a:lnTo>
                    <a:cubicBezTo>
                      <a:pt x="51333" y="26126"/>
                      <a:pt x="50484" y="26607"/>
                      <a:pt x="50011" y="27392"/>
                    </a:cubicBezTo>
                    <a:lnTo>
                      <a:pt x="42174" y="40455"/>
                    </a:lnTo>
                    <a:cubicBezTo>
                      <a:pt x="41930" y="40862"/>
                      <a:pt x="41800" y="41327"/>
                      <a:pt x="41800" y="41800"/>
                    </a:cubicBezTo>
                    <a:lnTo>
                      <a:pt x="33963" y="41800"/>
                    </a:lnTo>
                    <a:cubicBezTo>
                      <a:pt x="30144" y="41798"/>
                      <a:pt x="26879" y="44550"/>
                      <a:pt x="26234" y="48313"/>
                    </a:cubicBezTo>
                    <a:cubicBezTo>
                      <a:pt x="25588" y="52077"/>
                      <a:pt x="27749" y="55758"/>
                      <a:pt x="31350" y="57029"/>
                    </a:cubicBezTo>
                    <a:lnTo>
                      <a:pt x="31350" y="85547"/>
                    </a:lnTo>
                    <a:lnTo>
                      <a:pt x="1594" y="140098"/>
                    </a:lnTo>
                    <a:cubicBezTo>
                      <a:pt x="550" y="142018"/>
                      <a:pt x="3" y="144168"/>
                      <a:pt x="0" y="146353"/>
                    </a:cubicBezTo>
                    <a:lnTo>
                      <a:pt x="0" y="148913"/>
                    </a:lnTo>
                    <a:cubicBezTo>
                      <a:pt x="9" y="156124"/>
                      <a:pt x="5852" y="161967"/>
                      <a:pt x="13063" y="161975"/>
                    </a:cubicBezTo>
                    <a:lnTo>
                      <a:pt x="80988" y="161975"/>
                    </a:lnTo>
                    <a:cubicBezTo>
                      <a:pt x="88198" y="161967"/>
                      <a:pt x="94042" y="156124"/>
                      <a:pt x="94050" y="148913"/>
                    </a:cubicBezTo>
                    <a:lnTo>
                      <a:pt x="94050" y="146353"/>
                    </a:lnTo>
                    <a:cubicBezTo>
                      <a:pt x="94048" y="144168"/>
                      <a:pt x="93501" y="142018"/>
                      <a:pt x="92457" y="140098"/>
                    </a:cubicBezTo>
                    <a:lnTo>
                      <a:pt x="62700" y="85547"/>
                    </a:lnTo>
                    <a:lnTo>
                      <a:pt x="62700" y="57029"/>
                    </a:lnTo>
                    <a:cubicBezTo>
                      <a:pt x="66301" y="55758"/>
                      <a:pt x="68462" y="52077"/>
                      <a:pt x="67817" y="48313"/>
                    </a:cubicBezTo>
                    <a:cubicBezTo>
                      <a:pt x="67171" y="44550"/>
                      <a:pt x="63907" y="41798"/>
                      <a:pt x="60088" y="41800"/>
                    </a:cubicBezTo>
                    <a:lnTo>
                      <a:pt x="47459" y="41800"/>
                    </a:lnTo>
                    <a:lnTo>
                      <a:pt x="53729" y="31350"/>
                    </a:lnTo>
                    <a:lnTo>
                      <a:pt x="66447" y="31350"/>
                    </a:lnTo>
                    <a:lnTo>
                      <a:pt x="73524" y="43147"/>
                    </a:lnTo>
                    <a:lnTo>
                      <a:pt x="78002" y="40455"/>
                    </a:lnTo>
                    <a:lnTo>
                      <a:pt x="70972" y="28738"/>
                    </a:lnTo>
                    <a:lnTo>
                      <a:pt x="77242" y="18288"/>
                    </a:lnTo>
                    <a:lnTo>
                      <a:pt x="89959" y="18288"/>
                    </a:lnTo>
                    <a:lnTo>
                      <a:pt x="93094" y="23513"/>
                    </a:lnTo>
                    <a:lnTo>
                      <a:pt x="96229" y="28738"/>
                    </a:lnTo>
                    <a:lnTo>
                      <a:pt x="89199" y="40455"/>
                    </a:lnTo>
                    <a:cubicBezTo>
                      <a:pt x="88702" y="41283"/>
                      <a:pt x="88702" y="42318"/>
                      <a:pt x="89199" y="43147"/>
                    </a:cubicBezTo>
                    <a:lnTo>
                      <a:pt x="96229" y="54863"/>
                    </a:lnTo>
                    <a:lnTo>
                      <a:pt x="89199" y="66580"/>
                    </a:lnTo>
                    <a:lnTo>
                      <a:pt x="93677" y="69272"/>
                    </a:lnTo>
                    <a:lnTo>
                      <a:pt x="100754" y="57475"/>
                    </a:lnTo>
                    <a:lnTo>
                      <a:pt x="113472" y="57475"/>
                    </a:lnTo>
                    <a:lnTo>
                      <a:pt x="116607" y="62700"/>
                    </a:lnTo>
                    <a:lnTo>
                      <a:pt x="119742" y="67925"/>
                    </a:lnTo>
                    <a:lnTo>
                      <a:pt x="113472" y="78375"/>
                    </a:lnTo>
                    <a:lnTo>
                      <a:pt x="99275" y="78375"/>
                    </a:lnTo>
                    <a:lnTo>
                      <a:pt x="99275" y="83600"/>
                    </a:lnTo>
                    <a:lnTo>
                      <a:pt x="114950" y="83600"/>
                    </a:lnTo>
                    <a:cubicBezTo>
                      <a:pt x="115868" y="83600"/>
                      <a:pt x="116717" y="83120"/>
                      <a:pt x="117189" y="82334"/>
                    </a:cubicBezTo>
                    <a:lnTo>
                      <a:pt x="124267" y="70538"/>
                    </a:lnTo>
                    <a:lnTo>
                      <a:pt x="136984" y="70538"/>
                    </a:lnTo>
                    <a:lnTo>
                      <a:pt x="143688" y="81712"/>
                    </a:lnTo>
                    <a:lnTo>
                      <a:pt x="143688" y="83600"/>
                    </a:lnTo>
                    <a:lnTo>
                      <a:pt x="148913" y="83600"/>
                    </a:lnTo>
                    <a:lnTo>
                      <a:pt x="148913" y="80988"/>
                    </a:lnTo>
                    <a:cubicBezTo>
                      <a:pt x="148913" y="80514"/>
                      <a:pt x="148783" y="80049"/>
                      <a:pt x="148539" y="79642"/>
                    </a:cubicBezTo>
                    <a:lnTo>
                      <a:pt x="141509" y="67925"/>
                    </a:lnTo>
                    <a:lnTo>
                      <a:pt x="147779" y="57475"/>
                    </a:lnTo>
                    <a:lnTo>
                      <a:pt x="161975" y="57475"/>
                    </a:lnTo>
                    <a:lnTo>
                      <a:pt x="161975" y="52250"/>
                    </a:lnTo>
                    <a:lnTo>
                      <a:pt x="147779" y="52250"/>
                    </a:lnTo>
                    <a:lnTo>
                      <a:pt x="140702" y="40455"/>
                    </a:lnTo>
                    <a:cubicBezTo>
                      <a:pt x="140229" y="39669"/>
                      <a:pt x="139380" y="39188"/>
                      <a:pt x="138463" y="39188"/>
                    </a:cubicBezTo>
                    <a:lnTo>
                      <a:pt x="124267" y="39188"/>
                    </a:lnTo>
                    <a:lnTo>
                      <a:pt x="121132" y="33963"/>
                    </a:lnTo>
                    <a:lnTo>
                      <a:pt x="117997" y="28738"/>
                    </a:lnTo>
                    <a:lnTo>
                      <a:pt x="121132" y="23513"/>
                    </a:lnTo>
                    <a:close/>
                    <a:moveTo>
                      <a:pt x="88825" y="146353"/>
                    </a:moveTo>
                    <a:lnTo>
                      <a:pt x="88825" y="148913"/>
                    </a:lnTo>
                    <a:cubicBezTo>
                      <a:pt x="88825" y="153242"/>
                      <a:pt x="85316" y="156750"/>
                      <a:pt x="80988" y="156750"/>
                    </a:cubicBezTo>
                    <a:lnTo>
                      <a:pt x="13063" y="156750"/>
                    </a:lnTo>
                    <a:cubicBezTo>
                      <a:pt x="8734" y="156750"/>
                      <a:pt x="5225" y="153242"/>
                      <a:pt x="5225" y="148913"/>
                    </a:cubicBezTo>
                    <a:lnTo>
                      <a:pt x="5225" y="146353"/>
                    </a:lnTo>
                    <a:cubicBezTo>
                      <a:pt x="5225" y="145041"/>
                      <a:pt x="5554" y="143750"/>
                      <a:pt x="6182" y="142599"/>
                    </a:cubicBezTo>
                    <a:lnTo>
                      <a:pt x="24114" y="109725"/>
                    </a:lnTo>
                    <a:lnTo>
                      <a:pt x="26572" y="109725"/>
                    </a:lnTo>
                    <a:cubicBezTo>
                      <a:pt x="27266" y="109725"/>
                      <a:pt x="27931" y="110001"/>
                      <a:pt x="28422" y="110491"/>
                    </a:cubicBezTo>
                    <a:lnTo>
                      <a:pt x="30585" y="112654"/>
                    </a:lnTo>
                    <a:cubicBezTo>
                      <a:pt x="32051" y="114130"/>
                      <a:pt x="34048" y="114958"/>
                      <a:pt x="36129" y="114950"/>
                    </a:cubicBezTo>
                    <a:lnTo>
                      <a:pt x="37022" y="114950"/>
                    </a:lnTo>
                    <a:cubicBezTo>
                      <a:pt x="39103" y="114957"/>
                      <a:pt x="41099" y="114130"/>
                      <a:pt x="42566" y="112654"/>
                    </a:cubicBezTo>
                    <a:lnTo>
                      <a:pt x="44729" y="110491"/>
                    </a:lnTo>
                    <a:cubicBezTo>
                      <a:pt x="45219" y="110001"/>
                      <a:pt x="45884" y="109725"/>
                      <a:pt x="46579" y="109725"/>
                    </a:cubicBezTo>
                    <a:lnTo>
                      <a:pt x="47472" y="109725"/>
                    </a:lnTo>
                    <a:cubicBezTo>
                      <a:pt x="48166" y="109725"/>
                      <a:pt x="48831" y="110001"/>
                      <a:pt x="49322" y="110491"/>
                    </a:cubicBezTo>
                    <a:lnTo>
                      <a:pt x="51485" y="112654"/>
                    </a:lnTo>
                    <a:cubicBezTo>
                      <a:pt x="52951" y="114130"/>
                      <a:pt x="54948" y="114957"/>
                      <a:pt x="57029" y="114950"/>
                    </a:cubicBezTo>
                    <a:lnTo>
                      <a:pt x="57922" y="114950"/>
                    </a:lnTo>
                    <a:cubicBezTo>
                      <a:pt x="60003" y="114957"/>
                      <a:pt x="61999" y="114130"/>
                      <a:pt x="63466" y="112654"/>
                    </a:cubicBezTo>
                    <a:lnTo>
                      <a:pt x="65629" y="110491"/>
                    </a:lnTo>
                    <a:cubicBezTo>
                      <a:pt x="66119" y="110001"/>
                      <a:pt x="66784" y="109725"/>
                      <a:pt x="67479" y="109725"/>
                    </a:cubicBezTo>
                    <a:lnTo>
                      <a:pt x="69937" y="109725"/>
                    </a:lnTo>
                    <a:lnTo>
                      <a:pt x="87869" y="142599"/>
                    </a:lnTo>
                    <a:cubicBezTo>
                      <a:pt x="88496" y="143750"/>
                      <a:pt x="88825" y="145041"/>
                      <a:pt x="88825" y="146353"/>
                    </a:cubicBezTo>
                    <a:close/>
                    <a:moveTo>
                      <a:pt x="67107" y="104537"/>
                    </a:moveTo>
                    <a:cubicBezTo>
                      <a:pt x="65161" y="104615"/>
                      <a:pt x="63315" y="105421"/>
                      <a:pt x="61935" y="106797"/>
                    </a:cubicBezTo>
                    <a:lnTo>
                      <a:pt x="59772" y="108960"/>
                    </a:lnTo>
                    <a:cubicBezTo>
                      <a:pt x="59281" y="109450"/>
                      <a:pt x="58616" y="109726"/>
                      <a:pt x="57922" y="109725"/>
                    </a:cubicBezTo>
                    <a:lnTo>
                      <a:pt x="57029" y="109725"/>
                    </a:lnTo>
                    <a:cubicBezTo>
                      <a:pt x="56334" y="109726"/>
                      <a:pt x="55669" y="109450"/>
                      <a:pt x="55179" y="108960"/>
                    </a:cubicBezTo>
                    <a:lnTo>
                      <a:pt x="53016" y="106797"/>
                    </a:lnTo>
                    <a:cubicBezTo>
                      <a:pt x="51549" y="105322"/>
                      <a:pt x="49552" y="104496"/>
                      <a:pt x="47472" y="104500"/>
                    </a:cubicBezTo>
                    <a:lnTo>
                      <a:pt x="46579" y="104500"/>
                    </a:lnTo>
                    <a:cubicBezTo>
                      <a:pt x="44498" y="104496"/>
                      <a:pt x="42502" y="105322"/>
                      <a:pt x="41035" y="106797"/>
                    </a:cubicBezTo>
                    <a:lnTo>
                      <a:pt x="38872" y="108960"/>
                    </a:lnTo>
                    <a:cubicBezTo>
                      <a:pt x="38381" y="109450"/>
                      <a:pt x="37716" y="109726"/>
                      <a:pt x="37022" y="109725"/>
                    </a:cubicBezTo>
                    <a:lnTo>
                      <a:pt x="36129" y="109725"/>
                    </a:lnTo>
                    <a:cubicBezTo>
                      <a:pt x="35434" y="109726"/>
                      <a:pt x="34769" y="109450"/>
                      <a:pt x="34279" y="108960"/>
                    </a:cubicBezTo>
                    <a:lnTo>
                      <a:pt x="32116" y="106797"/>
                    </a:lnTo>
                    <a:cubicBezTo>
                      <a:pt x="30736" y="105421"/>
                      <a:pt x="28890" y="104615"/>
                      <a:pt x="26943" y="104537"/>
                    </a:cubicBezTo>
                    <a:lnTo>
                      <a:pt x="36256" y="87465"/>
                    </a:lnTo>
                    <a:cubicBezTo>
                      <a:pt x="36466" y="87081"/>
                      <a:pt x="36575" y="86650"/>
                      <a:pt x="36575" y="86213"/>
                    </a:cubicBezTo>
                    <a:lnTo>
                      <a:pt x="36575" y="62700"/>
                    </a:lnTo>
                    <a:lnTo>
                      <a:pt x="57475" y="62700"/>
                    </a:lnTo>
                    <a:lnTo>
                      <a:pt x="57475" y="86213"/>
                    </a:lnTo>
                    <a:cubicBezTo>
                      <a:pt x="57475" y="86650"/>
                      <a:pt x="57585" y="87081"/>
                      <a:pt x="57794" y="87465"/>
                    </a:cubicBezTo>
                    <a:lnTo>
                      <a:pt x="67107" y="104537"/>
                    </a:lnTo>
                    <a:close/>
                    <a:moveTo>
                      <a:pt x="62700" y="49638"/>
                    </a:moveTo>
                    <a:cubicBezTo>
                      <a:pt x="62700" y="51081"/>
                      <a:pt x="61531" y="52250"/>
                      <a:pt x="60088" y="52250"/>
                    </a:cubicBezTo>
                    <a:cubicBezTo>
                      <a:pt x="58645" y="52250"/>
                      <a:pt x="57475" y="53420"/>
                      <a:pt x="57475" y="54863"/>
                    </a:cubicBezTo>
                    <a:lnTo>
                      <a:pt x="57475" y="57475"/>
                    </a:lnTo>
                    <a:lnTo>
                      <a:pt x="36575" y="57475"/>
                    </a:lnTo>
                    <a:lnTo>
                      <a:pt x="36575" y="54863"/>
                    </a:lnTo>
                    <a:cubicBezTo>
                      <a:pt x="36575" y="53420"/>
                      <a:pt x="35406" y="52250"/>
                      <a:pt x="33963" y="52250"/>
                    </a:cubicBezTo>
                    <a:cubicBezTo>
                      <a:pt x="32520" y="52250"/>
                      <a:pt x="31350" y="51081"/>
                      <a:pt x="31350" y="49638"/>
                    </a:cubicBezTo>
                    <a:cubicBezTo>
                      <a:pt x="31350" y="48195"/>
                      <a:pt x="32520" y="47025"/>
                      <a:pt x="33963" y="47025"/>
                    </a:cubicBezTo>
                    <a:lnTo>
                      <a:pt x="60088" y="47025"/>
                    </a:lnTo>
                    <a:cubicBezTo>
                      <a:pt x="61531" y="47025"/>
                      <a:pt x="62700" y="48195"/>
                      <a:pt x="62700" y="49638"/>
                    </a:cubicBezTo>
                    <a:close/>
                    <a:moveTo>
                      <a:pt x="94484" y="41800"/>
                    </a:moveTo>
                    <a:lnTo>
                      <a:pt x="97619" y="36575"/>
                    </a:lnTo>
                    <a:lnTo>
                      <a:pt x="100754" y="31350"/>
                    </a:lnTo>
                    <a:lnTo>
                      <a:pt x="113472" y="31350"/>
                    </a:lnTo>
                    <a:lnTo>
                      <a:pt x="116607" y="36575"/>
                    </a:lnTo>
                    <a:lnTo>
                      <a:pt x="119742" y="41800"/>
                    </a:lnTo>
                    <a:lnTo>
                      <a:pt x="116607" y="47025"/>
                    </a:lnTo>
                    <a:lnTo>
                      <a:pt x="113472" y="52250"/>
                    </a:lnTo>
                    <a:lnTo>
                      <a:pt x="100754" y="52250"/>
                    </a:lnTo>
                    <a:lnTo>
                      <a:pt x="94484" y="41800"/>
                    </a:lnTo>
                    <a:close/>
                    <a:moveTo>
                      <a:pt x="143254" y="54863"/>
                    </a:moveTo>
                    <a:lnTo>
                      <a:pt x="136984" y="65313"/>
                    </a:lnTo>
                    <a:lnTo>
                      <a:pt x="124267" y="65313"/>
                    </a:lnTo>
                    <a:lnTo>
                      <a:pt x="121132" y="60088"/>
                    </a:lnTo>
                    <a:lnTo>
                      <a:pt x="117997" y="54863"/>
                    </a:lnTo>
                    <a:lnTo>
                      <a:pt x="121132" y="49638"/>
                    </a:lnTo>
                    <a:lnTo>
                      <a:pt x="124267" y="44413"/>
                    </a:lnTo>
                    <a:lnTo>
                      <a:pt x="136984" y="44413"/>
                    </a:lnTo>
                    <a:lnTo>
                      <a:pt x="143254" y="54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32" name="Freeform 36"/>
              <p:cNvSpPr>
                <a:spLocks noEditPoints="1"/>
              </p:cNvSpPr>
              <p:nvPr/>
            </p:nvSpPr>
            <p:spPr bwMode="auto">
              <a:xfrm>
                <a:off x="2211" y="402"/>
                <a:ext cx="35" cy="36"/>
              </a:xfrm>
              <a:custGeom>
                <a:avLst/>
                <a:gdLst>
                  <a:gd name="T0" fmla="*/ 7838 w 15675"/>
                  <a:gd name="T1" fmla="*/ 15675 h 15675"/>
                  <a:gd name="T2" fmla="*/ 15675 w 15675"/>
                  <a:gd name="T3" fmla="*/ 7838 h 15675"/>
                  <a:gd name="T4" fmla="*/ 7838 w 15675"/>
                  <a:gd name="T5" fmla="*/ 0 h 15675"/>
                  <a:gd name="T6" fmla="*/ 0 w 15675"/>
                  <a:gd name="T7" fmla="*/ 7838 h 15675"/>
                  <a:gd name="T8" fmla="*/ 7838 w 15675"/>
                  <a:gd name="T9" fmla="*/ 15675 h 15675"/>
                  <a:gd name="T10" fmla="*/ 7838 w 15675"/>
                  <a:gd name="T11" fmla="*/ 5225 h 15675"/>
                  <a:gd name="T12" fmla="*/ 10450 w 15675"/>
                  <a:gd name="T13" fmla="*/ 7838 h 15675"/>
                  <a:gd name="T14" fmla="*/ 7838 w 15675"/>
                  <a:gd name="T15" fmla="*/ 10450 h 15675"/>
                  <a:gd name="T16" fmla="*/ 5225 w 15675"/>
                  <a:gd name="T17" fmla="*/ 7838 h 15675"/>
                  <a:gd name="T18" fmla="*/ 7838 w 15675"/>
                  <a:gd name="T19" fmla="*/ 5225 h 1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75" h="15675">
                    <a:moveTo>
                      <a:pt x="7838" y="15675"/>
                    </a:moveTo>
                    <a:cubicBezTo>
                      <a:pt x="12166" y="15675"/>
                      <a:pt x="15675" y="12167"/>
                      <a:pt x="15675" y="7838"/>
                    </a:cubicBezTo>
                    <a:cubicBezTo>
                      <a:pt x="15675" y="3510"/>
                      <a:pt x="12166" y="0"/>
                      <a:pt x="7838" y="0"/>
                    </a:cubicBezTo>
                    <a:cubicBezTo>
                      <a:pt x="3509" y="0"/>
                      <a:pt x="0" y="3510"/>
                      <a:pt x="0" y="7838"/>
                    </a:cubicBezTo>
                    <a:cubicBezTo>
                      <a:pt x="0" y="12167"/>
                      <a:pt x="3509" y="15675"/>
                      <a:pt x="7838" y="15675"/>
                    </a:cubicBezTo>
                    <a:close/>
                    <a:moveTo>
                      <a:pt x="7838" y="5225"/>
                    </a:moveTo>
                    <a:cubicBezTo>
                      <a:pt x="9281" y="5225"/>
                      <a:pt x="10450" y="6395"/>
                      <a:pt x="10450" y="7838"/>
                    </a:cubicBezTo>
                    <a:cubicBezTo>
                      <a:pt x="10450" y="9281"/>
                      <a:pt x="9281" y="10450"/>
                      <a:pt x="7838" y="10450"/>
                    </a:cubicBezTo>
                    <a:cubicBezTo>
                      <a:pt x="6395" y="10450"/>
                      <a:pt x="5225" y="9281"/>
                      <a:pt x="5225" y="7838"/>
                    </a:cubicBezTo>
                    <a:cubicBezTo>
                      <a:pt x="5225" y="6395"/>
                      <a:pt x="6395" y="5225"/>
                      <a:pt x="7838" y="5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33" name="Freeform 37"/>
              <p:cNvSpPr>
                <a:spLocks noEditPoints="1"/>
              </p:cNvSpPr>
              <p:nvPr/>
            </p:nvSpPr>
            <p:spPr bwMode="auto">
              <a:xfrm>
                <a:off x="2246" y="355"/>
                <a:ext cx="47" cy="47"/>
              </a:xfrm>
              <a:custGeom>
                <a:avLst/>
                <a:gdLst>
                  <a:gd name="T0" fmla="*/ 10450 w 20900"/>
                  <a:gd name="T1" fmla="*/ 20900 h 20900"/>
                  <a:gd name="T2" fmla="*/ 20900 w 20900"/>
                  <a:gd name="T3" fmla="*/ 10450 h 20900"/>
                  <a:gd name="T4" fmla="*/ 10450 w 20900"/>
                  <a:gd name="T5" fmla="*/ 0 h 20900"/>
                  <a:gd name="T6" fmla="*/ 0 w 20900"/>
                  <a:gd name="T7" fmla="*/ 10450 h 20900"/>
                  <a:gd name="T8" fmla="*/ 10450 w 20900"/>
                  <a:gd name="T9" fmla="*/ 20900 h 20900"/>
                  <a:gd name="T10" fmla="*/ 10450 w 20900"/>
                  <a:gd name="T11" fmla="*/ 5225 h 20900"/>
                  <a:gd name="T12" fmla="*/ 15675 w 20900"/>
                  <a:gd name="T13" fmla="*/ 10450 h 20900"/>
                  <a:gd name="T14" fmla="*/ 10450 w 20900"/>
                  <a:gd name="T15" fmla="*/ 15675 h 20900"/>
                  <a:gd name="T16" fmla="*/ 5225 w 20900"/>
                  <a:gd name="T17" fmla="*/ 10450 h 20900"/>
                  <a:gd name="T18" fmla="*/ 10450 w 20900"/>
                  <a:gd name="T19" fmla="*/ 5225 h 20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00" h="20900">
                    <a:moveTo>
                      <a:pt x="10450" y="20900"/>
                    </a:moveTo>
                    <a:cubicBezTo>
                      <a:pt x="16221" y="20900"/>
                      <a:pt x="20900" y="16222"/>
                      <a:pt x="20900" y="10450"/>
                    </a:cubicBezTo>
                    <a:cubicBezTo>
                      <a:pt x="20900" y="4680"/>
                      <a:pt x="16221" y="0"/>
                      <a:pt x="10450" y="0"/>
                    </a:cubicBezTo>
                    <a:cubicBezTo>
                      <a:pt x="4679" y="0"/>
                      <a:pt x="0" y="4680"/>
                      <a:pt x="0" y="10450"/>
                    </a:cubicBezTo>
                    <a:cubicBezTo>
                      <a:pt x="0" y="16222"/>
                      <a:pt x="4679" y="20900"/>
                      <a:pt x="10450" y="20900"/>
                    </a:cubicBezTo>
                    <a:close/>
                    <a:moveTo>
                      <a:pt x="10450" y="5225"/>
                    </a:moveTo>
                    <a:cubicBezTo>
                      <a:pt x="13336" y="5225"/>
                      <a:pt x="15675" y="7565"/>
                      <a:pt x="15675" y="10450"/>
                    </a:cubicBezTo>
                    <a:cubicBezTo>
                      <a:pt x="15675" y="13336"/>
                      <a:pt x="13336" y="15675"/>
                      <a:pt x="10450" y="15675"/>
                    </a:cubicBezTo>
                    <a:cubicBezTo>
                      <a:pt x="7565" y="15675"/>
                      <a:pt x="5225" y="13336"/>
                      <a:pt x="5225" y="10450"/>
                    </a:cubicBezTo>
                    <a:cubicBezTo>
                      <a:pt x="5225" y="7565"/>
                      <a:pt x="7565" y="5225"/>
                      <a:pt x="10450" y="5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34" name="Freeform 38"/>
              <p:cNvSpPr>
                <a:spLocks noEditPoints="1"/>
              </p:cNvSpPr>
              <p:nvPr/>
            </p:nvSpPr>
            <p:spPr bwMode="auto">
              <a:xfrm>
                <a:off x="2152" y="355"/>
                <a:ext cx="59" cy="59"/>
              </a:xfrm>
              <a:custGeom>
                <a:avLst/>
                <a:gdLst>
                  <a:gd name="T0" fmla="*/ 13063 w 26125"/>
                  <a:gd name="T1" fmla="*/ 26125 h 26125"/>
                  <a:gd name="T2" fmla="*/ 26125 w 26125"/>
                  <a:gd name="T3" fmla="*/ 13063 h 26125"/>
                  <a:gd name="T4" fmla="*/ 13063 w 26125"/>
                  <a:gd name="T5" fmla="*/ 0 h 26125"/>
                  <a:gd name="T6" fmla="*/ 0 w 26125"/>
                  <a:gd name="T7" fmla="*/ 13063 h 26125"/>
                  <a:gd name="T8" fmla="*/ 13063 w 26125"/>
                  <a:gd name="T9" fmla="*/ 26125 h 26125"/>
                  <a:gd name="T10" fmla="*/ 13063 w 26125"/>
                  <a:gd name="T11" fmla="*/ 5225 h 26125"/>
                  <a:gd name="T12" fmla="*/ 20900 w 26125"/>
                  <a:gd name="T13" fmla="*/ 13063 h 26125"/>
                  <a:gd name="T14" fmla="*/ 13063 w 26125"/>
                  <a:gd name="T15" fmla="*/ 20900 h 26125"/>
                  <a:gd name="T16" fmla="*/ 5225 w 26125"/>
                  <a:gd name="T17" fmla="*/ 13063 h 26125"/>
                  <a:gd name="T18" fmla="*/ 13063 w 26125"/>
                  <a:gd name="T19" fmla="*/ 5225 h 26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25" h="26125">
                    <a:moveTo>
                      <a:pt x="13063" y="26125"/>
                    </a:moveTo>
                    <a:cubicBezTo>
                      <a:pt x="20277" y="26125"/>
                      <a:pt x="26125" y="20277"/>
                      <a:pt x="26125" y="13063"/>
                    </a:cubicBezTo>
                    <a:cubicBezTo>
                      <a:pt x="26125" y="5849"/>
                      <a:pt x="20277" y="0"/>
                      <a:pt x="13063" y="0"/>
                    </a:cubicBezTo>
                    <a:cubicBezTo>
                      <a:pt x="5849" y="0"/>
                      <a:pt x="0" y="5849"/>
                      <a:pt x="0" y="13063"/>
                    </a:cubicBezTo>
                    <a:cubicBezTo>
                      <a:pt x="9" y="20274"/>
                      <a:pt x="5852" y="26117"/>
                      <a:pt x="13063" y="26125"/>
                    </a:cubicBezTo>
                    <a:close/>
                    <a:moveTo>
                      <a:pt x="13063" y="5225"/>
                    </a:moveTo>
                    <a:cubicBezTo>
                      <a:pt x="17391" y="5225"/>
                      <a:pt x="20900" y="8735"/>
                      <a:pt x="20900" y="13063"/>
                    </a:cubicBezTo>
                    <a:cubicBezTo>
                      <a:pt x="20900" y="17392"/>
                      <a:pt x="17391" y="20900"/>
                      <a:pt x="13063" y="20900"/>
                    </a:cubicBezTo>
                    <a:cubicBezTo>
                      <a:pt x="8734" y="20900"/>
                      <a:pt x="5225" y="17392"/>
                      <a:pt x="5225" y="13063"/>
                    </a:cubicBezTo>
                    <a:cubicBezTo>
                      <a:pt x="5225" y="8735"/>
                      <a:pt x="8734" y="5225"/>
                      <a:pt x="13063" y="5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7" name="Group 15"/>
            <p:cNvGrpSpPr>
              <a:grpSpLocks noChangeAspect="1"/>
            </p:cNvGrpSpPr>
            <p:nvPr/>
          </p:nvGrpSpPr>
          <p:grpSpPr bwMode="auto">
            <a:xfrm>
              <a:off x="8406144" y="5329991"/>
              <a:ext cx="469864" cy="462171"/>
              <a:chOff x="5634" y="933"/>
              <a:chExt cx="466" cy="465"/>
            </a:xfrm>
            <a:solidFill>
              <a:schemeClr val="tx1"/>
            </a:solidFill>
          </p:grpSpPr>
          <p:sp>
            <p:nvSpPr>
              <p:cNvPr id="401" name="Rectangle 16"/>
              <p:cNvSpPr>
                <a:spLocks noChangeArrowheads="1"/>
              </p:cNvSpPr>
              <p:nvPr/>
            </p:nvSpPr>
            <p:spPr bwMode="auto">
              <a:xfrm>
                <a:off x="5913" y="964"/>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02" name="Rectangle 17"/>
              <p:cNvSpPr>
                <a:spLocks noChangeArrowheads="1"/>
              </p:cNvSpPr>
              <p:nvPr/>
            </p:nvSpPr>
            <p:spPr bwMode="auto">
              <a:xfrm>
                <a:off x="5851" y="1197"/>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03" name="Rectangle 18"/>
              <p:cNvSpPr>
                <a:spLocks noChangeArrowheads="1"/>
              </p:cNvSpPr>
              <p:nvPr/>
            </p:nvSpPr>
            <p:spPr bwMode="auto">
              <a:xfrm>
                <a:off x="5820" y="1197"/>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04" name="Rectangle 19"/>
              <p:cNvSpPr>
                <a:spLocks noChangeArrowheads="1"/>
              </p:cNvSpPr>
              <p:nvPr/>
            </p:nvSpPr>
            <p:spPr bwMode="auto">
              <a:xfrm>
                <a:off x="5789" y="1197"/>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05" name="Rectangle 20"/>
              <p:cNvSpPr>
                <a:spLocks noChangeArrowheads="1"/>
              </p:cNvSpPr>
              <p:nvPr/>
            </p:nvSpPr>
            <p:spPr bwMode="auto">
              <a:xfrm>
                <a:off x="5944" y="964"/>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06" name="Rectangle 21"/>
              <p:cNvSpPr>
                <a:spLocks noChangeArrowheads="1"/>
              </p:cNvSpPr>
              <p:nvPr/>
            </p:nvSpPr>
            <p:spPr bwMode="auto">
              <a:xfrm>
                <a:off x="5913" y="995"/>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07" name="Rectangle 22"/>
              <p:cNvSpPr>
                <a:spLocks noChangeArrowheads="1"/>
              </p:cNvSpPr>
              <p:nvPr/>
            </p:nvSpPr>
            <p:spPr bwMode="auto">
              <a:xfrm>
                <a:off x="5944" y="995"/>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08" name="Rectangle 23"/>
              <p:cNvSpPr>
                <a:spLocks noChangeArrowheads="1"/>
              </p:cNvSpPr>
              <p:nvPr/>
            </p:nvSpPr>
            <p:spPr bwMode="auto">
              <a:xfrm>
                <a:off x="5913" y="1026"/>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09" name="Rectangle 24"/>
              <p:cNvSpPr>
                <a:spLocks noChangeArrowheads="1"/>
              </p:cNvSpPr>
              <p:nvPr/>
            </p:nvSpPr>
            <p:spPr bwMode="auto">
              <a:xfrm>
                <a:off x="5944" y="1026"/>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10" name="Rectangle 25"/>
              <p:cNvSpPr>
                <a:spLocks noChangeArrowheads="1"/>
              </p:cNvSpPr>
              <p:nvPr/>
            </p:nvSpPr>
            <p:spPr bwMode="auto">
              <a:xfrm>
                <a:off x="5913" y="1057"/>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11" name="Rectangle 26"/>
              <p:cNvSpPr>
                <a:spLocks noChangeArrowheads="1"/>
              </p:cNvSpPr>
              <p:nvPr/>
            </p:nvSpPr>
            <p:spPr bwMode="auto">
              <a:xfrm>
                <a:off x="5944" y="1057"/>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12" name="Rectangle 27"/>
              <p:cNvSpPr>
                <a:spLocks noChangeArrowheads="1"/>
              </p:cNvSpPr>
              <p:nvPr/>
            </p:nvSpPr>
            <p:spPr bwMode="auto">
              <a:xfrm>
                <a:off x="5913" y="1088"/>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13" name="Rectangle 28"/>
              <p:cNvSpPr>
                <a:spLocks noChangeArrowheads="1"/>
              </p:cNvSpPr>
              <p:nvPr/>
            </p:nvSpPr>
            <p:spPr bwMode="auto">
              <a:xfrm>
                <a:off x="5944" y="1088"/>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14" name="Rectangle 29"/>
              <p:cNvSpPr>
                <a:spLocks noChangeArrowheads="1"/>
              </p:cNvSpPr>
              <p:nvPr/>
            </p:nvSpPr>
            <p:spPr bwMode="auto">
              <a:xfrm>
                <a:off x="5913" y="1119"/>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15" name="Rectangle 30"/>
              <p:cNvSpPr>
                <a:spLocks noChangeArrowheads="1"/>
              </p:cNvSpPr>
              <p:nvPr/>
            </p:nvSpPr>
            <p:spPr bwMode="auto">
              <a:xfrm>
                <a:off x="5944" y="1119"/>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16" name="Rectangle 31"/>
              <p:cNvSpPr>
                <a:spLocks noChangeArrowheads="1"/>
              </p:cNvSpPr>
              <p:nvPr/>
            </p:nvSpPr>
            <p:spPr bwMode="auto">
              <a:xfrm>
                <a:off x="5913" y="1150"/>
                <a:ext cx="16"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17" name="Rectangle 32"/>
              <p:cNvSpPr>
                <a:spLocks noChangeArrowheads="1"/>
              </p:cNvSpPr>
              <p:nvPr/>
            </p:nvSpPr>
            <p:spPr bwMode="auto">
              <a:xfrm>
                <a:off x="5944" y="1150"/>
                <a:ext cx="16"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18" name="Rectangle 33"/>
              <p:cNvSpPr>
                <a:spLocks noChangeArrowheads="1"/>
              </p:cNvSpPr>
              <p:nvPr/>
            </p:nvSpPr>
            <p:spPr bwMode="auto">
              <a:xfrm>
                <a:off x="5913" y="1181"/>
                <a:ext cx="16"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19" name="Rectangle 34"/>
              <p:cNvSpPr>
                <a:spLocks noChangeArrowheads="1"/>
              </p:cNvSpPr>
              <p:nvPr/>
            </p:nvSpPr>
            <p:spPr bwMode="auto">
              <a:xfrm>
                <a:off x="5944" y="1181"/>
                <a:ext cx="16"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sp>
            <p:nvSpPr>
              <p:cNvPr id="420" name="Freeform 35"/>
              <p:cNvSpPr>
                <a:spLocks noEditPoints="1"/>
              </p:cNvSpPr>
              <p:nvPr/>
            </p:nvSpPr>
            <p:spPr bwMode="auto">
              <a:xfrm>
                <a:off x="5634" y="933"/>
                <a:ext cx="466" cy="465"/>
              </a:xfrm>
              <a:custGeom>
                <a:avLst/>
                <a:gdLst>
                  <a:gd name="T0" fmla="*/ 141167 w 154000"/>
                  <a:gd name="T1" fmla="*/ 33367 h 154000"/>
                  <a:gd name="T2" fmla="*/ 148867 w 154000"/>
                  <a:gd name="T3" fmla="*/ 20533 h 154000"/>
                  <a:gd name="T4" fmla="*/ 136033 w 154000"/>
                  <a:gd name="T5" fmla="*/ 15400 h 154000"/>
                  <a:gd name="T6" fmla="*/ 128333 w 154000"/>
                  <a:gd name="T7" fmla="*/ 28233 h 154000"/>
                  <a:gd name="T8" fmla="*/ 128338 w 154000"/>
                  <a:gd name="T9" fmla="*/ 43474 h 154000"/>
                  <a:gd name="T10" fmla="*/ 115500 w 154000"/>
                  <a:gd name="T11" fmla="*/ 0 h 154000"/>
                  <a:gd name="T12" fmla="*/ 41067 w 154000"/>
                  <a:gd name="T13" fmla="*/ 79567 h 154000"/>
                  <a:gd name="T14" fmla="*/ 62352 w 154000"/>
                  <a:gd name="T15" fmla="*/ 73681 h 154000"/>
                  <a:gd name="T16" fmla="*/ 35933 w 154000"/>
                  <a:gd name="T17" fmla="*/ 28233 h 154000"/>
                  <a:gd name="T18" fmla="*/ 40754 w 154000"/>
                  <a:gd name="T19" fmla="*/ 12620 h 154000"/>
                  <a:gd name="T20" fmla="*/ 20533 w 154000"/>
                  <a:gd name="T21" fmla="*/ 23100 h 154000"/>
                  <a:gd name="T22" fmla="*/ 23100 w 154000"/>
                  <a:gd name="T23" fmla="*/ 41067 h 154000"/>
                  <a:gd name="T24" fmla="*/ 30800 w 154000"/>
                  <a:gd name="T25" fmla="*/ 50969 h 154000"/>
                  <a:gd name="T26" fmla="*/ 12833 w 154000"/>
                  <a:gd name="T27" fmla="*/ 74433 h 154000"/>
                  <a:gd name="T28" fmla="*/ 0 w 154000"/>
                  <a:gd name="T29" fmla="*/ 154000 h 154000"/>
                  <a:gd name="T30" fmla="*/ 69300 w 154000"/>
                  <a:gd name="T31" fmla="*/ 138600 h 154000"/>
                  <a:gd name="T32" fmla="*/ 64167 w 154000"/>
                  <a:gd name="T33" fmla="*/ 125767 h 154000"/>
                  <a:gd name="T34" fmla="*/ 56148 w 154000"/>
                  <a:gd name="T35" fmla="*/ 109792 h 154000"/>
                  <a:gd name="T36" fmla="*/ 65168 w 154000"/>
                  <a:gd name="T37" fmla="*/ 108442 h 154000"/>
                  <a:gd name="T38" fmla="*/ 77000 w 154000"/>
                  <a:gd name="T39" fmla="*/ 107800 h 154000"/>
                  <a:gd name="T40" fmla="*/ 92400 w 154000"/>
                  <a:gd name="T41" fmla="*/ 110364 h 154000"/>
                  <a:gd name="T42" fmla="*/ 107800 w 154000"/>
                  <a:gd name="T43" fmla="*/ 130898 h 154000"/>
                  <a:gd name="T44" fmla="*/ 148867 w 154000"/>
                  <a:gd name="T45" fmla="*/ 154000 h 154000"/>
                  <a:gd name="T46" fmla="*/ 33367 w 154000"/>
                  <a:gd name="T47" fmla="*/ 15400 h 154000"/>
                  <a:gd name="T48" fmla="*/ 64167 w 154000"/>
                  <a:gd name="T49" fmla="*/ 20533 h 154000"/>
                  <a:gd name="T50" fmla="*/ 38500 w 154000"/>
                  <a:gd name="T51" fmla="*/ 41067 h 154000"/>
                  <a:gd name="T52" fmla="*/ 132671 w 154000"/>
                  <a:gd name="T53" fmla="*/ 56467 h 154000"/>
                  <a:gd name="T54" fmla="*/ 144850 w 154000"/>
                  <a:gd name="T55" fmla="*/ 61600 h 154000"/>
                  <a:gd name="T56" fmla="*/ 132201 w 154000"/>
                  <a:gd name="T57" fmla="*/ 63964 h 154000"/>
                  <a:gd name="T58" fmla="*/ 137096 w 154000"/>
                  <a:gd name="T59" fmla="*/ 77000 h 154000"/>
                  <a:gd name="T60" fmla="*/ 137096 w 154000"/>
                  <a:gd name="T61" fmla="*/ 46200 h 154000"/>
                  <a:gd name="T62" fmla="*/ 148024 w 154000"/>
                  <a:gd name="T63" fmla="*/ 112377 h 154000"/>
                  <a:gd name="T64" fmla="*/ 143122 w 154000"/>
                  <a:gd name="T65" fmla="*/ 109297 h 154000"/>
                  <a:gd name="T66" fmla="*/ 138366 w 154000"/>
                  <a:gd name="T67" fmla="*/ 105937 h 154000"/>
                  <a:gd name="T68" fmla="*/ 133310 w 154000"/>
                  <a:gd name="T69" fmla="*/ 100698 h 154000"/>
                  <a:gd name="T70" fmla="*/ 126565 w 154000"/>
                  <a:gd name="T71" fmla="*/ 103139 h 154000"/>
                  <a:gd name="T72" fmla="*/ 134126 w 154000"/>
                  <a:gd name="T73" fmla="*/ 108827 h 154000"/>
                  <a:gd name="T74" fmla="*/ 140417 w 154000"/>
                  <a:gd name="T75" fmla="*/ 113747 h 154000"/>
                  <a:gd name="T76" fmla="*/ 145332 w 154000"/>
                  <a:gd name="T77" fmla="*/ 116948 h 154000"/>
                  <a:gd name="T78" fmla="*/ 148112 w 154000"/>
                  <a:gd name="T79" fmla="*/ 121506 h 154000"/>
                  <a:gd name="T80" fmla="*/ 146967 w 154000"/>
                  <a:gd name="T81" fmla="*/ 132479 h 154000"/>
                  <a:gd name="T82" fmla="*/ 99440 w 154000"/>
                  <a:gd name="T83" fmla="*/ 104897 h 154000"/>
                  <a:gd name="T84" fmla="*/ 87267 w 154000"/>
                  <a:gd name="T85" fmla="*/ 5133 h 154000"/>
                  <a:gd name="T86" fmla="*/ 87267 w 154000"/>
                  <a:gd name="T87" fmla="*/ 103137 h 154000"/>
                  <a:gd name="T88" fmla="*/ 82133 w 154000"/>
                  <a:gd name="T89" fmla="*/ 82133 h 154000"/>
                  <a:gd name="T90" fmla="*/ 77000 w 154000"/>
                  <a:gd name="T91" fmla="*/ 102667 h 154000"/>
                  <a:gd name="T92" fmla="*/ 64911 w 154000"/>
                  <a:gd name="T93" fmla="*/ 103306 h 154000"/>
                  <a:gd name="T94" fmla="*/ 46200 w 154000"/>
                  <a:gd name="T95" fmla="*/ 106927 h 154000"/>
                  <a:gd name="T96" fmla="*/ 15400 w 154000"/>
                  <a:gd name="T97" fmla="*/ 97533 h 154000"/>
                  <a:gd name="T98" fmla="*/ 59033 w 154000"/>
                  <a:gd name="T99" fmla="*/ 125767 h 154000"/>
                  <a:gd name="T100" fmla="*/ 69300 w 154000"/>
                  <a:gd name="T101" fmla="*/ 143733 h 154000"/>
                  <a:gd name="T102" fmla="*/ 56467 w 154000"/>
                  <a:gd name="T103" fmla="*/ 123200 h 154000"/>
                  <a:gd name="T104" fmla="*/ 115500 w 154000"/>
                  <a:gd name="T105" fmla="*/ 128333 h 154000"/>
                  <a:gd name="T106" fmla="*/ 116480 w 154000"/>
                  <a:gd name="T107" fmla="*/ 115500 h 15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000" h="154000">
                    <a:moveTo>
                      <a:pt x="153869" y="123577"/>
                    </a:moveTo>
                    <a:lnTo>
                      <a:pt x="148862" y="43472"/>
                    </a:lnTo>
                    <a:cubicBezTo>
                      <a:pt x="148777" y="42119"/>
                      <a:pt x="147655" y="41067"/>
                      <a:pt x="146300" y="41067"/>
                    </a:cubicBezTo>
                    <a:lnTo>
                      <a:pt x="141167" y="41067"/>
                    </a:lnTo>
                    <a:lnTo>
                      <a:pt x="141167" y="33367"/>
                    </a:lnTo>
                    <a:lnTo>
                      <a:pt x="148867" y="33367"/>
                    </a:lnTo>
                    <a:lnTo>
                      <a:pt x="148867" y="28233"/>
                    </a:lnTo>
                    <a:lnTo>
                      <a:pt x="141167" y="28233"/>
                    </a:lnTo>
                    <a:lnTo>
                      <a:pt x="141167" y="20533"/>
                    </a:lnTo>
                    <a:lnTo>
                      <a:pt x="148867" y="20533"/>
                    </a:lnTo>
                    <a:lnTo>
                      <a:pt x="148867" y="15400"/>
                    </a:lnTo>
                    <a:lnTo>
                      <a:pt x="141167" y="15400"/>
                    </a:lnTo>
                    <a:lnTo>
                      <a:pt x="141167" y="10267"/>
                    </a:lnTo>
                    <a:lnTo>
                      <a:pt x="136033" y="10267"/>
                    </a:lnTo>
                    <a:lnTo>
                      <a:pt x="136033" y="15400"/>
                    </a:lnTo>
                    <a:lnTo>
                      <a:pt x="128333" y="15400"/>
                    </a:lnTo>
                    <a:lnTo>
                      <a:pt x="128333" y="20533"/>
                    </a:lnTo>
                    <a:lnTo>
                      <a:pt x="136033" y="20533"/>
                    </a:lnTo>
                    <a:lnTo>
                      <a:pt x="136033" y="28233"/>
                    </a:lnTo>
                    <a:lnTo>
                      <a:pt x="128333" y="28233"/>
                    </a:lnTo>
                    <a:lnTo>
                      <a:pt x="128333" y="33367"/>
                    </a:lnTo>
                    <a:lnTo>
                      <a:pt x="136033" y="33367"/>
                    </a:lnTo>
                    <a:lnTo>
                      <a:pt x="136033" y="41067"/>
                    </a:lnTo>
                    <a:lnTo>
                      <a:pt x="130900" y="41067"/>
                    </a:lnTo>
                    <a:cubicBezTo>
                      <a:pt x="129545" y="41067"/>
                      <a:pt x="128423" y="42119"/>
                      <a:pt x="128338" y="43474"/>
                    </a:cubicBezTo>
                    <a:lnTo>
                      <a:pt x="124950" y="97670"/>
                    </a:lnTo>
                    <a:cubicBezTo>
                      <a:pt x="123521" y="97533"/>
                      <a:pt x="122063" y="97510"/>
                      <a:pt x="120574" y="97739"/>
                    </a:cubicBezTo>
                    <a:cubicBezTo>
                      <a:pt x="119802" y="96956"/>
                      <a:pt x="118957" y="96260"/>
                      <a:pt x="118066" y="95639"/>
                    </a:cubicBezTo>
                    <a:lnTo>
                      <a:pt x="118066" y="2567"/>
                    </a:lnTo>
                    <a:cubicBezTo>
                      <a:pt x="118066" y="1147"/>
                      <a:pt x="116916" y="0"/>
                      <a:pt x="115500" y="0"/>
                    </a:cubicBezTo>
                    <a:lnTo>
                      <a:pt x="84700" y="0"/>
                    </a:lnTo>
                    <a:cubicBezTo>
                      <a:pt x="83283" y="0"/>
                      <a:pt x="82133" y="1147"/>
                      <a:pt x="82133" y="2567"/>
                    </a:cubicBezTo>
                    <a:lnTo>
                      <a:pt x="82133" y="77000"/>
                    </a:lnTo>
                    <a:lnTo>
                      <a:pt x="43633" y="77000"/>
                    </a:lnTo>
                    <a:cubicBezTo>
                      <a:pt x="42217" y="77000"/>
                      <a:pt x="41067" y="78147"/>
                      <a:pt x="41067" y="79567"/>
                    </a:cubicBezTo>
                    <a:lnTo>
                      <a:pt x="41067" y="108619"/>
                    </a:lnTo>
                    <a:cubicBezTo>
                      <a:pt x="39313" y="109237"/>
                      <a:pt x="37604" y="109905"/>
                      <a:pt x="35933" y="110611"/>
                    </a:cubicBezTo>
                    <a:lnTo>
                      <a:pt x="35933" y="50969"/>
                    </a:lnTo>
                    <a:cubicBezTo>
                      <a:pt x="36865" y="50728"/>
                      <a:pt x="37740" y="50358"/>
                      <a:pt x="38549" y="49878"/>
                    </a:cubicBezTo>
                    <a:lnTo>
                      <a:pt x="62352" y="73681"/>
                    </a:lnTo>
                    <a:lnTo>
                      <a:pt x="65981" y="70052"/>
                    </a:lnTo>
                    <a:lnTo>
                      <a:pt x="42178" y="46249"/>
                    </a:lnTo>
                    <a:cubicBezTo>
                      <a:pt x="43081" y="44722"/>
                      <a:pt x="43633" y="42966"/>
                      <a:pt x="43633" y="41067"/>
                    </a:cubicBezTo>
                    <a:cubicBezTo>
                      <a:pt x="43633" y="36295"/>
                      <a:pt x="40348" y="32312"/>
                      <a:pt x="35933" y="31164"/>
                    </a:cubicBezTo>
                    <a:lnTo>
                      <a:pt x="35933" y="28233"/>
                    </a:lnTo>
                    <a:lnTo>
                      <a:pt x="65650" y="28233"/>
                    </a:lnTo>
                    <a:cubicBezTo>
                      <a:pt x="66669" y="28233"/>
                      <a:pt x="67593" y="27630"/>
                      <a:pt x="68001" y="26696"/>
                    </a:cubicBezTo>
                    <a:cubicBezTo>
                      <a:pt x="68864" y="24727"/>
                      <a:pt x="69300" y="22653"/>
                      <a:pt x="69300" y="20533"/>
                    </a:cubicBezTo>
                    <a:cubicBezTo>
                      <a:pt x="69300" y="12040"/>
                      <a:pt x="62393" y="5133"/>
                      <a:pt x="53900" y="5133"/>
                    </a:cubicBezTo>
                    <a:cubicBezTo>
                      <a:pt x="48456" y="5133"/>
                      <a:pt x="43487" y="8075"/>
                      <a:pt x="40754" y="12620"/>
                    </a:cubicBezTo>
                    <a:cubicBezTo>
                      <a:pt x="39316" y="11594"/>
                      <a:pt x="37674" y="10911"/>
                      <a:pt x="35933" y="10557"/>
                    </a:cubicBezTo>
                    <a:lnTo>
                      <a:pt x="35933" y="0"/>
                    </a:lnTo>
                    <a:lnTo>
                      <a:pt x="30800" y="0"/>
                    </a:lnTo>
                    <a:lnTo>
                      <a:pt x="30800" y="10526"/>
                    </a:lnTo>
                    <a:cubicBezTo>
                      <a:pt x="24950" y="11719"/>
                      <a:pt x="20533" y="16904"/>
                      <a:pt x="20533" y="23100"/>
                    </a:cubicBezTo>
                    <a:cubicBezTo>
                      <a:pt x="20533" y="24109"/>
                      <a:pt x="20679" y="25158"/>
                      <a:pt x="20980" y="26313"/>
                    </a:cubicBezTo>
                    <a:cubicBezTo>
                      <a:pt x="21273" y="27443"/>
                      <a:pt x="22294" y="28233"/>
                      <a:pt x="23464" y="28233"/>
                    </a:cubicBezTo>
                    <a:lnTo>
                      <a:pt x="30800" y="28233"/>
                    </a:lnTo>
                    <a:lnTo>
                      <a:pt x="30800" y="31164"/>
                    </a:lnTo>
                    <a:cubicBezTo>
                      <a:pt x="26385" y="32312"/>
                      <a:pt x="23100" y="36295"/>
                      <a:pt x="23100" y="41067"/>
                    </a:cubicBezTo>
                    <a:cubicBezTo>
                      <a:pt x="23100" y="42966"/>
                      <a:pt x="23652" y="44722"/>
                      <a:pt x="24555" y="46249"/>
                    </a:cubicBezTo>
                    <a:lnTo>
                      <a:pt x="752" y="70052"/>
                    </a:lnTo>
                    <a:lnTo>
                      <a:pt x="4381" y="73681"/>
                    </a:lnTo>
                    <a:lnTo>
                      <a:pt x="28184" y="49878"/>
                    </a:lnTo>
                    <a:cubicBezTo>
                      <a:pt x="28995" y="50356"/>
                      <a:pt x="29868" y="50725"/>
                      <a:pt x="30800" y="50969"/>
                    </a:cubicBezTo>
                    <a:lnTo>
                      <a:pt x="30800" y="112962"/>
                    </a:lnTo>
                    <a:cubicBezTo>
                      <a:pt x="24971" y="115885"/>
                      <a:pt x="19781" y="119348"/>
                      <a:pt x="15400" y="123236"/>
                    </a:cubicBezTo>
                    <a:lnTo>
                      <a:pt x="15400" y="112826"/>
                    </a:lnTo>
                    <a:cubicBezTo>
                      <a:pt x="20816" y="112338"/>
                      <a:pt x="25667" y="109879"/>
                      <a:pt x="25667" y="100100"/>
                    </a:cubicBezTo>
                    <a:cubicBezTo>
                      <a:pt x="25667" y="91142"/>
                      <a:pt x="21260" y="74433"/>
                      <a:pt x="12833" y="74433"/>
                    </a:cubicBezTo>
                    <a:cubicBezTo>
                      <a:pt x="4407" y="74433"/>
                      <a:pt x="0" y="91143"/>
                      <a:pt x="0" y="100100"/>
                    </a:cubicBezTo>
                    <a:cubicBezTo>
                      <a:pt x="0" y="109879"/>
                      <a:pt x="4851" y="112338"/>
                      <a:pt x="10267" y="112826"/>
                    </a:cubicBezTo>
                    <a:lnTo>
                      <a:pt x="10267" y="128333"/>
                    </a:lnTo>
                    <a:lnTo>
                      <a:pt x="10359" y="128333"/>
                    </a:lnTo>
                    <a:cubicBezTo>
                      <a:pt x="3786" y="135890"/>
                      <a:pt x="0" y="144653"/>
                      <a:pt x="0" y="154000"/>
                    </a:cubicBezTo>
                    <a:lnTo>
                      <a:pt x="2567" y="154000"/>
                    </a:lnTo>
                    <a:lnTo>
                      <a:pt x="5133" y="154000"/>
                    </a:lnTo>
                    <a:lnTo>
                      <a:pt x="69300" y="154000"/>
                    </a:lnTo>
                    <a:cubicBezTo>
                      <a:pt x="73545" y="154000"/>
                      <a:pt x="77000" y="150545"/>
                      <a:pt x="77000" y="146300"/>
                    </a:cubicBezTo>
                    <a:cubicBezTo>
                      <a:pt x="77000" y="142055"/>
                      <a:pt x="73545" y="138600"/>
                      <a:pt x="69300" y="138600"/>
                    </a:cubicBezTo>
                    <a:lnTo>
                      <a:pt x="46200" y="138600"/>
                    </a:lnTo>
                    <a:cubicBezTo>
                      <a:pt x="44786" y="138600"/>
                      <a:pt x="43633" y="137450"/>
                      <a:pt x="43633" y="136033"/>
                    </a:cubicBezTo>
                    <a:cubicBezTo>
                      <a:pt x="43633" y="134617"/>
                      <a:pt x="44786" y="133467"/>
                      <a:pt x="46200" y="133467"/>
                    </a:cubicBezTo>
                    <a:lnTo>
                      <a:pt x="56467" y="133467"/>
                    </a:lnTo>
                    <a:cubicBezTo>
                      <a:pt x="60712" y="133467"/>
                      <a:pt x="64167" y="130012"/>
                      <a:pt x="64167" y="125767"/>
                    </a:cubicBezTo>
                    <a:cubicBezTo>
                      <a:pt x="64167" y="121521"/>
                      <a:pt x="60712" y="118067"/>
                      <a:pt x="56467" y="118067"/>
                    </a:cubicBezTo>
                    <a:lnTo>
                      <a:pt x="31899" y="118067"/>
                    </a:lnTo>
                    <a:cubicBezTo>
                      <a:pt x="35746" y="116067"/>
                      <a:pt x="39922" y="114322"/>
                      <a:pt x="44365" y="112859"/>
                    </a:cubicBezTo>
                    <a:cubicBezTo>
                      <a:pt x="44388" y="112852"/>
                      <a:pt x="44413" y="112857"/>
                      <a:pt x="44437" y="112849"/>
                    </a:cubicBezTo>
                    <a:cubicBezTo>
                      <a:pt x="48238" y="111599"/>
                      <a:pt x="52147" y="110577"/>
                      <a:pt x="56148" y="109792"/>
                    </a:cubicBezTo>
                    <a:cubicBezTo>
                      <a:pt x="56240" y="109774"/>
                      <a:pt x="56336" y="109759"/>
                      <a:pt x="56428" y="109740"/>
                    </a:cubicBezTo>
                    <a:cubicBezTo>
                      <a:pt x="57542" y="109525"/>
                      <a:pt x="58664" y="109330"/>
                      <a:pt x="59793" y="109150"/>
                    </a:cubicBezTo>
                    <a:cubicBezTo>
                      <a:pt x="60235" y="109081"/>
                      <a:pt x="60681" y="109017"/>
                      <a:pt x="61125" y="108953"/>
                    </a:cubicBezTo>
                    <a:cubicBezTo>
                      <a:pt x="61923" y="108835"/>
                      <a:pt x="62727" y="108727"/>
                      <a:pt x="63530" y="108629"/>
                    </a:cubicBezTo>
                    <a:cubicBezTo>
                      <a:pt x="64074" y="108562"/>
                      <a:pt x="64621" y="108498"/>
                      <a:pt x="65168" y="108442"/>
                    </a:cubicBezTo>
                    <a:cubicBezTo>
                      <a:pt x="65914" y="108362"/>
                      <a:pt x="66664" y="108293"/>
                      <a:pt x="67416" y="108229"/>
                    </a:cubicBezTo>
                    <a:cubicBezTo>
                      <a:pt x="67976" y="108180"/>
                      <a:pt x="68535" y="108131"/>
                      <a:pt x="69100" y="108090"/>
                    </a:cubicBezTo>
                    <a:cubicBezTo>
                      <a:pt x="69924" y="108031"/>
                      <a:pt x="70750" y="107990"/>
                      <a:pt x="71579" y="107949"/>
                    </a:cubicBezTo>
                    <a:cubicBezTo>
                      <a:pt x="72059" y="107926"/>
                      <a:pt x="72536" y="107895"/>
                      <a:pt x="73019" y="107877"/>
                    </a:cubicBezTo>
                    <a:cubicBezTo>
                      <a:pt x="74341" y="107828"/>
                      <a:pt x="75665" y="107800"/>
                      <a:pt x="77000" y="107800"/>
                    </a:cubicBezTo>
                    <a:cubicBezTo>
                      <a:pt x="79497" y="107800"/>
                      <a:pt x="82020" y="107885"/>
                      <a:pt x="84497" y="108052"/>
                    </a:cubicBezTo>
                    <a:cubicBezTo>
                      <a:pt x="87238" y="108236"/>
                      <a:pt x="89931" y="108527"/>
                      <a:pt x="92572" y="108904"/>
                    </a:cubicBezTo>
                    <a:cubicBezTo>
                      <a:pt x="92575" y="108904"/>
                      <a:pt x="92577" y="108906"/>
                      <a:pt x="92580" y="108906"/>
                    </a:cubicBezTo>
                    <a:cubicBezTo>
                      <a:pt x="95259" y="109289"/>
                      <a:pt x="97882" y="109787"/>
                      <a:pt x="100454" y="110364"/>
                    </a:cubicBezTo>
                    <a:lnTo>
                      <a:pt x="92400" y="110364"/>
                    </a:lnTo>
                    <a:cubicBezTo>
                      <a:pt x="88155" y="110364"/>
                      <a:pt x="84700" y="113819"/>
                      <a:pt x="84700" y="118064"/>
                    </a:cubicBezTo>
                    <a:cubicBezTo>
                      <a:pt x="84700" y="122310"/>
                      <a:pt x="88155" y="125764"/>
                      <a:pt x="92400" y="125764"/>
                    </a:cubicBezTo>
                    <a:lnTo>
                      <a:pt x="107800" y="125764"/>
                    </a:lnTo>
                    <a:cubicBezTo>
                      <a:pt x="109214" y="125764"/>
                      <a:pt x="110367" y="126914"/>
                      <a:pt x="110367" y="128331"/>
                    </a:cubicBezTo>
                    <a:cubicBezTo>
                      <a:pt x="110367" y="129748"/>
                      <a:pt x="109214" y="130898"/>
                      <a:pt x="107800" y="130898"/>
                    </a:cubicBezTo>
                    <a:lnTo>
                      <a:pt x="100100" y="130898"/>
                    </a:lnTo>
                    <a:cubicBezTo>
                      <a:pt x="95855" y="130898"/>
                      <a:pt x="92400" y="134352"/>
                      <a:pt x="92400" y="138598"/>
                    </a:cubicBezTo>
                    <a:cubicBezTo>
                      <a:pt x="92400" y="142843"/>
                      <a:pt x="95855" y="146298"/>
                      <a:pt x="100100" y="146298"/>
                    </a:cubicBezTo>
                    <a:lnTo>
                      <a:pt x="147850" y="146298"/>
                    </a:lnTo>
                    <a:cubicBezTo>
                      <a:pt x="148507" y="148805"/>
                      <a:pt x="148867" y="151377"/>
                      <a:pt x="148867" y="154000"/>
                    </a:cubicBezTo>
                    <a:lnTo>
                      <a:pt x="154000" y="154000"/>
                    </a:lnTo>
                    <a:cubicBezTo>
                      <a:pt x="154000" y="148153"/>
                      <a:pt x="152506" y="142537"/>
                      <a:pt x="149793" y="137299"/>
                    </a:cubicBezTo>
                    <a:cubicBezTo>
                      <a:pt x="152516" y="134070"/>
                      <a:pt x="154000" y="130043"/>
                      <a:pt x="154000" y="125767"/>
                    </a:cubicBezTo>
                    <a:cubicBezTo>
                      <a:pt x="154000" y="125028"/>
                      <a:pt x="153954" y="124296"/>
                      <a:pt x="153869" y="123577"/>
                    </a:cubicBezTo>
                    <a:close/>
                    <a:moveTo>
                      <a:pt x="33367" y="15400"/>
                    </a:moveTo>
                    <a:cubicBezTo>
                      <a:pt x="35815" y="15400"/>
                      <a:pt x="38066" y="16550"/>
                      <a:pt x="39544" y="18555"/>
                    </a:cubicBezTo>
                    <a:cubicBezTo>
                      <a:pt x="40125" y="19345"/>
                      <a:pt x="41097" y="19735"/>
                      <a:pt x="42068" y="19561"/>
                    </a:cubicBezTo>
                    <a:cubicBezTo>
                      <a:pt x="43030" y="19386"/>
                      <a:pt x="43810" y="18678"/>
                      <a:pt x="44080" y="17738"/>
                    </a:cubicBezTo>
                    <a:cubicBezTo>
                      <a:pt x="45332" y="13339"/>
                      <a:pt x="49370" y="10267"/>
                      <a:pt x="53900" y="10267"/>
                    </a:cubicBezTo>
                    <a:cubicBezTo>
                      <a:pt x="59562" y="10267"/>
                      <a:pt x="64167" y="14871"/>
                      <a:pt x="64167" y="20533"/>
                    </a:cubicBezTo>
                    <a:cubicBezTo>
                      <a:pt x="64167" y="21404"/>
                      <a:pt x="64056" y="22261"/>
                      <a:pt x="63835" y="23100"/>
                    </a:cubicBezTo>
                    <a:lnTo>
                      <a:pt x="25667" y="23100"/>
                    </a:lnTo>
                    <a:cubicBezTo>
                      <a:pt x="25667" y="18855"/>
                      <a:pt x="29121" y="15400"/>
                      <a:pt x="33367" y="15400"/>
                    </a:cubicBezTo>
                    <a:close/>
                    <a:moveTo>
                      <a:pt x="33367" y="35933"/>
                    </a:moveTo>
                    <a:cubicBezTo>
                      <a:pt x="36198" y="35933"/>
                      <a:pt x="38500" y="38236"/>
                      <a:pt x="38500" y="41067"/>
                    </a:cubicBezTo>
                    <a:cubicBezTo>
                      <a:pt x="38500" y="43898"/>
                      <a:pt x="36198" y="46200"/>
                      <a:pt x="33367" y="46200"/>
                    </a:cubicBezTo>
                    <a:cubicBezTo>
                      <a:pt x="30535" y="46200"/>
                      <a:pt x="28233" y="43898"/>
                      <a:pt x="28233" y="41067"/>
                    </a:cubicBezTo>
                    <a:cubicBezTo>
                      <a:pt x="28233" y="38236"/>
                      <a:pt x="30535" y="35933"/>
                      <a:pt x="33367" y="35933"/>
                    </a:cubicBezTo>
                    <a:close/>
                    <a:moveTo>
                      <a:pt x="140104" y="56467"/>
                    </a:moveTo>
                    <a:lnTo>
                      <a:pt x="132671" y="56467"/>
                    </a:lnTo>
                    <a:lnTo>
                      <a:pt x="133107" y="49470"/>
                    </a:lnTo>
                    <a:lnTo>
                      <a:pt x="140104" y="56467"/>
                    </a:lnTo>
                    <a:close/>
                    <a:moveTo>
                      <a:pt x="145368" y="69873"/>
                    </a:moveTo>
                    <a:lnTo>
                      <a:pt x="137096" y="61600"/>
                    </a:lnTo>
                    <a:lnTo>
                      <a:pt x="144850" y="61600"/>
                    </a:lnTo>
                    <a:lnTo>
                      <a:pt x="145368" y="69873"/>
                    </a:lnTo>
                    <a:close/>
                    <a:moveTo>
                      <a:pt x="132201" y="63964"/>
                    </a:moveTo>
                    <a:lnTo>
                      <a:pt x="140104" y="71867"/>
                    </a:lnTo>
                    <a:lnTo>
                      <a:pt x="131708" y="71867"/>
                    </a:lnTo>
                    <a:lnTo>
                      <a:pt x="132201" y="63964"/>
                    </a:lnTo>
                    <a:close/>
                    <a:moveTo>
                      <a:pt x="131295" y="78458"/>
                    </a:moveTo>
                    <a:lnTo>
                      <a:pt x="142671" y="89833"/>
                    </a:lnTo>
                    <a:lnTo>
                      <a:pt x="130584" y="89833"/>
                    </a:lnTo>
                    <a:lnTo>
                      <a:pt x="131295" y="78458"/>
                    </a:lnTo>
                    <a:close/>
                    <a:moveTo>
                      <a:pt x="137096" y="77000"/>
                    </a:moveTo>
                    <a:lnTo>
                      <a:pt x="145812" y="77000"/>
                    </a:lnTo>
                    <a:lnTo>
                      <a:pt x="146392" y="86299"/>
                    </a:lnTo>
                    <a:lnTo>
                      <a:pt x="137096" y="77000"/>
                    </a:lnTo>
                    <a:close/>
                    <a:moveTo>
                      <a:pt x="144341" y="53446"/>
                    </a:moveTo>
                    <a:lnTo>
                      <a:pt x="137096" y="46200"/>
                    </a:lnTo>
                    <a:lnTo>
                      <a:pt x="143887" y="46200"/>
                    </a:lnTo>
                    <a:lnTo>
                      <a:pt x="144341" y="53446"/>
                    </a:lnTo>
                    <a:close/>
                    <a:moveTo>
                      <a:pt x="130263" y="94967"/>
                    </a:moveTo>
                    <a:lnTo>
                      <a:pt x="146936" y="94967"/>
                    </a:lnTo>
                    <a:lnTo>
                      <a:pt x="148024" y="112377"/>
                    </a:lnTo>
                    <a:cubicBezTo>
                      <a:pt x="147986" y="112341"/>
                      <a:pt x="147940" y="112315"/>
                      <a:pt x="147901" y="112279"/>
                    </a:cubicBezTo>
                    <a:cubicBezTo>
                      <a:pt x="147737" y="112135"/>
                      <a:pt x="147555" y="112015"/>
                      <a:pt x="147386" y="111876"/>
                    </a:cubicBezTo>
                    <a:cubicBezTo>
                      <a:pt x="146841" y="111430"/>
                      <a:pt x="146274" y="111014"/>
                      <a:pt x="145679" y="110634"/>
                    </a:cubicBezTo>
                    <a:cubicBezTo>
                      <a:pt x="145417" y="110467"/>
                      <a:pt x="145150" y="110315"/>
                      <a:pt x="144878" y="110161"/>
                    </a:cubicBezTo>
                    <a:cubicBezTo>
                      <a:pt x="144311" y="109841"/>
                      <a:pt x="143728" y="109556"/>
                      <a:pt x="143122" y="109297"/>
                    </a:cubicBezTo>
                    <a:cubicBezTo>
                      <a:pt x="142850" y="109181"/>
                      <a:pt x="142586" y="109055"/>
                      <a:pt x="142306" y="108953"/>
                    </a:cubicBezTo>
                    <a:cubicBezTo>
                      <a:pt x="141433" y="108629"/>
                      <a:pt x="140535" y="108349"/>
                      <a:pt x="139601" y="108162"/>
                    </a:cubicBezTo>
                    <a:cubicBezTo>
                      <a:pt x="139596" y="108162"/>
                      <a:pt x="139590" y="108160"/>
                      <a:pt x="139585" y="108157"/>
                    </a:cubicBezTo>
                    <a:cubicBezTo>
                      <a:pt x="139580" y="108147"/>
                      <a:pt x="139573" y="108136"/>
                      <a:pt x="139567" y="108126"/>
                    </a:cubicBezTo>
                    <a:cubicBezTo>
                      <a:pt x="139224" y="107361"/>
                      <a:pt x="138810" y="106637"/>
                      <a:pt x="138366" y="105937"/>
                    </a:cubicBezTo>
                    <a:cubicBezTo>
                      <a:pt x="138251" y="105752"/>
                      <a:pt x="138138" y="105565"/>
                      <a:pt x="138017" y="105385"/>
                    </a:cubicBezTo>
                    <a:cubicBezTo>
                      <a:pt x="137604" y="104784"/>
                      <a:pt x="137157" y="104212"/>
                      <a:pt x="136677" y="103668"/>
                    </a:cubicBezTo>
                    <a:cubicBezTo>
                      <a:pt x="136444" y="103398"/>
                      <a:pt x="136197" y="103147"/>
                      <a:pt x="135948" y="102893"/>
                    </a:cubicBezTo>
                    <a:cubicBezTo>
                      <a:pt x="135656" y="102598"/>
                      <a:pt x="135350" y="102320"/>
                      <a:pt x="135040" y="102046"/>
                    </a:cubicBezTo>
                    <a:cubicBezTo>
                      <a:pt x="134491" y="101558"/>
                      <a:pt x="133913" y="101114"/>
                      <a:pt x="133310" y="100698"/>
                    </a:cubicBezTo>
                    <a:cubicBezTo>
                      <a:pt x="133163" y="100598"/>
                      <a:pt x="133017" y="100498"/>
                      <a:pt x="132868" y="100403"/>
                    </a:cubicBezTo>
                    <a:cubicBezTo>
                      <a:pt x="131965" y="99820"/>
                      <a:pt x="131018" y="99315"/>
                      <a:pt x="130019" y="98902"/>
                    </a:cubicBezTo>
                    <a:lnTo>
                      <a:pt x="130263" y="94967"/>
                    </a:lnTo>
                    <a:close/>
                    <a:moveTo>
                      <a:pt x="120238" y="103026"/>
                    </a:moveTo>
                    <a:cubicBezTo>
                      <a:pt x="122453" y="102505"/>
                      <a:pt x="124591" y="102613"/>
                      <a:pt x="126565" y="103139"/>
                    </a:cubicBezTo>
                    <a:cubicBezTo>
                      <a:pt x="126593" y="103147"/>
                      <a:pt x="126614" y="103167"/>
                      <a:pt x="126642" y="103175"/>
                    </a:cubicBezTo>
                    <a:cubicBezTo>
                      <a:pt x="128662" y="103742"/>
                      <a:pt x="130479" y="104779"/>
                      <a:pt x="131965" y="106162"/>
                    </a:cubicBezTo>
                    <a:cubicBezTo>
                      <a:pt x="132001" y="106198"/>
                      <a:pt x="132037" y="106234"/>
                      <a:pt x="132073" y="106270"/>
                    </a:cubicBezTo>
                    <a:cubicBezTo>
                      <a:pt x="132576" y="106750"/>
                      <a:pt x="133028" y="107282"/>
                      <a:pt x="133446" y="107839"/>
                    </a:cubicBezTo>
                    <a:cubicBezTo>
                      <a:pt x="133682" y="108159"/>
                      <a:pt x="133918" y="108483"/>
                      <a:pt x="134126" y="108827"/>
                    </a:cubicBezTo>
                    <a:cubicBezTo>
                      <a:pt x="134252" y="109032"/>
                      <a:pt x="134370" y="109242"/>
                      <a:pt x="134485" y="109458"/>
                    </a:cubicBezTo>
                    <a:cubicBezTo>
                      <a:pt x="134799" y="110051"/>
                      <a:pt x="135094" y="110657"/>
                      <a:pt x="135317" y="111306"/>
                    </a:cubicBezTo>
                    <a:cubicBezTo>
                      <a:pt x="135640" y="112243"/>
                      <a:pt x="136475" y="112908"/>
                      <a:pt x="137460" y="113018"/>
                    </a:cubicBezTo>
                    <a:cubicBezTo>
                      <a:pt x="138241" y="113105"/>
                      <a:pt x="138993" y="113267"/>
                      <a:pt x="139721" y="113483"/>
                    </a:cubicBezTo>
                    <a:cubicBezTo>
                      <a:pt x="139963" y="113554"/>
                      <a:pt x="140183" y="113662"/>
                      <a:pt x="140417" y="113747"/>
                    </a:cubicBezTo>
                    <a:cubicBezTo>
                      <a:pt x="140892" y="113919"/>
                      <a:pt x="141364" y="114093"/>
                      <a:pt x="141811" y="114317"/>
                    </a:cubicBezTo>
                    <a:cubicBezTo>
                      <a:pt x="142070" y="114448"/>
                      <a:pt x="142309" y="114610"/>
                      <a:pt x="142558" y="114756"/>
                    </a:cubicBezTo>
                    <a:cubicBezTo>
                      <a:pt x="142945" y="114987"/>
                      <a:pt x="143333" y="115218"/>
                      <a:pt x="143692" y="115485"/>
                    </a:cubicBezTo>
                    <a:cubicBezTo>
                      <a:pt x="143936" y="115667"/>
                      <a:pt x="144159" y="115870"/>
                      <a:pt x="144390" y="116067"/>
                    </a:cubicBezTo>
                    <a:cubicBezTo>
                      <a:pt x="144716" y="116347"/>
                      <a:pt x="145037" y="116635"/>
                      <a:pt x="145332" y="116948"/>
                    </a:cubicBezTo>
                    <a:cubicBezTo>
                      <a:pt x="145545" y="117173"/>
                      <a:pt x="145743" y="117412"/>
                      <a:pt x="145941" y="117654"/>
                    </a:cubicBezTo>
                    <a:cubicBezTo>
                      <a:pt x="146208" y="117979"/>
                      <a:pt x="146462" y="118316"/>
                      <a:pt x="146698" y="118668"/>
                    </a:cubicBezTo>
                    <a:cubicBezTo>
                      <a:pt x="146872" y="118932"/>
                      <a:pt x="147036" y="119201"/>
                      <a:pt x="147190" y="119479"/>
                    </a:cubicBezTo>
                    <a:cubicBezTo>
                      <a:pt x="147396" y="119846"/>
                      <a:pt x="147583" y="120225"/>
                      <a:pt x="147753" y="120613"/>
                    </a:cubicBezTo>
                    <a:cubicBezTo>
                      <a:pt x="147881" y="120906"/>
                      <a:pt x="148004" y="121201"/>
                      <a:pt x="148112" y="121506"/>
                    </a:cubicBezTo>
                    <a:cubicBezTo>
                      <a:pt x="148253" y="121909"/>
                      <a:pt x="148364" y="122325"/>
                      <a:pt x="148466" y="122746"/>
                    </a:cubicBezTo>
                    <a:cubicBezTo>
                      <a:pt x="148543" y="123062"/>
                      <a:pt x="148620" y="123375"/>
                      <a:pt x="148674" y="123696"/>
                    </a:cubicBezTo>
                    <a:cubicBezTo>
                      <a:pt x="148774" y="124317"/>
                      <a:pt x="148843" y="124951"/>
                      <a:pt x="148851" y="125598"/>
                    </a:cubicBezTo>
                    <a:lnTo>
                      <a:pt x="148864" y="125803"/>
                    </a:lnTo>
                    <a:cubicBezTo>
                      <a:pt x="148856" y="128203"/>
                      <a:pt x="148199" y="130492"/>
                      <a:pt x="146967" y="132479"/>
                    </a:cubicBezTo>
                    <a:cubicBezTo>
                      <a:pt x="140669" y="123324"/>
                      <a:pt x="130571" y="115759"/>
                      <a:pt x="118067" y="110534"/>
                    </a:cubicBezTo>
                    <a:lnTo>
                      <a:pt x="118067" y="110367"/>
                    </a:lnTo>
                    <a:lnTo>
                      <a:pt x="117661" y="110367"/>
                    </a:lnTo>
                    <a:cubicBezTo>
                      <a:pt x="112166" y="108100"/>
                      <a:pt x="106216" y="106283"/>
                      <a:pt x="99910" y="104987"/>
                    </a:cubicBezTo>
                    <a:cubicBezTo>
                      <a:pt x="99756" y="104954"/>
                      <a:pt x="99597" y="104928"/>
                      <a:pt x="99440" y="104897"/>
                    </a:cubicBezTo>
                    <a:cubicBezTo>
                      <a:pt x="98462" y="104699"/>
                      <a:pt x="97487" y="104502"/>
                      <a:pt x="96494" y="104330"/>
                    </a:cubicBezTo>
                    <a:cubicBezTo>
                      <a:pt x="98683" y="100221"/>
                      <a:pt x="103003" y="97533"/>
                      <a:pt x="107800" y="97533"/>
                    </a:cubicBezTo>
                    <a:cubicBezTo>
                      <a:pt x="111624" y="97533"/>
                      <a:pt x="115223" y="99222"/>
                      <a:pt x="117671" y="102171"/>
                    </a:cubicBezTo>
                    <a:cubicBezTo>
                      <a:pt x="118295" y="102921"/>
                      <a:pt x="119288" y="103255"/>
                      <a:pt x="120238" y="103026"/>
                    </a:cubicBezTo>
                    <a:close/>
                    <a:moveTo>
                      <a:pt x="87267" y="5133"/>
                    </a:moveTo>
                    <a:lnTo>
                      <a:pt x="112933" y="5133"/>
                    </a:lnTo>
                    <a:lnTo>
                      <a:pt x="112933" y="93152"/>
                    </a:lnTo>
                    <a:cubicBezTo>
                      <a:pt x="111286" y="92662"/>
                      <a:pt x="109561" y="92400"/>
                      <a:pt x="107800" y="92400"/>
                    </a:cubicBezTo>
                    <a:cubicBezTo>
                      <a:pt x="100467" y="92400"/>
                      <a:pt x="93971" y="96905"/>
                      <a:pt x="91237" y="103560"/>
                    </a:cubicBezTo>
                    <a:cubicBezTo>
                      <a:pt x="89926" y="103396"/>
                      <a:pt x="88601" y="103255"/>
                      <a:pt x="87267" y="103137"/>
                    </a:cubicBezTo>
                    <a:lnTo>
                      <a:pt x="87267" y="79567"/>
                    </a:lnTo>
                    <a:lnTo>
                      <a:pt x="87267" y="5133"/>
                    </a:lnTo>
                    <a:close/>
                    <a:moveTo>
                      <a:pt x="46200" y="106927"/>
                    </a:moveTo>
                    <a:lnTo>
                      <a:pt x="46200" y="82133"/>
                    </a:lnTo>
                    <a:lnTo>
                      <a:pt x="82133" y="82133"/>
                    </a:lnTo>
                    <a:lnTo>
                      <a:pt x="82133" y="102780"/>
                    </a:lnTo>
                    <a:cubicBezTo>
                      <a:pt x="81956" y="102772"/>
                      <a:pt x="81782" y="102774"/>
                      <a:pt x="81604" y="102767"/>
                    </a:cubicBezTo>
                    <a:cubicBezTo>
                      <a:pt x="80637" y="102728"/>
                      <a:pt x="79661" y="102710"/>
                      <a:pt x="78683" y="102695"/>
                    </a:cubicBezTo>
                    <a:cubicBezTo>
                      <a:pt x="78185" y="102687"/>
                      <a:pt x="77685" y="102672"/>
                      <a:pt x="77187" y="102669"/>
                    </a:cubicBezTo>
                    <a:cubicBezTo>
                      <a:pt x="77126" y="102669"/>
                      <a:pt x="77064" y="102667"/>
                      <a:pt x="77000" y="102667"/>
                    </a:cubicBezTo>
                    <a:cubicBezTo>
                      <a:pt x="75984" y="102667"/>
                      <a:pt x="74975" y="102692"/>
                      <a:pt x="73969" y="102718"/>
                    </a:cubicBezTo>
                    <a:cubicBezTo>
                      <a:pt x="72824" y="102746"/>
                      <a:pt x="71684" y="102798"/>
                      <a:pt x="70547" y="102862"/>
                    </a:cubicBezTo>
                    <a:cubicBezTo>
                      <a:pt x="70019" y="102890"/>
                      <a:pt x="69485" y="102913"/>
                      <a:pt x="68958" y="102949"/>
                    </a:cubicBezTo>
                    <a:cubicBezTo>
                      <a:pt x="68032" y="103013"/>
                      <a:pt x="67110" y="103098"/>
                      <a:pt x="66189" y="103185"/>
                    </a:cubicBezTo>
                    <a:cubicBezTo>
                      <a:pt x="65763" y="103226"/>
                      <a:pt x="65334" y="103262"/>
                      <a:pt x="64911" y="103306"/>
                    </a:cubicBezTo>
                    <a:cubicBezTo>
                      <a:pt x="63943" y="103409"/>
                      <a:pt x="62981" y="103524"/>
                      <a:pt x="62021" y="103650"/>
                    </a:cubicBezTo>
                    <a:cubicBezTo>
                      <a:pt x="61682" y="103693"/>
                      <a:pt x="61346" y="103740"/>
                      <a:pt x="61010" y="103788"/>
                    </a:cubicBezTo>
                    <a:cubicBezTo>
                      <a:pt x="59980" y="103932"/>
                      <a:pt x="58959" y="104089"/>
                      <a:pt x="57940" y="104263"/>
                    </a:cubicBezTo>
                    <a:cubicBezTo>
                      <a:pt x="57768" y="104292"/>
                      <a:pt x="57601" y="104325"/>
                      <a:pt x="57429" y="104353"/>
                    </a:cubicBezTo>
                    <a:cubicBezTo>
                      <a:pt x="53607" y="105020"/>
                      <a:pt x="49850" y="105865"/>
                      <a:pt x="46200" y="106927"/>
                    </a:cubicBezTo>
                    <a:close/>
                    <a:moveTo>
                      <a:pt x="5133" y="100100"/>
                    </a:moveTo>
                    <a:cubicBezTo>
                      <a:pt x="5133" y="90778"/>
                      <a:pt x="9864" y="79567"/>
                      <a:pt x="12833" y="79567"/>
                    </a:cubicBezTo>
                    <a:cubicBezTo>
                      <a:pt x="15803" y="79567"/>
                      <a:pt x="20533" y="90778"/>
                      <a:pt x="20533" y="100100"/>
                    </a:cubicBezTo>
                    <a:cubicBezTo>
                      <a:pt x="20533" y="105770"/>
                      <a:pt x="18855" y="107295"/>
                      <a:pt x="15400" y="107669"/>
                    </a:cubicBezTo>
                    <a:lnTo>
                      <a:pt x="15400" y="97533"/>
                    </a:lnTo>
                    <a:lnTo>
                      <a:pt x="10267" y="97533"/>
                    </a:lnTo>
                    <a:lnTo>
                      <a:pt x="10267" y="107669"/>
                    </a:lnTo>
                    <a:cubicBezTo>
                      <a:pt x="6812" y="107295"/>
                      <a:pt x="5133" y="105770"/>
                      <a:pt x="5133" y="100100"/>
                    </a:cubicBezTo>
                    <a:close/>
                    <a:moveTo>
                      <a:pt x="56467" y="123200"/>
                    </a:moveTo>
                    <a:cubicBezTo>
                      <a:pt x="57881" y="123200"/>
                      <a:pt x="59033" y="124350"/>
                      <a:pt x="59033" y="125767"/>
                    </a:cubicBezTo>
                    <a:cubicBezTo>
                      <a:pt x="59033" y="127183"/>
                      <a:pt x="57881" y="128333"/>
                      <a:pt x="56467" y="128333"/>
                    </a:cubicBezTo>
                    <a:lnTo>
                      <a:pt x="46200" y="128333"/>
                    </a:lnTo>
                    <a:cubicBezTo>
                      <a:pt x="41955" y="128333"/>
                      <a:pt x="38500" y="131788"/>
                      <a:pt x="38500" y="136033"/>
                    </a:cubicBezTo>
                    <a:cubicBezTo>
                      <a:pt x="38500" y="140279"/>
                      <a:pt x="41955" y="143733"/>
                      <a:pt x="46200" y="143733"/>
                    </a:cubicBezTo>
                    <a:lnTo>
                      <a:pt x="69300" y="143733"/>
                    </a:lnTo>
                    <a:cubicBezTo>
                      <a:pt x="70714" y="143733"/>
                      <a:pt x="71867" y="144884"/>
                      <a:pt x="71867" y="146300"/>
                    </a:cubicBezTo>
                    <a:cubicBezTo>
                      <a:pt x="71867" y="147717"/>
                      <a:pt x="70714" y="148867"/>
                      <a:pt x="69300" y="148867"/>
                    </a:cubicBezTo>
                    <a:lnTo>
                      <a:pt x="5587" y="148867"/>
                    </a:lnTo>
                    <a:cubicBezTo>
                      <a:pt x="7281" y="139065"/>
                      <a:pt x="13760" y="130179"/>
                      <a:pt x="23493" y="123200"/>
                    </a:cubicBezTo>
                    <a:lnTo>
                      <a:pt x="56467" y="123200"/>
                    </a:lnTo>
                    <a:close/>
                    <a:moveTo>
                      <a:pt x="100100" y="141167"/>
                    </a:moveTo>
                    <a:cubicBezTo>
                      <a:pt x="98686" y="141167"/>
                      <a:pt x="97533" y="140017"/>
                      <a:pt x="97533" y="138600"/>
                    </a:cubicBezTo>
                    <a:cubicBezTo>
                      <a:pt x="97533" y="137184"/>
                      <a:pt x="98686" y="136033"/>
                      <a:pt x="100100" y="136033"/>
                    </a:cubicBezTo>
                    <a:lnTo>
                      <a:pt x="107800" y="136033"/>
                    </a:lnTo>
                    <a:cubicBezTo>
                      <a:pt x="112045" y="136033"/>
                      <a:pt x="115500" y="132579"/>
                      <a:pt x="115500" y="128333"/>
                    </a:cubicBezTo>
                    <a:cubicBezTo>
                      <a:pt x="115500" y="124088"/>
                      <a:pt x="112045" y="120633"/>
                      <a:pt x="107800" y="120633"/>
                    </a:cubicBezTo>
                    <a:lnTo>
                      <a:pt x="92400" y="120633"/>
                    </a:lnTo>
                    <a:cubicBezTo>
                      <a:pt x="90986" y="120633"/>
                      <a:pt x="89833" y="119483"/>
                      <a:pt x="89833" y="118067"/>
                    </a:cubicBezTo>
                    <a:cubicBezTo>
                      <a:pt x="89833" y="116650"/>
                      <a:pt x="90986" y="115500"/>
                      <a:pt x="92400" y="115500"/>
                    </a:cubicBezTo>
                    <a:lnTo>
                      <a:pt x="116480" y="115500"/>
                    </a:lnTo>
                    <a:cubicBezTo>
                      <a:pt x="129121" y="120903"/>
                      <a:pt x="139124" y="128816"/>
                      <a:pt x="144467" y="138138"/>
                    </a:cubicBezTo>
                    <a:cubicBezTo>
                      <a:pt x="144488" y="138174"/>
                      <a:pt x="144526" y="138192"/>
                      <a:pt x="144547" y="138225"/>
                    </a:cubicBezTo>
                    <a:cubicBezTo>
                      <a:pt x="145094" y="139190"/>
                      <a:pt x="145576" y="140174"/>
                      <a:pt x="146023" y="141167"/>
                    </a:cubicBezTo>
                    <a:lnTo>
                      <a:pt x="100100" y="14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8" name="TextBox 367">
              <a:extLst>
                <a:ext uri="{FF2B5EF4-FFF2-40B4-BE49-F238E27FC236}">
                  <a16:creationId xmlns:a16="http://schemas.microsoft.com/office/drawing/2014/main" id="{231AC39A-42B8-4B7B-B432-1D78D6B91FC6}"/>
                </a:ext>
              </a:extLst>
            </p:cNvPr>
            <p:cNvSpPr txBox="1"/>
            <p:nvPr/>
          </p:nvSpPr>
          <p:spPr>
            <a:xfrm>
              <a:off x="314189" y="5915075"/>
              <a:ext cx="1411995" cy="400263"/>
            </a:xfrm>
            <a:prstGeom prst="rect">
              <a:avLst/>
            </a:prstGeom>
            <a:noFill/>
          </p:spPr>
          <p:txBody>
            <a:bodyPr wrap="square" rtlCol="0">
              <a:spAutoFit/>
            </a:bodyPr>
            <a:lstStyle>
              <a:defPPr>
                <a:defRPr lang="en-US"/>
              </a:defPPr>
              <a:lvl1pPr algn="ctr" defTabSz="1219140">
                <a:lnSpc>
                  <a:spcPct val="70000"/>
                </a:lnSpc>
                <a:defRPr sz="1200">
                  <a:solidFill>
                    <a:prstClr val="black"/>
                  </a:solidFill>
                  <a:latin typeface="Calibri"/>
                </a:defRPr>
              </a:lvl1pPr>
            </a:lstStyle>
            <a:p>
              <a:pPr marL="0" marR="0" lvl="0" indent="0" algn="ctr" defTabSz="121914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Knowledge-driven AI</a:t>
              </a: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69" name="Group 4"/>
            <p:cNvGrpSpPr>
              <a:grpSpLocks noChangeAspect="1"/>
            </p:cNvGrpSpPr>
            <p:nvPr/>
          </p:nvGrpSpPr>
          <p:grpSpPr bwMode="auto">
            <a:xfrm>
              <a:off x="9918565" y="5337783"/>
              <a:ext cx="474512" cy="476867"/>
              <a:chOff x="6188" y="2552"/>
              <a:chExt cx="718" cy="732"/>
            </a:xfrm>
          </p:grpSpPr>
          <p:sp>
            <p:nvSpPr>
              <p:cNvPr id="386" name="Freeform 5"/>
              <p:cNvSpPr>
                <a:spLocks noEditPoints="1"/>
              </p:cNvSpPr>
              <p:nvPr/>
            </p:nvSpPr>
            <p:spPr bwMode="auto">
              <a:xfrm>
                <a:off x="6188" y="2552"/>
                <a:ext cx="718" cy="732"/>
              </a:xfrm>
              <a:custGeom>
                <a:avLst/>
                <a:gdLst>
                  <a:gd name="T0" fmla="*/ 88919 w 149000"/>
                  <a:gd name="T1" fmla="*/ 24032 h 149000"/>
                  <a:gd name="T2" fmla="*/ 81710 w 149000"/>
                  <a:gd name="T3" fmla="*/ 19226 h 149000"/>
                  <a:gd name="T4" fmla="*/ 93726 w 149000"/>
                  <a:gd name="T5" fmla="*/ 14419 h 149000"/>
                  <a:gd name="T6" fmla="*/ 55274 w 149000"/>
                  <a:gd name="T7" fmla="*/ 0 h 149000"/>
                  <a:gd name="T8" fmla="*/ 67290 w 149000"/>
                  <a:gd name="T9" fmla="*/ 14419 h 149000"/>
                  <a:gd name="T10" fmla="*/ 60081 w 149000"/>
                  <a:gd name="T11" fmla="*/ 19226 h 149000"/>
                  <a:gd name="T12" fmla="*/ 12016 w 149000"/>
                  <a:gd name="T13" fmla="*/ 24032 h 149000"/>
                  <a:gd name="T14" fmla="*/ 0 w 149000"/>
                  <a:gd name="T15" fmla="*/ 115355 h 149000"/>
                  <a:gd name="T16" fmla="*/ 0 w 149000"/>
                  <a:gd name="T17" fmla="*/ 122565 h 149000"/>
                  <a:gd name="T18" fmla="*/ 40855 w 149000"/>
                  <a:gd name="T19" fmla="*/ 134581 h 149000"/>
                  <a:gd name="T20" fmla="*/ 31242 w 149000"/>
                  <a:gd name="T21" fmla="*/ 144194 h 149000"/>
                  <a:gd name="T22" fmla="*/ 117758 w 149000"/>
                  <a:gd name="T23" fmla="*/ 149000 h 149000"/>
                  <a:gd name="T24" fmla="*/ 108145 w 149000"/>
                  <a:gd name="T25" fmla="*/ 144194 h 149000"/>
                  <a:gd name="T26" fmla="*/ 136984 w 149000"/>
                  <a:gd name="T27" fmla="*/ 134581 h 149000"/>
                  <a:gd name="T28" fmla="*/ 149000 w 149000"/>
                  <a:gd name="T29" fmla="*/ 117758 h 149000"/>
                  <a:gd name="T30" fmla="*/ 149000 w 149000"/>
                  <a:gd name="T31" fmla="*/ 36048 h 149000"/>
                  <a:gd name="T32" fmla="*/ 134581 w 149000"/>
                  <a:gd name="T33" fmla="*/ 115355 h 149000"/>
                  <a:gd name="T34" fmla="*/ 14419 w 149000"/>
                  <a:gd name="T35" fmla="*/ 38452 h 149000"/>
                  <a:gd name="T36" fmla="*/ 60081 w 149000"/>
                  <a:gd name="T37" fmla="*/ 81710 h 149000"/>
                  <a:gd name="T38" fmla="*/ 64887 w 149000"/>
                  <a:gd name="T39" fmla="*/ 91323 h 149000"/>
                  <a:gd name="T40" fmla="*/ 72097 w 149000"/>
                  <a:gd name="T41" fmla="*/ 110548 h 149000"/>
                  <a:gd name="T42" fmla="*/ 76903 w 149000"/>
                  <a:gd name="T43" fmla="*/ 91323 h 149000"/>
                  <a:gd name="T44" fmla="*/ 84113 w 149000"/>
                  <a:gd name="T45" fmla="*/ 81710 h 149000"/>
                  <a:gd name="T46" fmla="*/ 88919 w 149000"/>
                  <a:gd name="T47" fmla="*/ 38452 h 149000"/>
                  <a:gd name="T48" fmla="*/ 134581 w 149000"/>
                  <a:gd name="T49" fmla="*/ 115355 h 149000"/>
                  <a:gd name="T50" fmla="*/ 79306 w 149000"/>
                  <a:gd name="T51" fmla="*/ 86516 h 149000"/>
                  <a:gd name="T52" fmla="*/ 69694 w 149000"/>
                  <a:gd name="T53" fmla="*/ 81710 h 149000"/>
                  <a:gd name="T54" fmla="*/ 60081 w 149000"/>
                  <a:gd name="T55" fmla="*/ 4806 h 149000"/>
                  <a:gd name="T56" fmla="*/ 88919 w 149000"/>
                  <a:gd name="T57" fmla="*/ 9613 h 149000"/>
                  <a:gd name="T58" fmla="*/ 60081 w 149000"/>
                  <a:gd name="T59" fmla="*/ 4806 h 149000"/>
                  <a:gd name="T60" fmla="*/ 76903 w 149000"/>
                  <a:gd name="T61" fmla="*/ 14419 h 149000"/>
                  <a:gd name="T62" fmla="*/ 72097 w 149000"/>
                  <a:gd name="T63" fmla="*/ 19226 h 149000"/>
                  <a:gd name="T64" fmla="*/ 64887 w 149000"/>
                  <a:gd name="T65" fmla="*/ 24032 h 149000"/>
                  <a:gd name="T66" fmla="*/ 84113 w 149000"/>
                  <a:gd name="T67" fmla="*/ 28839 h 149000"/>
                  <a:gd name="T68" fmla="*/ 74500 w 149000"/>
                  <a:gd name="T69" fmla="*/ 33645 h 149000"/>
                  <a:gd name="T70" fmla="*/ 84113 w 149000"/>
                  <a:gd name="T71" fmla="*/ 38452 h 149000"/>
                  <a:gd name="T72" fmla="*/ 79306 w 149000"/>
                  <a:gd name="T73" fmla="*/ 43258 h 149000"/>
                  <a:gd name="T74" fmla="*/ 84113 w 149000"/>
                  <a:gd name="T75" fmla="*/ 48065 h 149000"/>
                  <a:gd name="T76" fmla="*/ 74500 w 149000"/>
                  <a:gd name="T77" fmla="*/ 52871 h 149000"/>
                  <a:gd name="T78" fmla="*/ 84113 w 149000"/>
                  <a:gd name="T79" fmla="*/ 57677 h 149000"/>
                  <a:gd name="T80" fmla="*/ 79306 w 149000"/>
                  <a:gd name="T81" fmla="*/ 62484 h 149000"/>
                  <a:gd name="T82" fmla="*/ 84113 w 149000"/>
                  <a:gd name="T83" fmla="*/ 67290 h 149000"/>
                  <a:gd name="T84" fmla="*/ 74500 w 149000"/>
                  <a:gd name="T85" fmla="*/ 72097 h 149000"/>
                  <a:gd name="T86" fmla="*/ 84113 w 149000"/>
                  <a:gd name="T87" fmla="*/ 76903 h 149000"/>
                  <a:gd name="T88" fmla="*/ 64887 w 149000"/>
                  <a:gd name="T89" fmla="*/ 24032 h 149000"/>
                  <a:gd name="T90" fmla="*/ 12016 w 149000"/>
                  <a:gd name="T91" fmla="*/ 28839 h 149000"/>
                  <a:gd name="T92" fmla="*/ 60081 w 149000"/>
                  <a:gd name="T93" fmla="*/ 33645 h 149000"/>
                  <a:gd name="T94" fmla="*/ 9613 w 149000"/>
                  <a:gd name="T95" fmla="*/ 38452 h 149000"/>
                  <a:gd name="T96" fmla="*/ 4806 w 149000"/>
                  <a:gd name="T97" fmla="*/ 115355 h 149000"/>
                  <a:gd name="T98" fmla="*/ 103339 w 149000"/>
                  <a:gd name="T99" fmla="*/ 144194 h 149000"/>
                  <a:gd name="T100" fmla="*/ 45661 w 149000"/>
                  <a:gd name="T101" fmla="*/ 134581 h 149000"/>
                  <a:gd name="T102" fmla="*/ 103339 w 149000"/>
                  <a:gd name="T103" fmla="*/ 144194 h 149000"/>
                  <a:gd name="T104" fmla="*/ 136984 w 149000"/>
                  <a:gd name="T105" fmla="*/ 129774 h 149000"/>
                  <a:gd name="T106" fmla="*/ 4806 w 149000"/>
                  <a:gd name="T107" fmla="*/ 122565 h 149000"/>
                  <a:gd name="T108" fmla="*/ 144194 w 149000"/>
                  <a:gd name="T109" fmla="*/ 120161 h 149000"/>
                  <a:gd name="T110" fmla="*/ 139387 w 149000"/>
                  <a:gd name="T111" fmla="*/ 115355 h 149000"/>
                  <a:gd name="T112" fmla="*/ 134581 w 149000"/>
                  <a:gd name="T113" fmla="*/ 33645 h 149000"/>
                  <a:gd name="T114" fmla="*/ 88919 w 149000"/>
                  <a:gd name="T115" fmla="*/ 28839 h 149000"/>
                  <a:gd name="T116" fmla="*/ 144194 w 149000"/>
                  <a:gd name="T117" fmla="*/ 36048 h 149000"/>
                  <a:gd name="T118" fmla="*/ 139387 w 149000"/>
                  <a:gd name="T119" fmla="*/ 115355 h 149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000" h="149000">
                    <a:moveTo>
                      <a:pt x="136984" y="24032"/>
                    </a:moveTo>
                    <a:lnTo>
                      <a:pt x="88919" y="24032"/>
                    </a:lnTo>
                    <a:lnTo>
                      <a:pt x="88919" y="19226"/>
                    </a:lnTo>
                    <a:lnTo>
                      <a:pt x="81710" y="19226"/>
                    </a:lnTo>
                    <a:lnTo>
                      <a:pt x="81710" y="14419"/>
                    </a:lnTo>
                    <a:lnTo>
                      <a:pt x="93726" y="14419"/>
                    </a:lnTo>
                    <a:lnTo>
                      <a:pt x="93726" y="0"/>
                    </a:lnTo>
                    <a:lnTo>
                      <a:pt x="55274" y="0"/>
                    </a:lnTo>
                    <a:lnTo>
                      <a:pt x="55274" y="14419"/>
                    </a:lnTo>
                    <a:lnTo>
                      <a:pt x="67290" y="14419"/>
                    </a:lnTo>
                    <a:lnTo>
                      <a:pt x="67290" y="19226"/>
                    </a:lnTo>
                    <a:lnTo>
                      <a:pt x="60081" y="19226"/>
                    </a:lnTo>
                    <a:lnTo>
                      <a:pt x="60081" y="24032"/>
                    </a:lnTo>
                    <a:lnTo>
                      <a:pt x="12016" y="24032"/>
                    </a:lnTo>
                    <a:cubicBezTo>
                      <a:pt x="5390" y="24032"/>
                      <a:pt x="0" y="29423"/>
                      <a:pt x="0" y="36048"/>
                    </a:cubicBezTo>
                    <a:lnTo>
                      <a:pt x="0" y="115355"/>
                    </a:lnTo>
                    <a:lnTo>
                      <a:pt x="0" y="117758"/>
                    </a:lnTo>
                    <a:lnTo>
                      <a:pt x="0" y="122565"/>
                    </a:lnTo>
                    <a:cubicBezTo>
                      <a:pt x="0" y="129190"/>
                      <a:pt x="5390" y="134581"/>
                      <a:pt x="12016" y="134581"/>
                    </a:cubicBezTo>
                    <a:lnTo>
                      <a:pt x="40855" y="134581"/>
                    </a:lnTo>
                    <a:lnTo>
                      <a:pt x="40855" y="144194"/>
                    </a:lnTo>
                    <a:lnTo>
                      <a:pt x="31242" y="144194"/>
                    </a:lnTo>
                    <a:lnTo>
                      <a:pt x="31242" y="149000"/>
                    </a:lnTo>
                    <a:lnTo>
                      <a:pt x="117758" y="149000"/>
                    </a:lnTo>
                    <a:lnTo>
                      <a:pt x="117758" y="144194"/>
                    </a:lnTo>
                    <a:lnTo>
                      <a:pt x="108145" y="144194"/>
                    </a:lnTo>
                    <a:lnTo>
                      <a:pt x="108145" y="134581"/>
                    </a:lnTo>
                    <a:lnTo>
                      <a:pt x="136984" y="134581"/>
                    </a:lnTo>
                    <a:cubicBezTo>
                      <a:pt x="143609" y="134581"/>
                      <a:pt x="149000" y="129190"/>
                      <a:pt x="149000" y="122565"/>
                    </a:cubicBezTo>
                    <a:lnTo>
                      <a:pt x="149000" y="117758"/>
                    </a:lnTo>
                    <a:lnTo>
                      <a:pt x="149000" y="115355"/>
                    </a:lnTo>
                    <a:lnTo>
                      <a:pt x="149000" y="36048"/>
                    </a:lnTo>
                    <a:cubicBezTo>
                      <a:pt x="149000" y="29423"/>
                      <a:pt x="143609" y="24032"/>
                      <a:pt x="136984" y="24032"/>
                    </a:cubicBezTo>
                    <a:close/>
                    <a:moveTo>
                      <a:pt x="134581" y="115355"/>
                    </a:moveTo>
                    <a:lnTo>
                      <a:pt x="14419" y="115355"/>
                    </a:lnTo>
                    <a:lnTo>
                      <a:pt x="14419" y="38452"/>
                    </a:lnTo>
                    <a:lnTo>
                      <a:pt x="60081" y="38452"/>
                    </a:lnTo>
                    <a:lnTo>
                      <a:pt x="60081" y="81710"/>
                    </a:lnTo>
                    <a:lnTo>
                      <a:pt x="64887" y="81710"/>
                    </a:lnTo>
                    <a:lnTo>
                      <a:pt x="64887" y="91323"/>
                    </a:lnTo>
                    <a:lnTo>
                      <a:pt x="72097" y="91323"/>
                    </a:lnTo>
                    <a:lnTo>
                      <a:pt x="72097" y="110548"/>
                    </a:lnTo>
                    <a:lnTo>
                      <a:pt x="76903" y="110548"/>
                    </a:lnTo>
                    <a:lnTo>
                      <a:pt x="76903" y="91323"/>
                    </a:lnTo>
                    <a:lnTo>
                      <a:pt x="84113" y="91323"/>
                    </a:lnTo>
                    <a:lnTo>
                      <a:pt x="84113" y="81710"/>
                    </a:lnTo>
                    <a:lnTo>
                      <a:pt x="88919" y="81710"/>
                    </a:lnTo>
                    <a:lnTo>
                      <a:pt x="88919" y="38452"/>
                    </a:lnTo>
                    <a:lnTo>
                      <a:pt x="134581" y="38452"/>
                    </a:lnTo>
                    <a:lnTo>
                      <a:pt x="134581" y="115355"/>
                    </a:lnTo>
                    <a:close/>
                    <a:moveTo>
                      <a:pt x="79306" y="81710"/>
                    </a:moveTo>
                    <a:lnTo>
                      <a:pt x="79306" y="86516"/>
                    </a:lnTo>
                    <a:lnTo>
                      <a:pt x="69694" y="86516"/>
                    </a:lnTo>
                    <a:lnTo>
                      <a:pt x="69694" y="81710"/>
                    </a:lnTo>
                    <a:lnTo>
                      <a:pt x="79306" y="81710"/>
                    </a:lnTo>
                    <a:close/>
                    <a:moveTo>
                      <a:pt x="60081" y="4806"/>
                    </a:moveTo>
                    <a:lnTo>
                      <a:pt x="88919" y="4806"/>
                    </a:lnTo>
                    <a:lnTo>
                      <a:pt x="88919" y="9613"/>
                    </a:lnTo>
                    <a:lnTo>
                      <a:pt x="60081" y="9613"/>
                    </a:lnTo>
                    <a:lnTo>
                      <a:pt x="60081" y="4806"/>
                    </a:lnTo>
                    <a:close/>
                    <a:moveTo>
                      <a:pt x="72097" y="14419"/>
                    </a:moveTo>
                    <a:lnTo>
                      <a:pt x="76903" y="14419"/>
                    </a:lnTo>
                    <a:lnTo>
                      <a:pt x="76903" y="19226"/>
                    </a:lnTo>
                    <a:lnTo>
                      <a:pt x="72097" y="19226"/>
                    </a:lnTo>
                    <a:lnTo>
                      <a:pt x="72097" y="14419"/>
                    </a:lnTo>
                    <a:close/>
                    <a:moveTo>
                      <a:pt x="64887" y="24032"/>
                    </a:moveTo>
                    <a:lnTo>
                      <a:pt x="84113" y="24032"/>
                    </a:lnTo>
                    <a:lnTo>
                      <a:pt x="84113" y="28839"/>
                    </a:lnTo>
                    <a:lnTo>
                      <a:pt x="74500" y="28839"/>
                    </a:lnTo>
                    <a:lnTo>
                      <a:pt x="74500" y="33645"/>
                    </a:lnTo>
                    <a:lnTo>
                      <a:pt x="84113" y="33645"/>
                    </a:lnTo>
                    <a:lnTo>
                      <a:pt x="84113" y="38452"/>
                    </a:lnTo>
                    <a:lnTo>
                      <a:pt x="79306" y="38452"/>
                    </a:lnTo>
                    <a:lnTo>
                      <a:pt x="79306" y="43258"/>
                    </a:lnTo>
                    <a:lnTo>
                      <a:pt x="84113" y="43258"/>
                    </a:lnTo>
                    <a:lnTo>
                      <a:pt x="84113" y="48065"/>
                    </a:lnTo>
                    <a:lnTo>
                      <a:pt x="74500" y="48065"/>
                    </a:lnTo>
                    <a:lnTo>
                      <a:pt x="74500" y="52871"/>
                    </a:lnTo>
                    <a:lnTo>
                      <a:pt x="84113" y="52871"/>
                    </a:lnTo>
                    <a:lnTo>
                      <a:pt x="84113" y="57677"/>
                    </a:lnTo>
                    <a:lnTo>
                      <a:pt x="79306" y="57677"/>
                    </a:lnTo>
                    <a:lnTo>
                      <a:pt x="79306" y="62484"/>
                    </a:lnTo>
                    <a:lnTo>
                      <a:pt x="84113" y="62484"/>
                    </a:lnTo>
                    <a:lnTo>
                      <a:pt x="84113" y="67290"/>
                    </a:lnTo>
                    <a:lnTo>
                      <a:pt x="74500" y="67290"/>
                    </a:lnTo>
                    <a:lnTo>
                      <a:pt x="74500" y="72097"/>
                    </a:lnTo>
                    <a:lnTo>
                      <a:pt x="84113" y="72097"/>
                    </a:lnTo>
                    <a:lnTo>
                      <a:pt x="84113" y="76903"/>
                    </a:lnTo>
                    <a:lnTo>
                      <a:pt x="64887" y="76903"/>
                    </a:lnTo>
                    <a:lnTo>
                      <a:pt x="64887" y="24032"/>
                    </a:lnTo>
                    <a:close/>
                    <a:moveTo>
                      <a:pt x="4806" y="36048"/>
                    </a:moveTo>
                    <a:cubicBezTo>
                      <a:pt x="4806" y="32073"/>
                      <a:pt x="8041" y="28839"/>
                      <a:pt x="12016" y="28839"/>
                    </a:cubicBezTo>
                    <a:lnTo>
                      <a:pt x="60081" y="28839"/>
                    </a:lnTo>
                    <a:lnTo>
                      <a:pt x="60081" y="33645"/>
                    </a:lnTo>
                    <a:lnTo>
                      <a:pt x="14419" y="33645"/>
                    </a:lnTo>
                    <a:cubicBezTo>
                      <a:pt x="11768" y="33645"/>
                      <a:pt x="9613" y="35801"/>
                      <a:pt x="9613" y="38452"/>
                    </a:cubicBezTo>
                    <a:lnTo>
                      <a:pt x="9613" y="115355"/>
                    </a:lnTo>
                    <a:lnTo>
                      <a:pt x="4806" y="115355"/>
                    </a:lnTo>
                    <a:lnTo>
                      <a:pt x="4806" y="36048"/>
                    </a:lnTo>
                    <a:close/>
                    <a:moveTo>
                      <a:pt x="103339" y="144194"/>
                    </a:moveTo>
                    <a:lnTo>
                      <a:pt x="45661" y="144194"/>
                    </a:lnTo>
                    <a:lnTo>
                      <a:pt x="45661" y="134581"/>
                    </a:lnTo>
                    <a:lnTo>
                      <a:pt x="103339" y="134581"/>
                    </a:lnTo>
                    <a:lnTo>
                      <a:pt x="103339" y="144194"/>
                    </a:lnTo>
                    <a:close/>
                    <a:moveTo>
                      <a:pt x="144194" y="122565"/>
                    </a:moveTo>
                    <a:cubicBezTo>
                      <a:pt x="144194" y="126539"/>
                      <a:pt x="140959" y="129774"/>
                      <a:pt x="136984" y="129774"/>
                    </a:cubicBezTo>
                    <a:lnTo>
                      <a:pt x="12016" y="129774"/>
                    </a:lnTo>
                    <a:cubicBezTo>
                      <a:pt x="8041" y="129774"/>
                      <a:pt x="4806" y="126539"/>
                      <a:pt x="4806" y="122565"/>
                    </a:cubicBezTo>
                    <a:lnTo>
                      <a:pt x="4806" y="120161"/>
                    </a:lnTo>
                    <a:lnTo>
                      <a:pt x="144194" y="120161"/>
                    </a:lnTo>
                    <a:lnTo>
                      <a:pt x="144194" y="122565"/>
                    </a:lnTo>
                    <a:close/>
                    <a:moveTo>
                      <a:pt x="139387" y="115355"/>
                    </a:moveTo>
                    <a:lnTo>
                      <a:pt x="139387" y="38452"/>
                    </a:lnTo>
                    <a:cubicBezTo>
                      <a:pt x="139387" y="35801"/>
                      <a:pt x="137231" y="33645"/>
                      <a:pt x="134581" y="33645"/>
                    </a:cubicBezTo>
                    <a:lnTo>
                      <a:pt x="88919" y="33645"/>
                    </a:lnTo>
                    <a:lnTo>
                      <a:pt x="88919" y="28839"/>
                    </a:lnTo>
                    <a:lnTo>
                      <a:pt x="136984" y="28839"/>
                    </a:lnTo>
                    <a:cubicBezTo>
                      <a:pt x="140959" y="28839"/>
                      <a:pt x="144194" y="32073"/>
                      <a:pt x="144194" y="36048"/>
                    </a:cubicBezTo>
                    <a:lnTo>
                      <a:pt x="144194" y="115355"/>
                    </a:lnTo>
                    <a:lnTo>
                      <a:pt x="139387" y="1153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7" name="Rectangle 6"/>
              <p:cNvSpPr>
                <a:spLocks noChangeArrowheads="1"/>
              </p:cNvSpPr>
              <p:nvPr/>
            </p:nvSpPr>
            <p:spPr bwMode="auto">
              <a:xfrm>
                <a:off x="6280" y="2764"/>
                <a:ext cx="17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8" name="Rectangle 7"/>
              <p:cNvSpPr>
                <a:spLocks noChangeArrowheads="1"/>
              </p:cNvSpPr>
              <p:nvPr/>
            </p:nvSpPr>
            <p:spPr bwMode="auto">
              <a:xfrm>
                <a:off x="6280" y="2812"/>
                <a:ext cx="174"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9" name="Rectangle 8"/>
              <p:cNvSpPr>
                <a:spLocks noChangeArrowheads="1"/>
              </p:cNvSpPr>
              <p:nvPr/>
            </p:nvSpPr>
            <p:spPr bwMode="auto">
              <a:xfrm>
                <a:off x="6327" y="2859"/>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0" name="Rectangle 9"/>
              <p:cNvSpPr>
                <a:spLocks noChangeArrowheads="1"/>
              </p:cNvSpPr>
              <p:nvPr/>
            </p:nvSpPr>
            <p:spPr bwMode="auto">
              <a:xfrm>
                <a:off x="6280" y="2859"/>
                <a:ext cx="24"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1" name="Rectangle 10"/>
              <p:cNvSpPr>
                <a:spLocks noChangeArrowheads="1"/>
              </p:cNvSpPr>
              <p:nvPr/>
            </p:nvSpPr>
            <p:spPr bwMode="auto">
              <a:xfrm>
                <a:off x="6373" y="2859"/>
                <a:ext cx="81"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2" name="Rectangle 11"/>
              <p:cNvSpPr>
                <a:spLocks noChangeArrowheads="1"/>
              </p:cNvSpPr>
              <p:nvPr/>
            </p:nvSpPr>
            <p:spPr bwMode="auto">
              <a:xfrm>
                <a:off x="6280" y="2906"/>
                <a:ext cx="17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3" name="Rectangle 12"/>
              <p:cNvSpPr>
                <a:spLocks noChangeArrowheads="1"/>
              </p:cNvSpPr>
              <p:nvPr/>
            </p:nvSpPr>
            <p:spPr bwMode="auto">
              <a:xfrm>
                <a:off x="6640" y="2930"/>
                <a:ext cx="17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4" name="Rectangle 13"/>
              <p:cNvSpPr>
                <a:spLocks noChangeArrowheads="1"/>
              </p:cNvSpPr>
              <p:nvPr/>
            </p:nvSpPr>
            <p:spPr bwMode="auto">
              <a:xfrm>
                <a:off x="6640" y="2977"/>
                <a:ext cx="17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5" name="Rectangle 14"/>
              <p:cNvSpPr>
                <a:spLocks noChangeArrowheads="1"/>
              </p:cNvSpPr>
              <p:nvPr/>
            </p:nvSpPr>
            <p:spPr bwMode="auto">
              <a:xfrm>
                <a:off x="6686" y="3024"/>
                <a:ext cx="23"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6" name="Rectangle 15"/>
              <p:cNvSpPr>
                <a:spLocks noChangeArrowheads="1"/>
              </p:cNvSpPr>
              <p:nvPr/>
            </p:nvSpPr>
            <p:spPr bwMode="auto">
              <a:xfrm>
                <a:off x="6640" y="3024"/>
                <a:ext cx="23"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7" name="Rectangle 16"/>
              <p:cNvSpPr>
                <a:spLocks noChangeArrowheads="1"/>
              </p:cNvSpPr>
              <p:nvPr/>
            </p:nvSpPr>
            <p:spPr bwMode="auto">
              <a:xfrm>
                <a:off x="6732" y="3024"/>
                <a:ext cx="81"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8" name="Rectangle 17"/>
              <p:cNvSpPr>
                <a:spLocks noChangeArrowheads="1"/>
              </p:cNvSpPr>
              <p:nvPr/>
            </p:nvSpPr>
            <p:spPr bwMode="auto">
              <a:xfrm>
                <a:off x="6640" y="3071"/>
                <a:ext cx="173"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99" name="Freeform 18"/>
              <p:cNvSpPr>
                <a:spLocks/>
              </p:cNvSpPr>
              <p:nvPr/>
            </p:nvSpPr>
            <p:spPr bwMode="auto">
              <a:xfrm>
                <a:off x="6280" y="2965"/>
                <a:ext cx="197" cy="124"/>
              </a:xfrm>
              <a:custGeom>
                <a:avLst/>
                <a:gdLst>
                  <a:gd name="T0" fmla="*/ 15207 w 40855"/>
                  <a:gd name="T1" fmla="*/ 13239 h 25212"/>
                  <a:gd name="T2" fmla="*/ 11425 w 40855"/>
                  <a:gd name="T3" fmla="*/ 0 h 25212"/>
                  <a:gd name="T4" fmla="*/ 0 w 40855"/>
                  <a:gd name="T5" fmla="*/ 0 h 25212"/>
                  <a:gd name="T6" fmla="*/ 0 w 40855"/>
                  <a:gd name="T7" fmla="*/ 4806 h 25212"/>
                  <a:gd name="T8" fmla="*/ 7801 w 40855"/>
                  <a:gd name="T9" fmla="*/ 4806 h 25212"/>
                  <a:gd name="T10" fmla="*/ 13631 w 40855"/>
                  <a:gd name="T11" fmla="*/ 25212 h 25212"/>
                  <a:gd name="T12" fmla="*/ 22989 w 40855"/>
                  <a:gd name="T13" fmla="*/ 9613 h 25212"/>
                  <a:gd name="T14" fmla="*/ 40855 w 40855"/>
                  <a:gd name="T15" fmla="*/ 9613 h 25212"/>
                  <a:gd name="T16" fmla="*/ 40855 w 40855"/>
                  <a:gd name="T17" fmla="*/ 4806 h 25212"/>
                  <a:gd name="T18" fmla="*/ 20269 w 40855"/>
                  <a:gd name="T19" fmla="*/ 4806 h 25212"/>
                  <a:gd name="T20" fmla="*/ 15207 w 40855"/>
                  <a:gd name="T21" fmla="*/ 13239 h 25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855" h="25212">
                    <a:moveTo>
                      <a:pt x="15207" y="13239"/>
                    </a:moveTo>
                    <a:lnTo>
                      <a:pt x="11425" y="0"/>
                    </a:lnTo>
                    <a:lnTo>
                      <a:pt x="0" y="0"/>
                    </a:lnTo>
                    <a:lnTo>
                      <a:pt x="0" y="4806"/>
                    </a:lnTo>
                    <a:lnTo>
                      <a:pt x="7801" y="4806"/>
                    </a:lnTo>
                    <a:lnTo>
                      <a:pt x="13631" y="25212"/>
                    </a:lnTo>
                    <a:lnTo>
                      <a:pt x="22989" y="9613"/>
                    </a:lnTo>
                    <a:lnTo>
                      <a:pt x="40855" y="9613"/>
                    </a:lnTo>
                    <a:lnTo>
                      <a:pt x="40855" y="4806"/>
                    </a:lnTo>
                    <a:lnTo>
                      <a:pt x="20269" y="4806"/>
                    </a:lnTo>
                    <a:lnTo>
                      <a:pt x="15207" y="13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400" name="Freeform 19"/>
              <p:cNvSpPr>
                <a:spLocks noEditPoints="1"/>
              </p:cNvSpPr>
              <p:nvPr/>
            </p:nvSpPr>
            <p:spPr bwMode="auto">
              <a:xfrm>
                <a:off x="6640" y="2764"/>
                <a:ext cx="173" cy="142"/>
              </a:xfrm>
              <a:custGeom>
                <a:avLst/>
                <a:gdLst>
                  <a:gd name="T0" fmla="*/ 36048 w 36048"/>
                  <a:gd name="T1" fmla="*/ 0 h 28839"/>
                  <a:gd name="T2" fmla="*/ 0 w 36048"/>
                  <a:gd name="T3" fmla="*/ 0 h 28839"/>
                  <a:gd name="T4" fmla="*/ 0 w 36048"/>
                  <a:gd name="T5" fmla="*/ 28839 h 28839"/>
                  <a:gd name="T6" fmla="*/ 36048 w 36048"/>
                  <a:gd name="T7" fmla="*/ 28839 h 28839"/>
                  <a:gd name="T8" fmla="*/ 36048 w 36048"/>
                  <a:gd name="T9" fmla="*/ 0 h 28839"/>
                  <a:gd name="T10" fmla="*/ 31242 w 36048"/>
                  <a:gd name="T11" fmla="*/ 24032 h 28839"/>
                  <a:gd name="T12" fmla="*/ 4806 w 36048"/>
                  <a:gd name="T13" fmla="*/ 24032 h 28839"/>
                  <a:gd name="T14" fmla="*/ 4806 w 36048"/>
                  <a:gd name="T15" fmla="*/ 4807 h 28839"/>
                  <a:gd name="T16" fmla="*/ 31242 w 36048"/>
                  <a:gd name="T17" fmla="*/ 4807 h 28839"/>
                  <a:gd name="T18" fmla="*/ 31242 w 36048"/>
                  <a:gd name="T19" fmla="*/ 24032 h 28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48" h="28839">
                    <a:moveTo>
                      <a:pt x="36048" y="0"/>
                    </a:moveTo>
                    <a:lnTo>
                      <a:pt x="0" y="0"/>
                    </a:lnTo>
                    <a:lnTo>
                      <a:pt x="0" y="28839"/>
                    </a:lnTo>
                    <a:lnTo>
                      <a:pt x="36048" y="28839"/>
                    </a:lnTo>
                    <a:lnTo>
                      <a:pt x="36048" y="0"/>
                    </a:lnTo>
                    <a:close/>
                    <a:moveTo>
                      <a:pt x="31242" y="24032"/>
                    </a:moveTo>
                    <a:lnTo>
                      <a:pt x="4806" y="24032"/>
                    </a:lnTo>
                    <a:lnTo>
                      <a:pt x="4806" y="4807"/>
                    </a:lnTo>
                    <a:lnTo>
                      <a:pt x="31242" y="4807"/>
                    </a:lnTo>
                    <a:lnTo>
                      <a:pt x="31242" y="240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370" name="TextBox 369"/>
            <p:cNvSpPr txBox="1"/>
            <p:nvPr/>
          </p:nvSpPr>
          <p:spPr>
            <a:xfrm>
              <a:off x="1738070" y="5936525"/>
              <a:ext cx="1596383" cy="400263"/>
            </a:xfrm>
            <a:prstGeom prst="rect">
              <a:avLst/>
            </a:prstGeom>
            <a:noFill/>
          </p:spPr>
          <p:txBody>
            <a:bodyPr wrap="square" rtlCol="0">
              <a:spAutoFit/>
            </a:bodyPr>
            <a:lstStyle/>
            <a:p>
              <a:pPr marL="0" marR="0" lvl="0" indent="0" algn="ctr" defTabSz="1219140" rtl="0" eaLnBrk="1" fontAlgn="auto" latinLnBrk="0" hangingPunct="1">
                <a:lnSpc>
                  <a:spcPct val="70000"/>
                </a:lnSpc>
                <a:spcBef>
                  <a:spcPts val="0"/>
                </a:spcBef>
                <a:spcAft>
                  <a:spcPts val="0"/>
                </a:spcAft>
                <a:buClrTx/>
                <a:buSzTx/>
                <a:buFontTx/>
                <a:buNone/>
                <a:tabLst/>
                <a:defRPr/>
              </a:pPr>
              <a:r>
                <a:rPr kumimoji="0" lang="en-SG" sz="1200" b="0" i="0" u="none" strike="noStrike" kern="1200" cap="none" spc="0" normalizeH="0" baseline="0" noProof="0">
                  <a:ln>
                    <a:noFill/>
                  </a:ln>
                  <a:solidFill>
                    <a:prstClr val="black"/>
                  </a:solidFill>
                  <a:effectLst/>
                  <a:uLnTx/>
                  <a:uFillTx/>
                  <a:latin typeface="Calibri"/>
                  <a:ea typeface="+mn-ea"/>
                  <a:cs typeface="+mn-cs"/>
                </a:rPr>
                <a:t>Digital Manufacturing Processes &amp; Design</a:t>
              </a:r>
            </a:p>
          </p:txBody>
        </p:sp>
        <p:sp>
          <p:nvSpPr>
            <p:cNvPr id="371" name="TextBox 370"/>
            <p:cNvSpPr txBox="1"/>
            <p:nvPr/>
          </p:nvSpPr>
          <p:spPr>
            <a:xfrm>
              <a:off x="5308873" y="5936525"/>
              <a:ext cx="2517319" cy="366661"/>
            </a:xfrm>
            <a:prstGeom prst="rect">
              <a:avLst/>
            </a:prstGeom>
            <a:noFill/>
          </p:spPr>
          <p:txBody>
            <a:bodyPr wrap="square" rtlCol="0">
              <a:spAutoFit/>
            </a:bodyPr>
            <a:lstStyle/>
            <a:p>
              <a:pPr marL="0" marR="0" lvl="0" indent="0" algn="ctr" defTabSz="1219140" rtl="0" eaLnBrk="1" fontAlgn="auto" latinLnBrk="0" hangingPunct="1">
                <a:lnSpc>
                  <a:spcPct val="70000"/>
                </a:lnSpc>
                <a:spcBef>
                  <a:spcPts val="0"/>
                </a:spcBef>
                <a:spcAft>
                  <a:spcPts val="0"/>
                </a:spcAft>
                <a:buClrTx/>
                <a:buSzTx/>
                <a:buFontTx/>
                <a:buNone/>
                <a:tabLst/>
                <a:defRPr/>
              </a:pPr>
              <a:r>
                <a:rPr kumimoji="0" lang="en-SG" sz="1200" b="0" i="0" u="none" strike="noStrike" kern="1200" cap="none" spc="0" normalizeH="0" baseline="0" noProof="0">
                  <a:ln>
                    <a:noFill/>
                  </a:ln>
                  <a:solidFill>
                    <a:prstClr val="black"/>
                  </a:solidFill>
                  <a:effectLst/>
                  <a:uLnTx/>
                  <a:uFillTx/>
                  <a:latin typeface="Calibri"/>
                  <a:ea typeface="+mn-ea"/>
                  <a:cs typeface="+mn-cs"/>
                </a:rPr>
                <a:t>Green Technologies for Marine, Offshore, Oil &amp; Gas Engineering</a:t>
              </a:r>
            </a:p>
          </p:txBody>
        </p:sp>
        <p:sp>
          <p:nvSpPr>
            <p:cNvPr id="372" name="TextBox 371"/>
            <p:cNvSpPr txBox="1"/>
            <p:nvPr/>
          </p:nvSpPr>
          <p:spPr>
            <a:xfrm>
              <a:off x="3511215" y="5936525"/>
              <a:ext cx="1824606" cy="350865"/>
            </a:xfrm>
            <a:prstGeom prst="rect">
              <a:avLst/>
            </a:prstGeom>
            <a:noFill/>
          </p:spPr>
          <p:txBody>
            <a:bodyPr wrap="square" rtlCol="0">
              <a:spAutoFit/>
            </a:bodyPr>
            <a:lstStyle/>
            <a:p>
              <a:pPr marL="0" marR="0" lvl="0" indent="0" algn="ctr" defTabSz="1219140" rtl="0" eaLnBrk="1" fontAlgn="auto" latinLnBrk="0" hangingPunct="1">
                <a:lnSpc>
                  <a:spcPct val="70000"/>
                </a:lnSpc>
                <a:spcBef>
                  <a:spcPts val="0"/>
                </a:spcBef>
                <a:spcAft>
                  <a:spcPts val="0"/>
                </a:spcAft>
                <a:buClrTx/>
                <a:buSzTx/>
                <a:buFontTx/>
                <a:buNone/>
                <a:tabLst/>
                <a:defRPr/>
              </a:pPr>
              <a:r>
                <a:rPr kumimoji="0" lang="en-SG" sz="1200" b="0" i="0" u="none" strike="noStrike" kern="1200" cap="none" spc="0" normalizeH="0" baseline="0" noProof="0">
                  <a:ln>
                    <a:noFill/>
                  </a:ln>
                  <a:solidFill>
                    <a:prstClr val="black"/>
                  </a:solidFill>
                  <a:effectLst/>
                  <a:uLnTx/>
                  <a:uFillTx/>
                  <a:latin typeface="Calibri"/>
                  <a:ea typeface="+mn-ea"/>
                  <a:cs typeface="+mn-cs"/>
                </a:rPr>
                <a:t>Accelerated Materials &amp; Chemicals Development</a:t>
              </a:r>
            </a:p>
          </p:txBody>
        </p:sp>
        <p:sp>
          <p:nvSpPr>
            <p:cNvPr id="373" name="TextBox 372"/>
            <p:cNvSpPr txBox="1"/>
            <p:nvPr/>
          </p:nvSpPr>
          <p:spPr>
            <a:xfrm>
              <a:off x="7891982" y="5936779"/>
              <a:ext cx="1482541" cy="350865"/>
            </a:xfrm>
            <a:prstGeom prst="rect">
              <a:avLst/>
            </a:prstGeom>
            <a:noFill/>
          </p:spPr>
          <p:txBody>
            <a:bodyPr wrap="square" rtlCol="0">
              <a:spAutoFit/>
            </a:bodyPr>
            <a:lstStyle/>
            <a:p>
              <a:pPr marL="0" marR="0" lvl="0" indent="0" algn="ctr" defTabSz="1219140" rtl="0" eaLnBrk="1" fontAlgn="auto" latinLnBrk="0" hangingPunct="1">
                <a:lnSpc>
                  <a:spcPct val="70000"/>
                </a:lnSpc>
                <a:spcBef>
                  <a:spcPts val="0"/>
                </a:spcBef>
                <a:spcAft>
                  <a:spcPts val="0"/>
                </a:spcAft>
                <a:buClrTx/>
                <a:buSzTx/>
                <a:buFontTx/>
                <a:buNone/>
                <a:tabLst/>
                <a:defRPr/>
              </a:pPr>
              <a:r>
                <a:rPr kumimoji="0" lang="en-SG" sz="1200" b="0" i="0" u="none" strike="noStrike" kern="1200" cap="none" spc="0" normalizeH="0" baseline="0" noProof="0">
                  <a:ln>
                    <a:noFill/>
                  </a:ln>
                  <a:solidFill>
                    <a:prstClr val="black"/>
                  </a:solidFill>
                  <a:effectLst/>
                  <a:uLnTx/>
                  <a:uFillTx/>
                  <a:latin typeface="Calibri"/>
                  <a:ea typeface="+mn-ea"/>
                  <a:cs typeface="+mn-cs"/>
                </a:rPr>
                <a:t>Environmental &amp; Food Sustainability</a:t>
              </a:r>
            </a:p>
          </p:txBody>
        </p:sp>
        <p:sp>
          <p:nvSpPr>
            <p:cNvPr id="374" name="TextBox 373"/>
            <p:cNvSpPr txBox="1"/>
            <p:nvPr/>
          </p:nvSpPr>
          <p:spPr>
            <a:xfrm>
              <a:off x="9386409" y="5936525"/>
              <a:ext cx="1535592" cy="350865"/>
            </a:xfrm>
            <a:prstGeom prst="rect">
              <a:avLst/>
            </a:prstGeom>
            <a:noFill/>
          </p:spPr>
          <p:txBody>
            <a:bodyPr wrap="square" rtlCol="0">
              <a:spAutoFit/>
            </a:bodyPr>
            <a:lstStyle/>
            <a:p>
              <a:pPr marL="0" marR="0" lvl="0" indent="0" algn="ctr" defTabSz="121914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MedTech &amp; </a:t>
              </a:r>
            </a:p>
            <a:p>
              <a:pPr marL="0" marR="0" lvl="0" indent="0" algn="ctr" defTabSz="121914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HealthTech</a:t>
              </a: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75" name="Group 146">
              <a:extLst>
                <a:ext uri="{FF2B5EF4-FFF2-40B4-BE49-F238E27FC236}">
                  <a16:creationId xmlns:a16="http://schemas.microsoft.com/office/drawing/2014/main" id="{1ADC7649-56D6-4FC0-B981-B2EDDFCCC9E5}"/>
                </a:ext>
              </a:extLst>
            </p:cNvPr>
            <p:cNvGrpSpPr>
              <a:grpSpLocks noChangeAspect="1"/>
            </p:cNvGrpSpPr>
            <p:nvPr/>
          </p:nvGrpSpPr>
          <p:grpSpPr bwMode="auto">
            <a:xfrm>
              <a:off x="782660" y="5280682"/>
              <a:ext cx="502332" cy="483324"/>
              <a:chOff x="2721" y="629"/>
              <a:chExt cx="627" cy="612"/>
            </a:xfrm>
          </p:grpSpPr>
          <p:sp>
            <p:nvSpPr>
              <p:cNvPr id="384" name="Freeform 147">
                <a:extLst>
                  <a:ext uri="{FF2B5EF4-FFF2-40B4-BE49-F238E27FC236}">
                    <a16:creationId xmlns:a16="http://schemas.microsoft.com/office/drawing/2014/main" id="{75A75BE6-F918-4BA8-AA67-C3CFA6227768}"/>
                  </a:ext>
                </a:extLst>
              </p:cNvPr>
              <p:cNvSpPr>
                <a:spLocks noEditPoints="1"/>
              </p:cNvSpPr>
              <p:nvPr/>
            </p:nvSpPr>
            <p:spPr bwMode="auto">
              <a:xfrm>
                <a:off x="2721" y="629"/>
                <a:ext cx="627" cy="612"/>
              </a:xfrm>
              <a:custGeom>
                <a:avLst/>
                <a:gdLst>
                  <a:gd name="T0" fmla="*/ 275367 w 290816"/>
                  <a:gd name="T1" fmla="*/ 34534 h 283091"/>
                  <a:gd name="T2" fmla="*/ 259462 w 290816"/>
                  <a:gd name="T3" fmla="*/ 141318 h 283091"/>
                  <a:gd name="T4" fmla="*/ 246285 w 290816"/>
                  <a:gd name="T5" fmla="*/ 104512 h 283091"/>
                  <a:gd name="T6" fmla="*/ 226291 w 290816"/>
                  <a:gd name="T7" fmla="*/ 20448 h 283091"/>
                  <a:gd name="T8" fmla="*/ 177216 w 290816"/>
                  <a:gd name="T9" fmla="*/ 97242 h 283091"/>
                  <a:gd name="T10" fmla="*/ 157223 w 290816"/>
                  <a:gd name="T11" fmla="*/ 19539 h 283091"/>
                  <a:gd name="T12" fmla="*/ 132685 w 290816"/>
                  <a:gd name="T13" fmla="*/ 34534 h 283091"/>
                  <a:gd name="T14" fmla="*/ 123597 w 290816"/>
                  <a:gd name="T15" fmla="*/ 34534 h 283091"/>
                  <a:gd name="T16" fmla="*/ 52711 w 290816"/>
                  <a:gd name="T17" fmla="*/ 30445 h 283091"/>
                  <a:gd name="T18" fmla="*/ 43168 w 290816"/>
                  <a:gd name="T19" fmla="*/ 30445 h 283091"/>
                  <a:gd name="T20" fmla="*/ 29537 w 290816"/>
                  <a:gd name="T21" fmla="*/ 139046 h 283091"/>
                  <a:gd name="T22" fmla="*/ 15451 w 290816"/>
                  <a:gd name="T23" fmla="*/ 33626 h 283091"/>
                  <a:gd name="T24" fmla="*/ 12270 w 290816"/>
                  <a:gd name="T25" fmla="*/ 134957 h 283091"/>
                  <a:gd name="T26" fmla="*/ 75885 w 290816"/>
                  <a:gd name="T27" fmla="*/ 209933 h 283091"/>
                  <a:gd name="T28" fmla="*/ 94061 w 290816"/>
                  <a:gd name="T29" fmla="*/ 242649 h 283091"/>
                  <a:gd name="T30" fmla="*/ 108602 w 290816"/>
                  <a:gd name="T31" fmla="*/ 270822 h 283091"/>
                  <a:gd name="T32" fmla="*/ 134049 w 290816"/>
                  <a:gd name="T33" fmla="*/ 283091 h 283091"/>
                  <a:gd name="T34" fmla="*/ 170855 w 290816"/>
                  <a:gd name="T35" fmla="*/ 264915 h 283091"/>
                  <a:gd name="T36" fmla="*/ 199482 w 290816"/>
                  <a:gd name="T37" fmla="*/ 250374 h 283091"/>
                  <a:gd name="T38" fmla="*/ 211750 w 290816"/>
                  <a:gd name="T39" fmla="*/ 224928 h 283091"/>
                  <a:gd name="T40" fmla="*/ 264461 w 290816"/>
                  <a:gd name="T41" fmla="*/ 149043 h 283091"/>
                  <a:gd name="T42" fmla="*/ 241741 w 290816"/>
                  <a:gd name="T43" fmla="*/ 14541 h 283091"/>
                  <a:gd name="T44" fmla="*/ 41351 w 290816"/>
                  <a:gd name="T45" fmla="*/ 15450 h 283091"/>
                  <a:gd name="T46" fmla="*/ 41351 w 290816"/>
                  <a:gd name="T47" fmla="*/ 15450 h 283091"/>
                  <a:gd name="T48" fmla="*/ 15451 w 290816"/>
                  <a:gd name="T49" fmla="*/ 55891 h 283091"/>
                  <a:gd name="T50" fmla="*/ 179488 w 290816"/>
                  <a:gd name="T51" fmla="*/ 19539 h 283091"/>
                  <a:gd name="T52" fmla="*/ 128595 w 290816"/>
                  <a:gd name="T53" fmla="*/ 13178 h 283091"/>
                  <a:gd name="T54" fmla="*/ 202208 w 290816"/>
                  <a:gd name="T55" fmla="*/ 221292 h 283091"/>
                  <a:gd name="T56" fmla="*/ 184032 w 290816"/>
                  <a:gd name="T57" fmla="*/ 244921 h 283091"/>
                  <a:gd name="T58" fmla="*/ 168128 w 290816"/>
                  <a:gd name="T59" fmla="*/ 255827 h 283091"/>
                  <a:gd name="T60" fmla="*/ 137684 w 290816"/>
                  <a:gd name="T61" fmla="*/ 274003 h 283091"/>
                  <a:gd name="T62" fmla="*/ 114055 w 290816"/>
                  <a:gd name="T63" fmla="*/ 255827 h 283091"/>
                  <a:gd name="T64" fmla="*/ 103149 w 290816"/>
                  <a:gd name="T65" fmla="*/ 239923 h 283091"/>
                  <a:gd name="T66" fmla="*/ 84973 w 290816"/>
                  <a:gd name="T67" fmla="*/ 209478 h 283091"/>
                  <a:gd name="T68" fmla="*/ 103149 w 290816"/>
                  <a:gd name="T69" fmla="*/ 185395 h 283091"/>
                  <a:gd name="T70" fmla="*/ 119053 w 290816"/>
                  <a:gd name="T71" fmla="*/ 174489 h 283091"/>
                  <a:gd name="T72" fmla="*/ 149952 w 290816"/>
                  <a:gd name="T73" fmla="*/ 156313 h 283091"/>
                  <a:gd name="T74" fmla="*/ 173581 w 290816"/>
                  <a:gd name="T75" fmla="*/ 174489 h 283091"/>
                  <a:gd name="T76" fmla="*/ 184487 w 290816"/>
                  <a:gd name="T77" fmla="*/ 190393 h 283091"/>
                  <a:gd name="T78" fmla="*/ 202663 w 290816"/>
                  <a:gd name="T79" fmla="*/ 221292 h 283091"/>
                  <a:gd name="T80" fmla="*/ 205844 w 290816"/>
                  <a:gd name="T81" fmla="*/ 201299 h 283091"/>
                  <a:gd name="T82" fmla="*/ 198573 w 290816"/>
                  <a:gd name="T83" fmla="*/ 174944 h 283091"/>
                  <a:gd name="T84" fmla="*/ 159495 w 290816"/>
                  <a:gd name="T85" fmla="*/ 161766 h 283091"/>
                  <a:gd name="T86" fmla="*/ 129050 w 290816"/>
                  <a:gd name="T87" fmla="*/ 151770 h 283091"/>
                  <a:gd name="T88" fmla="*/ 103149 w 290816"/>
                  <a:gd name="T89" fmla="*/ 160857 h 283091"/>
                  <a:gd name="T90" fmla="*/ 90426 w 290816"/>
                  <a:gd name="T91" fmla="*/ 199481 h 283091"/>
                  <a:gd name="T92" fmla="*/ 62254 w 290816"/>
                  <a:gd name="T93" fmla="*/ 178125 h 283091"/>
                  <a:gd name="T94" fmla="*/ 66797 w 290816"/>
                  <a:gd name="T95" fmla="*/ 121324 h 283091"/>
                  <a:gd name="T96" fmla="*/ 101786 w 290816"/>
                  <a:gd name="T97" fmla="*/ 145408 h 283091"/>
                  <a:gd name="T98" fmla="*/ 153133 w 290816"/>
                  <a:gd name="T99" fmla="*/ 93606 h 283091"/>
                  <a:gd name="T100" fmla="*/ 198119 w 290816"/>
                  <a:gd name="T101" fmla="*/ 150406 h 283091"/>
                  <a:gd name="T102" fmla="*/ 252647 w 290816"/>
                  <a:gd name="T103" fmla="*/ 151315 h 283091"/>
                  <a:gd name="T104" fmla="*/ 274912 w 290816"/>
                  <a:gd name="T105" fmla="*/ 43623 h 28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816" h="283091">
                    <a:moveTo>
                      <a:pt x="279910" y="132230"/>
                    </a:moveTo>
                    <a:lnTo>
                      <a:pt x="279910" y="64979"/>
                    </a:lnTo>
                    <a:cubicBezTo>
                      <a:pt x="286272" y="63162"/>
                      <a:pt x="290816" y="57254"/>
                      <a:pt x="290816" y="49984"/>
                    </a:cubicBezTo>
                    <a:cubicBezTo>
                      <a:pt x="290816" y="41350"/>
                      <a:pt x="284000" y="34534"/>
                      <a:pt x="275367" y="34534"/>
                    </a:cubicBezTo>
                    <a:cubicBezTo>
                      <a:pt x="266733" y="34534"/>
                      <a:pt x="259917" y="41350"/>
                      <a:pt x="259917" y="49984"/>
                    </a:cubicBezTo>
                    <a:cubicBezTo>
                      <a:pt x="259917" y="56800"/>
                      <a:pt x="264461" y="62707"/>
                      <a:pt x="270823" y="64979"/>
                    </a:cubicBezTo>
                    <a:lnTo>
                      <a:pt x="270823" y="130413"/>
                    </a:lnTo>
                    <a:lnTo>
                      <a:pt x="259462" y="141318"/>
                    </a:lnTo>
                    <a:cubicBezTo>
                      <a:pt x="258099" y="135865"/>
                      <a:pt x="254918" y="130867"/>
                      <a:pt x="250375" y="127232"/>
                    </a:cubicBezTo>
                    <a:cubicBezTo>
                      <a:pt x="245376" y="122688"/>
                      <a:pt x="239923" y="119962"/>
                      <a:pt x="233561" y="119053"/>
                    </a:cubicBezTo>
                    <a:lnTo>
                      <a:pt x="244922" y="107693"/>
                    </a:lnTo>
                    <a:cubicBezTo>
                      <a:pt x="245831" y="106784"/>
                      <a:pt x="246285" y="105875"/>
                      <a:pt x="246285" y="104512"/>
                    </a:cubicBezTo>
                    <a:lnTo>
                      <a:pt x="246285" y="35443"/>
                    </a:lnTo>
                    <a:cubicBezTo>
                      <a:pt x="252647" y="33626"/>
                      <a:pt x="257191" y="27718"/>
                      <a:pt x="257191" y="20448"/>
                    </a:cubicBezTo>
                    <a:cubicBezTo>
                      <a:pt x="257191" y="11815"/>
                      <a:pt x="250375" y="4999"/>
                      <a:pt x="241741" y="4999"/>
                    </a:cubicBezTo>
                    <a:cubicBezTo>
                      <a:pt x="233107" y="4999"/>
                      <a:pt x="226291" y="11815"/>
                      <a:pt x="226291" y="20448"/>
                    </a:cubicBezTo>
                    <a:cubicBezTo>
                      <a:pt x="226291" y="27264"/>
                      <a:pt x="230835" y="33172"/>
                      <a:pt x="237197" y="35443"/>
                    </a:cubicBezTo>
                    <a:lnTo>
                      <a:pt x="237197" y="102240"/>
                    </a:lnTo>
                    <a:lnTo>
                      <a:pt x="224474" y="114963"/>
                    </a:lnTo>
                    <a:cubicBezTo>
                      <a:pt x="216749" y="97242"/>
                      <a:pt x="195392" y="89062"/>
                      <a:pt x="177216" y="97242"/>
                    </a:cubicBezTo>
                    <a:lnTo>
                      <a:pt x="177216" y="34534"/>
                    </a:lnTo>
                    <a:cubicBezTo>
                      <a:pt x="183578" y="32717"/>
                      <a:pt x="188122" y="26810"/>
                      <a:pt x="188122" y="19539"/>
                    </a:cubicBezTo>
                    <a:cubicBezTo>
                      <a:pt x="188122" y="10906"/>
                      <a:pt x="181306" y="4090"/>
                      <a:pt x="172672" y="4090"/>
                    </a:cubicBezTo>
                    <a:cubicBezTo>
                      <a:pt x="164039" y="4090"/>
                      <a:pt x="157223" y="10906"/>
                      <a:pt x="157223" y="19539"/>
                    </a:cubicBezTo>
                    <a:cubicBezTo>
                      <a:pt x="157223" y="26355"/>
                      <a:pt x="161766" y="32262"/>
                      <a:pt x="168128" y="34534"/>
                    </a:cubicBezTo>
                    <a:lnTo>
                      <a:pt x="168128" y="91789"/>
                    </a:lnTo>
                    <a:cubicBezTo>
                      <a:pt x="158131" y="83155"/>
                      <a:pt x="144045" y="81792"/>
                      <a:pt x="132685" y="87699"/>
                    </a:cubicBezTo>
                    <a:lnTo>
                      <a:pt x="132685" y="34534"/>
                    </a:lnTo>
                    <a:cubicBezTo>
                      <a:pt x="139047" y="32717"/>
                      <a:pt x="143590" y="26810"/>
                      <a:pt x="143590" y="19539"/>
                    </a:cubicBezTo>
                    <a:cubicBezTo>
                      <a:pt x="143590" y="10906"/>
                      <a:pt x="136775" y="4090"/>
                      <a:pt x="128141" y="4090"/>
                    </a:cubicBezTo>
                    <a:cubicBezTo>
                      <a:pt x="119508" y="4090"/>
                      <a:pt x="112692" y="10906"/>
                      <a:pt x="112692" y="19539"/>
                    </a:cubicBezTo>
                    <a:cubicBezTo>
                      <a:pt x="112692" y="26355"/>
                      <a:pt x="117236" y="32262"/>
                      <a:pt x="123597" y="34534"/>
                    </a:cubicBezTo>
                    <a:lnTo>
                      <a:pt x="123597" y="85427"/>
                    </a:lnTo>
                    <a:cubicBezTo>
                      <a:pt x="102241" y="69069"/>
                      <a:pt x="69978" y="79975"/>
                      <a:pt x="63162" y="106784"/>
                    </a:cubicBezTo>
                    <a:lnTo>
                      <a:pt x="52711" y="95878"/>
                    </a:lnTo>
                    <a:lnTo>
                      <a:pt x="52711" y="30445"/>
                    </a:lnTo>
                    <a:cubicBezTo>
                      <a:pt x="59073" y="28173"/>
                      <a:pt x="63616" y="22266"/>
                      <a:pt x="63616" y="15450"/>
                    </a:cubicBezTo>
                    <a:cubicBezTo>
                      <a:pt x="63616" y="6816"/>
                      <a:pt x="56800" y="0"/>
                      <a:pt x="48167" y="0"/>
                    </a:cubicBezTo>
                    <a:cubicBezTo>
                      <a:pt x="39533" y="0"/>
                      <a:pt x="32263" y="6816"/>
                      <a:pt x="32263" y="15450"/>
                    </a:cubicBezTo>
                    <a:cubicBezTo>
                      <a:pt x="32263" y="22266"/>
                      <a:pt x="36807" y="28173"/>
                      <a:pt x="43168" y="30445"/>
                    </a:cubicBezTo>
                    <a:lnTo>
                      <a:pt x="43168" y="97696"/>
                    </a:lnTo>
                    <a:cubicBezTo>
                      <a:pt x="43168" y="99059"/>
                      <a:pt x="43623" y="99968"/>
                      <a:pt x="44532" y="100877"/>
                    </a:cubicBezTo>
                    <a:lnTo>
                      <a:pt x="55892" y="112237"/>
                    </a:lnTo>
                    <a:cubicBezTo>
                      <a:pt x="41805" y="114508"/>
                      <a:pt x="31354" y="125414"/>
                      <a:pt x="29537" y="139046"/>
                    </a:cubicBezTo>
                    <a:lnTo>
                      <a:pt x="19994" y="129504"/>
                    </a:lnTo>
                    <a:lnTo>
                      <a:pt x="19994" y="64070"/>
                    </a:lnTo>
                    <a:cubicBezTo>
                      <a:pt x="26356" y="62253"/>
                      <a:pt x="30900" y="56345"/>
                      <a:pt x="30900" y="49075"/>
                    </a:cubicBezTo>
                    <a:cubicBezTo>
                      <a:pt x="30900" y="40442"/>
                      <a:pt x="24084" y="33626"/>
                      <a:pt x="15451" y="33626"/>
                    </a:cubicBezTo>
                    <a:cubicBezTo>
                      <a:pt x="6816" y="33626"/>
                      <a:pt x="0" y="40896"/>
                      <a:pt x="0" y="49529"/>
                    </a:cubicBezTo>
                    <a:cubicBezTo>
                      <a:pt x="0" y="56345"/>
                      <a:pt x="4545" y="62253"/>
                      <a:pt x="10906" y="64525"/>
                    </a:cubicBezTo>
                    <a:lnTo>
                      <a:pt x="10906" y="131776"/>
                    </a:lnTo>
                    <a:cubicBezTo>
                      <a:pt x="10906" y="133139"/>
                      <a:pt x="11361" y="134048"/>
                      <a:pt x="12270" y="134957"/>
                    </a:cubicBezTo>
                    <a:lnTo>
                      <a:pt x="25902" y="148589"/>
                    </a:lnTo>
                    <a:cubicBezTo>
                      <a:pt x="11815" y="154496"/>
                      <a:pt x="5908" y="168582"/>
                      <a:pt x="6816" y="180397"/>
                    </a:cubicBezTo>
                    <a:cubicBezTo>
                      <a:pt x="8180" y="194483"/>
                      <a:pt x="18631" y="209933"/>
                      <a:pt x="38624" y="209933"/>
                    </a:cubicBezTo>
                    <a:lnTo>
                      <a:pt x="75885" y="209933"/>
                    </a:lnTo>
                    <a:lnTo>
                      <a:pt x="75885" y="225382"/>
                    </a:lnTo>
                    <a:cubicBezTo>
                      <a:pt x="75885" y="227654"/>
                      <a:pt x="77249" y="229471"/>
                      <a:pt x="79520" y="229926"/>
                    </a:cubicBezTo>
                    <a:lnTo>
                      <a:pt x="89517" y="231744"/>
                    </a:lnTo>
                    <a:cubicBezTo>
                      <a:pt x="90426" y="235379"/>
                      <a:pt x="92244" y="239014"/>
                      <a:pt x="94061" y="242649"/>
                    </a:cubicBezTo>
                    <a:lnTo>
                      <a:pt x="88608" y="250374"/>
                    </a:lnTo>
                    <a:cubicBezTo>
                      <a:pt x="87245" y="252192"/>
                      <a:pt x="87700" y="254463"/>
                      <a:pt x="89063" y="256281"/>
                    </a:cubicBezTo>
                    <a:lnTo>
                      <a:pt x="102695" y="270368"/>
                    </a:lnTo>
                    <a:cubicBezTo>
                      <a:pt x="104058" y="271731"/>
                      <a:pt x="106784" y="272185"/>
                      <a:pt x="108602" y="270822"/>
                    </a:cubicBezTo>
                    <a:lnTo>
                      <a:pt x="116781" y="264915"/>
                    </a:lnTo>
                    <a:cubicBezTo>
                      <a:pt x="120416" y="266733"/>
                      <a:pt x="123597" y="268096"/>
                      <a:pt x="127687" y="269459"/>
                    </a:cubicBezTo>
                    <a:lnTo>
                      <a:pt x="129504" y="279455"/>
                    </a:lnTo>
                    <a:cubicBezTo>
                      <a:pt x="129959" y="281728"/>
                      <a:pt x="131776" y="283091"/>
                      <a:pt x="134049" y="283091"/>
                    </a:cubicBezTo>
                    <a:lnTo>
                      <a:pt x="153587" y="283091"/>
                    </a:lnTo>
                    <a:cubicBezTo>
                      <a:pt x="155860" y="283091"/>
                      <a:pt x="157677" y="281728"/>
                      <a:pt x="158131" y="279455"/>
                    </a:cubicBezTo>
                    <a:lnTo>
                      <a:pt x="159949" y="269459"/>
                    </a:lnTo>
                    <a:cubicBezTo>
                      <a:pt x="163584" y="268550"/>
                      <a:pt x="167220" y="266733"/>
                      <a:pt x="170855" y="264915"/>
                    </a:cubicBezTo>
                    <a:lnTo>
                      <a:pt x="179034" y="270822"/>
                    </a:lnTo>
                    <a:cubicBezTo>
                      <a:pt x="180852" y="272185"/>
                      <a:pt x="183123" y="271731"/>
                      <a:pt x="184941" y="270368"/>
                    </a:cubicBezTo>
                    <a:lnTo>
                      <a:pt x="199028" y="256281"/>
                    </a:lnTo>
                    <a:cubicBezTo>
                      <a:pt x="200391" y="254918"/>
                      <a:pt x="200845" y="252192"/>
                      <a:pt x="199482" y="250374"/>
                    </a:cubicBezTo>
                    <a:lnTo>
                      <a:pt x="193574" y="242195"/>
                    </a:lnTo>
                    <a:cubicBezTo>
                      <a:pt x="195393" y="238560"/>
                      <a:pt x="196755" y="235379"/>
                      <a:pt x="198119" y="231289"/>
                    </a:cubicBezTo>
                    <a:lnTo>
                      <a:pt x="208115" y="229471"/>
                    </a:lnTo>
                    <a:cubicBezTo>
                      <a:pt x="210388" y="229017"/>
                      <a:pt x="211750" y="227200"/>
                      <a:pt x="211750" y="224928"/>
                    </a:cubicBezTo>
                    <a:lnTo>
                      <a:pt x="211750" y="209478"/>
                    </a:lnTo>
                    <a:lnTo>
                      <a:pt x="249011" y="209478"/>
                    </a:lnTo>
                    <a:cubicBezTo>
                      <a:pt x="268096" y="209478"/>
                      <a:pt x="278547" y="195392"/>
                      <a:pt x="280819" y="181760"/>
                    </a:cubicBezTo>
                    <a:cubicBezTo>
                      <a:pt x="282637" y="169946"/>
                      <a:pt x="277639" y="155859"/>
                      <a:pt x="264461" y="149043"/>
                    </a:cubicBezTo>
                    <a:lnTo>
                      <a:pt x="279002" y="134502"/>
                    </a:lnTo>
                    <a:cubicBezTo>
                      <a:pt x="279456" y="134502"/>
                      <a:pt x="279910" y="133139"/>
                      <a:pt x="279910" y="132230"/>
                    </a:cubicBezTo>
                    <a:close/>
                    <a:moveTo>
                      <a:pt x="235380" y="20902"/>
                    </a:moveTo>
                    <a:cubicBezTo>
                      <a:pt x="235380" y="17267"/>
                      <a:pt x="238106" y="14541"/>
                      <a:pt x="241741" y="14541"/>
                    </a:cubicBezTo>
                    <a:cubicBezTo>
                      <a:pt x="245376" y="14541"/>
                      <a:pt x="248102" y="17267"/>
                      <a:pt x="248102" y="20902"/>
                    </a:cubicBezTo>
                    <a:cubicBezTo>
                      <a:pt x="248102" y="24537"/>
                      <a:pt x="245376" y="27264"/>
                      <a:pt x="241741" y="27264"/>
                    </a:cubicBezTo>
                    <a:cubicBezTo>
                      <a:pt x="238106" y="27264"/>
                      <a:pt x="235380" y="24537"/>
                      <a:pt x="235380" y="20902"/>
                    </a:cubicBezTo>
                    <a:close/>
                    <a:moveTo>
                      <a:pt x="41351" y="15450"/>
                    </a:moveTo>
                    <a:cubicBezTo>
                      <a:pt x="41351" y="11815"/>
                      <a:pt x="44078" y="9088"/>
                      <a:pt x="47713" y="9088"/>
                    </a:cubicBezTo>
                    <a:cubicBezTo>
                      <a:pt x="51348" y="9088"/>
                      <a:pt x="54074" y="11815"/>
                      <a:pt x="54074" y="15450"/>
                    </a:cubicBezTo>
                    <a:cubicBezTo>
                      <a:pt x="54074" y="19085"/>
                      <a:pt x="51348" y="21811"/>
                      <a:pt x="47713" y="21811"/>
                    </a:cubicBezTo>
                    <a:cubicBezTo>
                      <a:pt x="44532" y="21811"/>
                      <a:pt x="41351" y="19085"/>
                      <a:pt x="41351" y="15450"/>
                    </a:cubicBezTo>
                    <a:close/>
                    <a:moveTo>
                      <a:pt x="9089" y="49529"/>
                    </a:moveTo>
                    <a:cubicBezTo>
                      <a:pt x="9089" y="45894"/>
                      <a:pt x="11815" y="43168"/>
                      <a:pt x="15451" y="43168"/>
                    </a:cubicBezTo>
                    <a:cubicBezTo>
                      <a:pt x="19086" y="43168"/>
                      <a:pt x="21812" y="45894"/>
                      <a:pt x="21812" y="49529"/>
                    </a:cubicBezTo>
                    <a:cubicBezTo>
                      <a:pt x="21812" y="53165"/>
                      <a:pt x="19086" y="55891"/>
                      <a:pt x="15451" y="55891"/>
                    </a:cubicBezTo>
                    <a:cubicBezTo>
                      <a:pt x="11815" y="55891"/>
                      <a:pt x="9089" y="52710"/>
                      <a:pt x="9089" y="49529"/>
                    </a:cubicBezTo>
                    <a:close/>
                    <a:moveTo>
                      <a:pt x="166765" y="19539"/>
                    </a:moveTo>
                    <a:cubicBezTo>
                      <a:pt x="166765" y="15904"/>
                      <a:pt x="169491" y="13178"/>
                      <a:pt x="173127" y="13178"/>
                    </a:cubicBezTo>
                    <a:cubicBezTo>
                      <a:pt x="176762" y="13178"/>
                      <a:pt x="179488" y="15904"/>
                      <a:pt x="179488" y="19539"/>
                    </a:cubicBezTo>
                    <a:cubicBezTo>
                      <a:pt x="179488" y="23175"/>
                      <a:pt x="176762" y="25901"/>
                      <a:pt x="173127" y="25901"/>
                    </a:cubicBezTo>
                    <a:cubicBezTo>
                      <a:pt x="169491" y="25901"/>
                      <a:pt x="166765" y="23175"/>
                      <a:pt x="166765" y="19539"/>
                    </a:cubicBezTo>
                    <a:close/>
                    <a:moveTo>
                      <a:pt x="122234" y="19539"/>
                    </a:moveTo>
                    <a:cubicBezTo>
                      <a:pt x="122234" y="15904"/>
                      <a:pt x="124960" y="13178"/>
                      <a:pt x="128595" y="13178"/>
                    </a:cubicBezTo>
                    <a:cubicBezTo>
                      <a:pt x="132231" y="13178"/>
                      <a:pt x="134957" y="15904"/>
                      <a:pt x="134957" y="19539"/>
                    </a:cubicBezTo>
                    <a:cubicBezTo>
                      <a:pt x="134957" y="23175"/>
                      <a:pt x="132231" y="25901"/>
                      <a:pt x="128595" y="25901"/>
                    </a:cubicBezTo>
                    <a:cubicBezTo>
                      <a:pt x="124960" y="26355"/>
                      <a:pt x="122234" y="23175"/>
                      <a:pt x="122234" y="19539"/>
                    </a:cubicBezTo>
                    <a:close/>
                    <a:moveTo>
                      <a:pt x="202208" y="221292"/>
                    </a:moveTo>
                    <a:lnTo>
                      <a:pt x="193120" y="222655"/>
                    </a:lnTo>
                    <a:cubicBezTo>
                      <a:pt x="191303" y="223110"/>
                      <a:pt x="189939" y="224473"/>
                      <a:pt x="189485" y="226291"/>
                    </a:cubicBezTo>
                    <a:cubicBezTo>
                      <a:pt x="188576" y="230835"/>
                      <a:pt x="186758" y="235379"/>
                      <a:pt x="184032" y="239923"/>
                    </a:cubicBezTo>
                    <a:cubicBezTo>
                      <a:pt x="183123" y="241286"/>
                      <a:pt x="183123" y="243558"/>
                      <a:pt x="184032" y="244921"/>
                    </a:cubicBezTo>
                    <a:lnTo>
                      <a:pt x="189031" y="252192"/>
                    </a:lnTo>
                    <a:lnTo>
                      <a:pt x="180397" y="260825"/>
                    </a:lnTo>
                    <a:lnTo>
                      <a:pt x="173127" y="255827"/>
                    </a:lnTo>
                    <a:cubicBezTo>
                      <a:pt x="171763" y="254918"/>
                      <a:pt x="169491" y="254918"/>
                      <a:pt x="168128" y="255827"/>
                    </a:cubicBezTo>
                    <a:cubicBezTo>
                      <a:pt x="164039" y="258553"/>
                      <a:pt x="159495" y="260371"/>
                      <a:pt x="154496" y="261279"/>
                    </a:cubicBezTo>
                    <a:cubicBezTo>
                      <a:pt x="152679" y="261734"/>
                      <a:pt x="151315" y="263097"/>
                      <a:pt x="150861" y="264915"/>
                    </a:cubicBezTo>
                    <a:lnTo>
                      <a:pt x="149498" y="274003"/>
                    </a:lnTo>
                    <a:lnTo>
                      <a:pt x="137684" y="274003"/>
                    </a:lnTo>
                    <a:lnTo>
                      <a:pt x="136320" y="264915"/>
                    </a:lnTo>
                    <a:cubicBezTo>
                      <a:pt x="135866" y="263097"/>
                      <a:pt x="134503" y="261734"/>
                      <a:pt x="132685" y="261279"/>
                    </a:cubicBezTo>
                    <a:cubicBezTo>
                      <a:pt x="127687" y="259917"/>
                      <a:pt x="123143" y="258099"/>
                      <a:pt x="119053" y="255827"/>
                    </a:cubicBezTo>
                    <a:cubicBezTo>
                      <a:pt x="117690" y="254918"/>
                      <a:pt x="115418" y="254918"/>
                      <a:pt x="114055" y="255827"/>
                    </a:cubicBezTo>
                    <a:lnTo>
                      <a:pt x="106784" y="260825"/>
                    </a:lnTo>
                    <a:lnTo>
                      <a:pt x="98151" y="252192"/>
                    </a:lnTo>
                    <a:lnTo>
                      <a:pt x="103149" y="244921"/>
                    </a:lnTo>
                    <a:cubicBezTo>
                      <a:pt x="104058" y="243558"/>
                      <a:pt x="104058" y="241286"/>
                      <a:pt x="103149" y="239923"/>
                    </a:cubicBezTo>
                    <a:cubicBezTo>
                      <a:pt x="100423" y="235833"/>
                      <a:pt x="98605" y="231289"/>
                      <a:pt x="97697" y="226291"/>
                    </a:cubicBezTo>
                    <a:cubicBezTo>
                      <a:pt x="97242" y="224473"/>
                      <a:pt x="95879" y="223110"/>
                      <a:pt x="94061" y="222655"/>
                    </a:cubicBezTo>
                    <a:lnTo>
                      <a:pt x="84973" y="221292"/>
                    </a:lnTo>
                    <a:lnTo>
                      <a:pt x="84973" y="209478"/>
                    </a:lnTo>
                    <a:lnTo>
                      <a:pt x="94061" y="207660"/>
                    </a:lnTo>
                    <a:cubicBezTo>
                      <a:pt x="95879" y="207206"/>
                      <a:pt x="97242" y="205843"/>
                      <a:pt x="97697" y="204025"/>
                    </a:cubicBezTo>
                    <a:cubicBezTo>
                      <a:pt x="98605" y="199481"/>
                      <a:pt x="100877" y="194483"/>
                      <a:pt x="103149" y="190393"/>
                    </a:cubicBezTo>
                    <a:cubicBezTo>
                      <a:pt x="104058" y="189030"/>
                      <a:pt x="104058" y="186758"/>
                      <a:pt x="103149" y="185395"/>
                    </a:cubicBezTo>
                    <a:lnTo>
                      <a:pt x="98151" y="178125"/>
                    </a:lnTo>
                    <a:lnTo>
                      <a:pt x="106784" y="169491"/>
                    </a:lnTo>
                    <a:lnTo>
                      <a:pt x="114055" y="174489"/>
                    </a:lnTo>
                    <a:cubicBezTo>
                      <a:pt x="115418" y="175398"/>
                      <a:pt x="117236" y="175398"/>
                      <a:pt x="119053" y="174489"/>
                    </a:cubicBezTo>
                    <a:cubicBezTo>
                      <a:pt x="123143" y="171763"/>
                      <a:pt x="127687" y="169946"/>
                      <a:pt x="132685" y="169037"/>
                    </a:cubicBezTo>
                    <a:cubicBezTo>
                      <a:pt x="134503" y="168582"/>
                      <a:pt x="135866" y="167219"/>
                      <a:pt x="136320" y="165401"/>
                    </a:cubicBezTo>
                    <a:lnTo>
                      <a:pt x="137684" y="156313"/>
                    </a:lnTo>
                    <a:lnTo>
                      <a:pt x="149952" y="156313"/>
                    </a:lnTo>
                    <a:lnTo>
                      <a:pt x="151315" y="165401"/>
                    </a:lnTo>
                    <a:cubicBezTo>
                      <a:pt x="151770" y="167219"/>
                      <a:pt x="153133" y="168582"/>
                      <a:pt x="154951" y="169037"/>
                    </a:cubicBezTo>
                    <a:cubicBezTo>
                      <a:pt x="159949" y="170400"/>
                      <a:pt x="164493" y="172217"/>
                      <a:pt x="168582" y="174489"/>
                    </a:cubicBezTo>
                    <a:cubicBezTo>
                      <a:pt x="169946" y="175398"/>
                      <a:pt x="172218" y="175398"/>
                      <a:pt x="173581" y="174489"/>
                    </a:cubicBezTo>
                    <a:lnTo>
                      <a:pt x="180852" y="169491"/>
                    </a:lnTo>
                    <a:lnTo>
                      <a:pt x="189485" y="178125"/>
                    </a:lnTo>
                    <a:lnTo>
                      <a:pt x="184487" y="185395"/>
                    </a:lnTo>
                    <a:cubicBezTo>
                      <a:pt x="183578" y="186758"/>
                      <a:pt x="183578" y="189030"/>
                      <a:pt x="184487" y="190393"/>
                    </a:cubicBezTo>
                    <a:cubicBezTo>
                      <a:pt x="187213" y="194483"/>
                      <a:pt x="189031" y="199027"/>
                      <a:pt x="189939" y="204025"/>
                    </a:cubicBezTo>
                    <a:cubicBezTo>
                      <a:pt x="190393" y="205843"/>
                      <a:pt x="191757" y="207206"/>
                      <a:pt x="193574" y="207660"/>
                    </a:cubicBezTo>
                    <a:lnTo>
                      <a:pt x="202663" y="209478"/>
                    </a:lnTo>
                    <a:lnTo>
                      <a:pt x="202663" y="221292"/>
                    </a:lnTo>
                    <a:lnTo>
                      <a:pt x="202208" y="221292"/>
                    </a:lnTo>
                    <a:close/>
                    <a:moveTo>
                      <a:pt x="271277" y="181305"/>
                    </a:moveTo>
                    <a:cubicBezTo>
                      <a:pt x="269913" y="191302"/>
                      <a:pt x="262189" y="201299"/>
                      <a:pt x="248557" y="201299"/>
                    </a:cubicBezTo>
                    <a:lnTo>
                      <a:pt x="205844" y="201299"/>
                    </a:lnTo>
                    <a:lnTo>
                      <a:pt x="197664" y="199936"/>
                    </a:lnTo>
                    <a:cubicBezTo>
                      <a:pt x="196755" y="196301"/>
                      <a:pt x="194938" y="192665"/>
                      <a:pt x="193120" y="189030"/>
                    </a:cubicBezTo>
                    <a:lnTo>
                      <a:pt x="199028" y="180851"/>
                    </a:lnTo>
                    <a:cubicBezTo>
                      <a:pt x="200391" y="179033"/>
                      <a:pt x="199936" y="176762"/>
                      <a:pt x="198573" y="174944"/>
                    </a:cubicBezTo>
                    <a:lnTo>
                      <a:pt x="184487" y="161312"/>
                    </a:lnTo>
                    <a:cubicBezTo>
                      <a:pt x="183123" y="159949"/>
                      <a:pt x="180397" y="159494"/>
                      <a:pt x="178579" y="160857"/>
                    </a:cubicBezTo>
                    <a:lnTo>
                      <a:pt x="170401" y="166311"/>
                    </a:lnTo>
                    <a:cubicBezTo>
                      <a:pt x="167220" y="164492"/>
                      <a:pt x="163584" y="163130"/>
                      <a:pt x="159495" y="161766"/>
                    </a:cubicBezTo>
                    <a:lnTo>
                      <a:pt x="157677" y="151770"/>
                    </a:lnTo>
                    <a:cubicBezTo>
                      <a:pt x="157223" y="149497"/>
                      <a:pt x="155405" y="148135"/>
                      <a:pt x="153133" y="148135"/>
                    </a:cubicBezTo>
                    <a:lnTo>
                      <a:pt x="133594" y="148135"/>
                    </a:lnTo>
                    <a:cubicBezTo>
                      <a:pt x="131322" y="148135"/>
                      <a:pt x="129504" y="149497"/>
                      <a:pt x="129050" y="151770"/>
                    </a:cubicBezTo>
                    <a:lnTo>
                      <a:pt x="127233" y="161766"/>
                    </a:lnTo>
                    <a:cubicBezTo>
                      <a:pt x="123597" y="162675"/>
                      <a:pt x="119962" y="164492"/>
                      <a:pt x="116327" y="166311"/>
                    </a:cubicBezTo>
                    <a:lnTo>
                      <a:pt x="109057" y="160403"/>
                    </a:lnTo>
                    <a:cubicBezTo>
                      <a:pt x="107239" y="159040"/>
                      <a:pt x="104967" y="159494"/>
                      <a:pt x="103149" y="160857"/>
                    </a:cubicBezTo>
                    <a:lnTo>
                      <a:pt x="89517" y="174489"/>
                    </a:lnTo>
                    <a:cubicBezTo>
                      <a:pt x="88154" y="175852"/>
                      <a:pt x="87700" y="178579"/>
                      <a:pt x="89063" y="180397"/>
                    </a:cubicBezTo>
                    <a:lnTo>
                      <a:pt x="94970" y="188576"/>
                    </a:lnTo>
                    <a:cubicBezTo>
                      <a:pt x="93152" y="192211"/>
                      <a:pt x="91789" y="195392"/>
                      <a:pt x="90426" y="199481"/>
                    </a:cubicBezTo>
                    <a:lnTo>
                      <a:pt x="81338" y="201299"/>
                    </a:lnTo>
                    <a:cubicBezTo>
                      <a:pt x="79520" y="200844"/>
                      <a:pt x="84973" y="201299"/>
                      <a:pt x="39533" y="201299"/>
                    </a:cubicBezTo>
                    <a:cubicBezTo>
                      <a:pt x="24992" y="201299"/>
                      <a:pt x="17722" y="190848"/>
                      <a:pt x="16813" y="179942"/>
                    </a:cubicBezTo>
                    <a:cubicBezTo>
                      <a:pt x="14087" y="146771"/>
                      <a:pt x="62254" y="147680"/>
                      <a:pt x="62254" y="178125"/>
                    </a:cubicBezTo>
                    <a:cubicBezTo>
                      <a:pt x="62254" y="180851"/>
                      <a:pt x="64071" y="182668"/>
                      <a:pt x="66797" y="182668"/>
                    </a:cubicBezTo>
                    <a:cubicBezTo>
                      <a:pt x="69524" y="182668"/>
                      <a:pt x="71341" y="180851"/>
                      <a:pt x="71341" y="178125"/>
                    </a:cubicBezTo>
                    <a:cubicBezTo>
                      <a:pt x="71341" y="158586"/>
                      <a:pt x="53619" y="144954"/>
                      <a:pt x="39079" y="146316"/>
                    </a:cubicBezTo>
                    <a:cubicBezTo>
                      <a:pt x="37262" y="131776"/>
                      <a:pt x="50439" y="118144"/>
                      <a:pt x="66797" y="121324"/>
                    </a:cubicBezTo>
                    <a:cubicBezTo>
                      <a:pt x="69524" y="121779"/>
                      <a:pt x="72250" y="119507"/>
                      <a:pt x="72250" y="116326"/>
                    </a:cubicBezTo>
                    <a:cubicBezTo>
                      <a:pt x="72250" y="89062"/>
                      <a:pt x="105876" y="77248"/>
                      <a:pt x="123597" y="96787"/>
                    </a:cubicBezTo>
                    <a:cubicBezTo>
                      <a:pt x="123597" y="96787"/>
                      <a:pt x="123597" y="97242"/>
                      <a:pt x="124052" y="97242"/>
                    </a:cubicBezTo>
                    <a:cubicBezTo>
                      <a:pt x="139955" y="115872"/>
                      <a:pt x="126778" y="145408"/>
                      <a:pt x="101786" y="145408"/>
                    </a:cubicBezTo>
                    <a:cubicBezTo>
                      <a:pt x="99060" y="145408"/>
                      <a:pt x="97242" y="147225"/>
                      <a:pt x="97242" y="149952"/>
                    </a:cubicBezTo>
                    <a:cubicBezTo>
                      <a:pt x="97242" y="152678"/>
                      <a:pt x="99060" y="154496"/>
                      <a:pt x="101786" y="154496"/>
                    </a:cubicBezTo>
                    <a:cubicBezTo>
                      <a:pt x="130868" y="154496"/>
                      <a:pt x="149498" y="123143"/>
                      <a:pt x="135412" y="97696"/>
                    </a:cubicBezTo>
                    <a:cubicBezTo>
                      <a:pt x="140410" y="94061"/>
                      <a:pt x="146771" y="92243"/>
                      <a:pt x="153133" y="93606"/>
                    </a:cubicBezTo>
                    <a:cubicBezTo>
                      <a:pt x="170401" y="96787"/>
                      <a:pt x="167674" y="111782"/>
                      <a:pt x="175399" y="109510"/>
                    </a:cubicBezTo>
                    <a:cubicBezTo>
                      <a:pt x="177671" y="109056"/>
                      <a:pt x="187213" y="99059"/>
                      <a:pt x="202663" y="104967"/>
                    </a:cubicBezTo>
                    <a:cubicBezTo>
                      <a:pt x="209933" y="107693"/>
                      <a:pt x="215840" y="113600"/>
                      <a:pt x="218112" y="120870"/>
                    </a:cubicBezTo>
                    <a:cubicBezTo>
                      <a:pt x="205844" y="125414"/>
                      <a:pt x="198119" y="137229"/>
                      <a:pt x="198119" y="150406"/>
                    </a:cubicBezTo>
                    <a:cubicBezTo>
                      <a:pt x="198119" y="153133"/>
                      <a:pt x="199936" y="154950"/>
                      <a:pt x="202663" y="154950"/>
                    </a:cubicBezTo>
                    <a:cubicBezTo>
                      <a:pt x="205389" y="154950"/>
                      <a:pt x="207207" y="153133"/>
                      <a:pt x="207207" y="150406"/>
                    </a:cubicBezTo>
                    <a:cubicBezTo>
                      <a:pt x="207207" y="130867"/>
                      <a:pt x="230381" y="119962"/>
                      <a:pt x="245376" y="134502"/>
                    </a:cubicBezTo>
                    <a:cubicBezTo>
                      <a:pt x="250375" y="139046"/>
                      <a:pt x="253101" y="145862"/>
                      <a:pt x="252647" y="151315"/>
                    </a:cubicBezTo>
                    <a:cubicBezTo>
                      <a:pt x="252192" y="153587"/>
                      <a:pt x="254010" y="155859"/>
                      <a:pt x="255827" y="156313"/>
                    </a:cubicBezTo>
                    <a:cubicBezTo>
                      <a:pt x="268096" y="159494"/>
                      <a:pt x="272640" y="171308"/>
                      <a:pt x="271277" y="181305"/>
                    </a:cubicBezTo>
                    <a:close/>
                    <a:moveTo>
                      <a:pt x="268550" y="49984"/>
                    </a:moveTo>
                    <a:cubicBezTo>
                      <a:pt x="268550" y="46349"/>
                      <a:pt x="271277" y="43623"/>
                      <a:pt x="274912" y="43623"/>
                    </a:cubicBezTo>
                    <a:cubicBezTo>
                      <a:pt x="278547" y="43623"/>
                      <a:pt x="281274" y="46349"/>
                      <a:pt x="281274" y="49984"/>
                    </a:cubicBezTo>
                    <a:cubicBezTo>
                      <a:pt x="281274" y="53619"/>
                      <a:pt x="278547" y="56345"/>
                      <a:pt x="274912" y="56345"/>
                    </a:cubicBezTo>
                    <a:cubicBezTo>
                      <a:pt x="271731" y="56345"/>
                      <a:pt x="268550" y="53619"/>
                      <a:pt x="268550" y="499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5" name="Freeform 148">
                <a:extLst>
                  <a:ext uri="{FF2B5EF4-FFF2-40B4-BE49-F238E27FC236}">
                    <a16:creationId xmlns:a16="http://schemas.microsoft.com/office/drawing/2014/main" id="{0828E6C5-ED20-4E1C-876D-D400EE998B44}"/>
                  </a:ext>
                </a:extLst>
              </p:cNvPr>
              <p:cNvSpPr>
                <a:spLocks noEditPoints="1"/>
              </p:cNvSpPr>
              <p:nvPr/>
            </p:nvSpPr>
            <p:spPr bwMode="auto">
              <a:xfrm>
                <a:off x="2980" y="1019"/>
                <a:ext cx="151" cy="151"/>
              </a:xfrm>
              <a:custGeom>
                <a:avLst/>
                <a:gdLst>
                  <a:gd name="T0" fmla="*/ 34988 w 69977"/>
                  <a:gd name="T1" fmla="*/ 0 h 69977"/>
                  <a:gd name="T2" fmla="*/ 0 w 69977"/>
                  <a:gd name="T3" fmla="*/ 34988 h 69977"/>
                  <a:gd name="T4" fmla="*/ 34988 w 69977"/>
                  <a:gd name="T5" fmla="*/ 69977 h 69977"/>
                  <a:gd name="T6" fmla="*/ 69977 w 69977"/>
                  <a:gd name="T7" fmla="*/ 34988 h 69977"/>
                  <a:gd name="T8" fmla="*/ 34988 w 69977"/>
                  <a:gd name="T9" fmla="*/ 0 h 69977"/>
                  <a:gd name="T10" fmla="*/ 34988 w 69977"/>
                  <a:gd name="T11" fmla="*/ 60889 h 69977"/>
                  <a:gd name="T12" fmla="*/ 9087 w 69977"/>
                  <a:gd name="T13" fmla="*/ 34988 h 69977"/>
                  <a:gd name="T14" fmla="*/ 34988 w 69977"/>
                  <a:gd name="T15" fmla="*/ 9087 h 69977"/>
                  <a:gd name="T16" fmla="*/ 60889 w 69977"/>
                  <a:gd name="T17" fmla="*/ 34988 h 69977"/>
                  <a:gd name="T18" fmla="*/ 34988 w 69977"/>
                  <a:gd name="T19" fmla="*/ 60889 h 69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977" h="69977">
                    <a:moveTo>
                      <a:pt x="34988" y="0"/>
                    </a:moveTo>
                    <a:cubicBezTo>
                      <a:pt x="15903" y="0"/>
                      <a:pt x="0" y="15903"/>
                      <a:pt x="0" y="34988"/>
                    </a:cubicBezTo>
                    <a:cubicBezTo>
                      <a:pt x="0" y="54073"/>
                      <a:pt x="15903" y="69977"/>
                      <a:pt x="34988" y="69977"/>
                    </a:cubicBezTo>
                    <a:cubicBezTo>
                      <a:pt x="54073" y="69977"/>
                      <a:pt x="69977" y="54073"/>
                      <a:pt x="69977" y="34988"/>
                    </a:cubicBezTo>
                    <a:cubicBezTo>
                      <a:pt x="69977" y="15903"/>
                      <a:pt x="54073" y="0"/>
                      <a:pt x="34988" y="0"/>
                    </a:cubicBezTo>
                    <a:close/>
                    <a:moveTo>
                      <a:pt x="34988" y="60889"/>
                    </a:moveTo>
                    <a:cubicBezTo>
                      <a:pt x="20902" y="60889"/>
                      <a:pt x="9087" y="49074"/>
                      <a:pt x="9087" y="34988"/>
                    </a:cubicBezTo>
                    <a:cubicBezTo>
                      <a:pt x="9087" y="20902"/>
                      <a:pt x="20902" y="9087"/>
                      <a:pt x="34988" y="9087"/>
                    </a:cubicBezTo>
                    <a:cubicBezTo>
                      <a:pt x="49074" y="9087"/>
                      <a:pt x="60889" y="20902"/>
                      <a:pt x="60889" y="34988"/>
                    </a:cubicBezTo>
                    <a:cubicBezTo>
                      <a:pt x="60889" y="49529"/>
                      <a:pt x="49074" y="60889"/>
                      <a:pt x="34988" y="6088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376" name="Group 15"/>
            <p:cNvGrpSpPr>
              <a:grpSpLocks noChangeAspect="1"/>
            </p:cNvGrpSpPr>
            <p:nvPr/>
          </p:nvGrpSpPr>
          <p:grpSpPr bwMode="auto">
            <a:xfrm>
              <a:off x="11151205" y="5368256"/>
              <a:ext cx="432591" cy="486469"/>
              <a:chOff x="1090" y="1934"/>
              <a:chExt cx="419" cy="478"/>
            </a:xfrm>
          </p:grpSpPr>
          <p:sp>
            <p:nvSpPr>
              <p:cNvPr id="378" name="Freeform 16"/>
              <p:cNvSpPr>
                <a:spLocks/>
              </p:cNvSpPr>
              <p:nvPr/>
            </p:nvSpPr>
            <p:spPr bwMode="auto">
              <a:xfrm>
                <a:off x="1263" y="2136"/>
                <a:ext cx="73" cy="74"/>
              </a:xfrm>
              <a:custGeom>
                <a:avLst/>
                <a:gdLst>
                  <a:gd name="T0" fmla="*/ 19129 w 52668"/>
                  <a:gd name="T1" fmla="*/ 3977 h 52668"/>
                  <a:gd name="T2" fmla="*/ 48691 w 52668"/>
                  <a:gd name="T3" fmla="*/ 19129 h 52668"/>
                  <a:gd name="T4" fmla="*/ 33539 w 52668"/>
                  <a:gd name="T5" fmla="*/ 48691 h 52668"/>
                  <a:gd name="T6" fmla="*/ 3977 w 52668"/>
                  <a:gd name="T7" fmla="*/ 33539 h 52668"/>
                  <a:gd name="T8" fmla="*/ 19129 w 52668"/>
                  <a:gd name="T9" fmla="*/ 3977 h 52668"/>
                </a:gdLst>
                <a:ahLst/>
                <a:cxnLst>
                  <a:cxn ang="0">
                    <a:pos x="T0" y="T1"/>
                  </a:cxn>
                  <a:cxn ang="0">
                    <a:pos x="T2" y="T3"/>
                  </a:cxn>
                  <a:cxn ang="0">
                    <a:pos x="T4" y="T5"/>
                  </a:cxn>
                  <a:cxn ang="0">
                    <a:pos x="T6" y="T7"/>
                  </a:cxn>
                  <a:cxn ang="0">
                    <a:pos x="T8" y="T9"/>
                  </a:cxn>
                </a:cxnLst>
                <a:rect l="0" t="0" r="r" b="b"/>
                <a:pathLst>
                  <a:path w="52668" h="52668">
                    <a:moveTo>
                      <a:pt x="19129" y="3977"/>
                    </a:moveTo>
                    <a:cubicBezTo>
                      <a:pt x="31470" y="0"/>
                      <a:pt x="44714" y="6788"/>
                      <a:pt x="48691" y="19129"/>
                    </a:cubicBezTo>
                    <a:cubicBezTo>
                      <a:pt x="52668" y="31470"/>
                      <a:pt x="45880" y="44714"/>
                      <a:pt x="33539" y="48691"/>
                    </a:cubicBezTo>
                    <a:cubicBezTo>
                      <a:pt x="21198" y="52668"/>
                      <a:pt x="7954" y="45880"/>
                      <a:pt x="3977" y="33539"/>
                    </a:cubicBezTo>
                    <a:cubicBezTo>
                      <a:pt x="0" y="21198"/>
                      <a:pt x="6788" y="7954"/>
                      <a:pt x="19129" y="3977"/>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79" name="Freeform 17"/>
              <p:cNvSpPr>
                <a:spLocks noEditPoints="1"/>
              </p:cNvSpPr>
              <p:nvPr/>
            </p:nvSpPr>
            <p:spPr bwMode="auto">
              <a:xfrm>
                <a:off x="1233" y="1934"/>
                <a:ext cx="133" cy="478"/>
              </a:xfrm>
              <a:custGeom>
                <a:avLst/>
                <a:gdLst>
                  <a:gd name="T0" fmla="*/ 42002 w 95117"/>
                  <a:gd name="T1" fmla="*/ 339376 h 342491"/>
                  <a:gd name="T2" fmla="*/ 23867 w 95117"/>
                  <a:gd name="T3" fmla="*/ 318953 h 342491"/>
                  <a:gd name="T4" fmla="*/ 3424 w 95117"/>
                  <a:gd name="T5" fmla="*/ 221744 h 342491"/>
                  <a:gd name="T6" fmla="*/ 5939 w 95117"/>
                  <a:gd name="T7" fmla="*/ 96118 h 342491"/>
                  <a:gd name="T8" fmla="*/ 30493 w 95117"/>
                  <a:gd name="T9" fmla="*/ 12380 h 342491"/>
                  <a:gd name="T10" fmla="*/ 53115 w 95117"/>
                  <a:gd name="T11" fmla="*/ 3115 h 342491"/>
                  <a:gd name="T12" fmla="*/ 71250 w 95117"/>
                  <a:gd name="T13" fmla="*/ 23538 h 342491"/>
                  <a:gd name="T14" fmla="*/ 91693 w 95117"/>
                  <a:gd name="T15" fmla="*/ 120747 h 342491"/>
                  <a:gd name="T16" fmla="*/ 89178 w 95117"/>
                  <a:gd name="T17" fmla="*/ 246373 h 342491"/>
                  <a:gd name="T18" fmla="*/ 64624 w 95117"/>
                  <a:gd name="T19" fmla="*/ 330111 h 342491"/>
                  <a:gd name="T20" fmla="*/ 42002 w 95117"/>
                  <a:gd name="T21" fmla="*/ 339376 h 342491"/>
                  <a:gd name="T22" fmla="*/ 55083 w 95117"/>
                  <a:gd name="T23" fmla="*/ 322834 h 342491"/>
                  <a:gd name="T24" fmla="*/ 77272 w 95117"/>
                  <a:gd name="T25" fmla="*/ 244874 h 342491"/>
                  <a:gd name="T26" fmla="*/ 79730 w 95117"/>
                  <a:gd name="T27" fmla="*/ 121694 h 342491"/>
                  <a:gd name="T28" fmla="*/ 60430 w 95117"/>
                  <a:gd name="T29" fmla="*/ 28727 h 342491"/>
                  <a:gd name="T30" fmla="*/ 49037 w 95117"/>
                  <a:gd name="T31" fmla="*/ 14401 h 342491"/>
                  <a:gd name="T32" fmla="*/ 40034 w 95117"/>
                  <a:gd name="T33" fmla="*/ 19657 h 342491"/>
                  <a:gd name="T34" fmla="*/ 17845 w 95117"/>
                  <a:gd name="T35" fmla="*/ 97617 h 342491"/>
                  <a:gd name="T36" fmla="*/ 15387 w 95117"/>
                  <a:gd name="T37" fmla="*/ 220797 h 342491"/>
                  <a:gd name="T38" fmla="*/ 34687 w 95117"/>
                  <a:gd name="T39" fmla="*/ 313764 h 342491"/>
                  <a:gd name="T40" fmla="*/ 46080 w 95117"/>
                  <a:gd name="T41" fmla="*/ 328090 h 342491"/>
                  <a:gd name="T42" fmla="*/ 55083 w 95117"/>
                  <a:gd name="T43" fmla="*/ 322834 h 34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117" h="342491">
                    <a:moveTo>
                      <a:pt x="42002" y="339376"/>
                    </a:moveTo>
                    <a:cubicBezTo>
                      <a:pt x="34432" y="336641"/>
                      <a:pt x="28536" y="328690"/>
                      <a:pt x="23867" y="318953"/>
                    </a:cubicBezTo>
                    <a:cubicBezTo>
                      <a:pt x="14254" y="298907"/>
                      <a:pt x="6836" y="264821"/>
                      <a:pt x="3424" y="221744"/>
                    </a:cubicBezTo>
                    <a:cubicBezTo>
                      <a:pt x="0" y="178504"/>
                      <a:pt x="1207" y="133685"/>
                      <a:pt x="5939" y="96118"/>
                    </a:cubicBezTo>
                    <a:cubicBezTo>
                      <a:pt x="10607" y="59068"/>
                      <a:pt x="18845" y="27652"/>
                      <a:pt x="30493" y="12380"/>
                    </a:cubicBezTo>
                    <a:cubicBezTo>
                      <a:pt x="36540" y="4451"/>
                      <a:pt x="44497" y="0"/>
                      <a:pt x="53115" y="3115"/>
                    </a:cubicBezTo>
                    <a:cubicBezTo>
                      <a:pt x="60685" y="5850"/>
                      <a:pt x="66581" y="13801"/>
                      <a:pt x="71250" y="23538"/>
                    </a:cubicBezTo>
                    <a:cubicBezTo>
                      <a:pt x="80863" y="43584"/>
                      <a:pt x="88281" y="77670"/>
                      <a:pt x="91693" y="120747"/>
                    </a:cubicBezTo>
                    <a:cubicBezTo>
                      <a:pt x="95117" y="163987"/>
                      <a:pt x="93910" y="208806"/>
                      <a:pt x="89178" y="246373"/>
                    </a:cubicBezTo>
                    <a:cubicBezTo>
                      <a:pt x="84510" y="283423"/>
                      <a:pt x="76272" y="314839"/>
                      <a:pt x="64624" y="330111"/>
                    </a:cubicBezTo>
                    <a:cubicBezTo>
                      <a:pt x="58577" y="338040"/>
                      <a:pt x="50620" y="342491"/>
                      <a:pt x="42002" y="339376"/>
                    </a:cubicBezTo>
                    <a:close/>
                    <a:moveTo>
                      <a:pt x="55083" y="322834"/>
                    </a:moveTo>
                    <a:cubicBezTo>
                      <a:pt x="64506" y="310478"/>
                      <a:pt x="72568" y="282209"/>
                      <a:pt x="77272" y="244874"/>
                    </a:cubicBezTo>
                    <a:cubicBezTo>
                      <a:pt x="81900" y="208139"/>
                      <a:pt x="83092" y="164139"/>
                      <a:pt x="79730" y="121694"/>
                    </a:cubicBezTo>
                    <a:cubicBezTo>
                      <a:pt x="76356" y="79086"/>
                      <a:pt x="69080" y="46764"/>
                      <a:pt x="60430" y="28727"/>
                    </a:cubicBezTo>
                    <a:cubicBezTo>
                      <a:pt x="55969" y="19423"/>
                      <a:pt x="51841" y="15414"/>
                      <a:pt x="49037" y="14401"/>
                    </a:cubicBezTo>
                    <a:cubicBezTo>
                      <a:pt x="47207" y="13739"/>
                      <a:pt x="44446" y="13873"/>
                      <a:pt x="40034" y="19657"/>
                    </a:cubicBezTo>
                    <a:cubicBezTo>
                      <a:pt x="30611" y="32013"/>
                      <a:pt x="22549" y="60282"/>
                      <a:pt x="17845" y="97617"/>
                    </a:cubicBezTo>
                    <a:cubicBezTo>
                      <a:pt x="13217" y="134352"/>
                      <a:pt x="12025" y="178352"/>
                      <a:pt x="15387" y="220797"/>
                    </a:cubicBezTo>
                    <a:cubicBezTo>
                      <a:pt x="18761" y="263405"/>
                      <a:pt x="26037" y="295727"/>
                      <a:pt x="34687" y="313764"/>
                    </a:cubicBezTo>
                    <a:cubicBezTo>
                      <a:pt x="39148" y="323068"/>
                      <a:pt x="43276" y="327077"/>
                      <a:pt x="46080" y="328090"/>
                    </a:cubicBezTo>
                    <a:cubicBezTo>
                      <a:pt x="47910" y="328752"/>
                      <a:pt x="50671" y="328618"/>
                      <a:pt x="55083" y="3228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0" name="Freeform 18"/>
              <p:cNvSpPr>
                <a:spLocks noEditPoints="1"/>
              </p:cNvSpPr>
              <p:nvPr/>
            </p:nvSpPr>
            <p:spPr bwMode="auto">
              <a:xfrm>
                <a:off x="1090" y="2040"/>
                <a:ext cx="419" cy="266"/>
              </a:xfrm>
              <a:custGeom>
                <a:avLst/>
                <a:gdLst>
                  <a:gd name="T0" fmla="*/ 266048 w 299951"/>
                  <a:gd name="T1" fmla="*/ 189568 h 190393"/>
                  <a:gd name="T2" fmla="*/ 171641 w 299951"/>
                  <a:gd name="T3" fmla="*/ 158667 h 190393"/>
                  <a:gd name="T4" fmla="*/ 3861 w 299951"/>
                  <a:gd name="T5" fmla="*/ 30543 h 190393"/>
                  <a:gd name="T6" fmla="*/ 7148 w 299951"/>
                  <a:gd name="T7" fmla="*/ 6318 h 190393"/>
                  <a:gd name="T8" fmla="*/ 33903 w 299951"/>
                  <a:gd name="T9" fmla="*/ 825 h 190393"/>
                  <a:gd name="T10" fmla="*/ 128310 w 299951"/>
                  <a:gd name="T11" fmla="*/ 31726 h 190393"/>
                  <a:gd name="T12" fmla="*/ 296090 w 299951"/>
                  <a:gd name="T13" fmla="*/ 159850 h 190393"/>
                  <a:gd name="T14" fmla="*/ 292803 w 299951"/>
                  <a:gd name="T15" fmla="*/ 184075 h 190393"/>
                  <a:gd name="T16" fmla="*/ 266048 w 299951"/>
                  <a:gd name="T17" fmla="*/ 189568 h 190393"/>
                  <a:gd name="T18" fmla="*/ 285068 w 299951"/>
                  <a:gd name="T19" fmla="*/ 174900 h 190393"/>
                  <a:gd name="T20" fmla="*/ 285017 w 299951"/>
                  <a:gd name="T21" fmla="*/ 164475 h 190393"/>
                  <a:gd name="T22" fmla="*/ 123149 w 299951"/>
                  <a:gd name="T23" fmla="*/ 42559 h 190393"/>
                  <a:gd name="T24" fmla="*/ 32987 w 299951"/>
                  <a:gd name="T25" fmla="*/ 12790 h 190393"/>
                  <a:gd name="T26" fmla="*/ 14883 w 299951"/>
                  <a:gd name="T27" fmla="*/ 15493 h 190393"/>
                  <a:gd name="T28" fmla="*/ 14934 w 299951"/>
                  <a:gd name="T29" fmla="*/ 25918 h 190393"/>
                  <a:gd name="T30" fmla="*/ 176802 w 299951"/>
                  <a:gd name="T31" fmla="*/ 147834 h 190393"/>
                  <a:gd name="T32" fmla="*/ 266964 w 299951"/>
                  <a:gd name="T33" fmla="*/ 177603 h 190393"/>
                  <a:gd name="T34" fmla="*/ 285068 w 299951"/>
                  <a:gd name="T35" fmla="*/ 174900 h 190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951" h="190393">
                    <a:moveTo>
                      <a:pt x="266048" y="189568"/>
                    </a:moveTo>
                    <a:cubicBezTo>
                      <a:pt x="243881" y="187870"/>
                      <a:pt x="210653" y="177251"/>
                      <a:pt x="171641" y="158667"/>
                    </a:cubicBezTo>
                    <a:cubicBezTo>
                      <a:pt x="94216" y="121784"/>
                      <a:pt x="18261" y="65019"/>
                      <a:pt x="3861" y="30543"/>
                    </a:cubicBezTo>
                    <a:cubicBezTo>
                      <a:pt x="68" y="21462"/>
                      <a:pt x="0" y="12344"/>
                      <a:pt x="7148" y="6318"/>
                    </a:cubicBezTo>
                    <a:cubicBezTo>
                      <a:pt x="13302" y="1131"/>
                      <a:pt x="23135" y="0"/>
                      <a:pt x="33903" y="825"/>
                    </a:cubicBezTo>
                    <a:cubicBezTo>
                      <a:pt x="56070" y="2523"/>
                      <a:pt x="89298" y="13142"/>
                      <a:pt x="128310" y="31726"/>
                    </a:cubicBezTo>
                    <a:cubicBezTo>
                      <a:pt x="205735" y="68609"/>
                      <a:pt x="281690" y="125374"/>
                      <a:pt x="296090" y="159850"/>
                    </a:cubicBezTo>
                    <a:cubicBezTo>
                      <a:pt x="299883" y="168931"/>
                      <a:pt x="299951" y="178049"/>
                      <a:pt x="292803" y="184075"/>
                    </a:cubicBezTo>
                    <a:cubicBezTo>
                      <a:pt x="286649" y="189262"/>
                      <a:pt x="276816" y="190393"/>
                      <a:pt x="266048" y="189568"/>
                    </a:cubicBezTo>
                    <a:close/>
                    <a:moveTo>
                      <a:pt x="285068" y="174900"/>
                    </a:moveTo>
                    <a:cubicBezTo>
                      <a:pt x="286353" y="173817"/>
                      <a:pt x="287916" y="171417"/>
                      <a:pt x="285017" y="164475"/>
                    </a:cubicBezTo>
                    <a:cubicBezTo>
                      <a:pt x="272649" y="134863"/>
                      <a:pt x="200913" y="79605"/>
                      <a:pt x="123149" y="42559"/>
                    </a:cubicBezTo>
                    <a:cubicBezTo>
                      <a:pt x="84562" y="24177"/>
                      <a:pt x="52932" y="14318"/>
                      <a:pt x="32987" y="12790"/>
                    </a:cubicBezTo>
                    <a:cubicBezTo>
                      <a:pt x="22699" y="12002"/>
                      <a:pt x="17162" y="13571"/>
                      <a:pt x="14883" y="15493"/>
                    </a:cubicBezTo>
                    <a:cubicBezTo>
                      <a:pt x="13598" y="16576"/>
                      <a:pt x="12035" y="18976"/>
                      <a:pt x="14934" y="25918"/>
                    </a:cubicBezTo>
                    <a:cubicBezTo>
                      <a:pt x="27302" y="55530"/>
                      <a:pt x="99038" y="110788"/>
                      <a:pt x="176802" y="147834"/>
                    </a:cubicBezTo>
                    <a:cubicBezTo>
                      <a:pt x="215389" y="166216"/>
                      <a:pt x="247019" y="176075"/>
                      <a:pt x="266964" y="177603"/>
                    </a:cubicBezTo>
                    <a:cubicBezTo>
                      <a:pt x="277252" y="178391"/>
                      <a:pt x="282789" y="176822"/>
                      <a:pt x="285068" y="17490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1" name="Freeform 19"/>
              <p:cNvSpPr>
                <a:spLocks noEditPoints="1"/>
              </p:cNvSpPr>
              <p:nvPr/>
            </p:nvSpPr>
            <p:spPr bwMode="auto">
              <a:xfrm>
                <a:off x="1090" y="2035"/>
                <a:ext cx="419" cy="276"/>
              </a:xfrm>
              <a:custGeom>
                <a:avLst/>
                <a:gdLst>
                  <a:gd name="T0" fmla="*/ 20752 w 299601"/>
                  <a:gd name="T1" fmla="*/ 193192 h 197961"/>
                  <a:gd name="T2" fmla="*/ 1416 w 299601"/>
                  <a:gd name="T3" fmla="*/ 178233 h 197961"/>
                  <a:gd name="T4" fmla="*/ 10036 w 299601"/>
                  <a:gd name="T5" fmla="*/ 152316 h 197961"/>
                  <a:gd name="T6" fmla="*/ 84001 w 299601"/>
                  <a:gd name="T7" fmla="*/ 86008 h 197961"/>
                  <a:gd name="T8" fmla="*/ 278849 w 299601"/>
                  <a:gd name="T9" fmla="*/ 4769 h 197961"/>
                  <a:gd name="T10" fmla="*/ 298185 w 299601"/>
                  <a:gd name="T11" fmla="*/ 19728 h 197961"/>
                  <a:gd name="T12" fmla="*/ 289565 w 299601"/>
                  <a:gd name="T13" fmla="*/ 45645 h 197961"/>
                  <a:gd name="T14" fmla="*/ 215600 w 299601"/>
                  <a:gd name="T15" fmla="*/ 111953 h 197961"/>
                  <a:gd name="T16" fmla="*/ 20752 w 299601"/>
                  <a:gd name="T17" fmla="*/ 193192 h 197961"/>
                  <a:gd name="T18" fmla="*/ 208799 w 299601"/>
                  <a:gd name="T19" fmla="*/ 102066 h 197961"/>
                  <a:gd name="T20" fmla="*/ 279661 w 299601"/>
                  <a:gd name="T21" fmla="*/ 38869 h 197961"/>
                  <a:gd name="T22" fmla="*/ 286372 w 299601"/>
                  <a:gd name="T23" fmla="*/ 21839 h 197961"/>
                  <a:gd name="T24" fmla="*/ 277318 w 299601"/>
                  <a:gd name="T25" fmla="*/ 16670 h 197961"/>
                  <a:gd name="T26" fmla="*/ 90802 w 299601"/>
                  <a:gd name="T27" fmla="*/ 95895 h 197961"/>
                  <a:gd name="T28" fmla="*/ 19940 w 299601"/>
                  <a:gd name="T29" fmla="*/ 159092 h 197961"/>
                  <a:gd name="T30" fmla="*/ 13229 w 299601"/>
                  <a:gd name="T31" fmla="*/ 176122 h 197961"/>
                  <a:gd name="T32" fmla="*/ 22283 w 299601"/>
                  <a:gd name="T33" fmla="*/ 181291 h 197961"/>
                  <a:gd name="T34" fmla="*/ 208799 w 299601"/>
                  <a:gd name="T35" fmla="*/ 102066 h 197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601" h="197961">
                    <a:moveTo>
                      <a:pt x="20752" y="193192"/>
                    </a:moveTo>
                    <a:cubicBezTo>
                      <a:pt x="10991" y="191937"/>
                      <a:pt x="3061" y="187436"/>
                      <a:pt x="1416" y="178233"/>
                    </a:cubicBezTo>
                    <a:cubicBezTo>
                      <a:pt x="0" y="170310"/>
                      <a:pt x="3938" y="161229"/>
                      <a:pt x="10036" y="152316"/>
                    </a:cubicBezTo>
                    <a:cubicBezTo>
                      <a:pt x="22590" y="133968"/>
                      <a:pt x="48401" y="110501"/>
                      <a:pt x="84001" y="86008"/>
                    </a:cubicBezTo>
                    <a:cubicBezTo>
                      <a:pt x="154655" y="37398"/>
                      <a:pt x="241792" y="0"/>
                      <a:pt x="278849" y="4769"/>
                    </a:cubicBezTo>
                    <a:cubicBezTo>
                      <a:pt x="288610" y="6024"/>
                      <a:pt x="296540" y="10525"/>
                      <a:pt x="298185" y="19728"/>
                    </a:cubicBezTo>
                    <a:cubicBezTo>
                      <a:pt x="299601" y="27651"/>
                      <a:pt x="295663" y="36732"/>
                      <a:pt x="289565" y="45645"/>
                    </a:cubicBezTo>
                    <a:cubicBezTo>
                      <a:pt x="277011" y="63993"/>
                      <a:pt x="251200" y="87460"/>
                      <a:pt x="215600" y="111953"/>
                    </a:cubicBezTo>
                    <a:cubicBezTo>
                      <a:pt x="144946" y="160563"/>
                      <a:pt x="57809" y="197961"/>
                      <a:pt x="20752" y="193192"/>
                    </a:cubicBezTo>
                    <a:close/>
                    <a:moveTo>
                      <a:pt x="208799" y="102066"/>
                    </a:moveTo>
                    <a:cubicBezTo>
                      <a:pt x="244012" y="77840"/>
                      <a:pt x="268365" y="55378"/>
                      <a:pt x="279661" y="38869"/>
                    </a:cubicBezTo>
                    <a:cubicBezTo>
                      <a:pt x="285488" y="30353"/>
                      <a:pt x="286896" y="24774"/>
                      <a:pt x="286372" y="21839"/>
                    </a:cubicBezTo>
                    <a:cubicBezTo>
                      <a:pt x="286076" y="20185"/>
                      <a:pt x="284779" y="17631"/>
                      <a:pt x="277318" y="16670"/>
                    </a:cubicBezTo>
                    <a:cubicBezTo>
                      <a:pt x="245489" y="12575"/>
                      <a:pt x="161902" y="46978"/>
                      <a:pt x="90802" y="95895"/>
                    </a:cubicBezTo>
                    <a:cubicBezTo>
                      <a:pt x="55589" y="120121"/>
                      <a:pt x="31236" y="142583"/>
                      <a:pt x="19940" y="159092"/>
                    </a:cubicBezTo>
                    <a:cubicBezTo>
                      <a:pt x="14113" y="167608"/>
                      <a:pt x="12705" y="173187"/>
                      <a:pt x="13229" y="176122"/>
                    </a:cubicBezTo>
                    <a:cubicBezTo>
                      <a:pt x="13525" y="177776"/>
                      <a:pt x="14822" y="180330"/>
                      <a:pt x="22283" y="181291"/>
                    </a:cubicBezTo>
                    <a:cubicBezTo>
                      <a:pt x="54112" y="185386"/>
                      <a:pt x="137699" y="150983"/>
                      <a:pt x="208799" y="10206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2" name="Freeform 20"/>
              <p:cNvSpPr>
                <a:spLocks/>
              </p:cNvSpPr>
              <p:nvPr/>
            </p:nvSpPr>
            <p:spPr bwMode="auto">
              <a:xfrm>
                <a:off x="1101" y="2089"/>
                <a:ext cx="55" cy="55"/>
              </a:xfrm>
              <a:custGeom>
                <a:avLst/>
                <a:gdLst>
                  <a:gd name="T0" fmla="*/ 14244 w 39218"/>
                  <a:gd name="T1" fmla="*/ 2962 h 39218"/>
                  <a:gd name="T2" fmla="*/ 36256 w 39218"/>
                  <a:gd name="T3" fmla="*/ 14244 h 39218"/>
                  <a:gd name="T4" fmla="*/ 24974 w 39218"/>
                  <a:gd name="T5" fmla="*/ 36256 h 39218"/>
                  <a:gd name="T6" fmla="*/ 2962 w 39218"/>
                  <a:gd name="T7" fmla="*/ 24974 h 39218"/>
                  <a:gd name="T8" fmla="*/ 14244 w 39218"/>
                  <a:gd name="T9" fmla="*/ 2962 h 39218"/>
                </a:gdLst>
                <a:ahLst/>
                <a:cxnLst>
                  <a:cxn ang="0">
                    <a:pos x="T0" y="T1"/>
                  </a:cxn>
                  <a:cxn ang="0">
                    <a:pos x="T2" y="T3"/>
                  </a:cxn>
                  <a:cxn ang="0">
                    <a:pos x="T4" y="T5"/>
                  </a:cxn>
                  <a:cxn ang="0">
                    <a:pos x="T6" y="T7"/>
                  </a:cxn>
                  <a:cxn ang="0">
                    <a:pos x="T8" y="T9"/>
                  </a:cxn>
                </a:cxnLst>
                <a:rect l="0" t="0" r="r" b="b"/>
                <a:pathLst>
                  <a:path w="39218" h="39218">
                    <a:moveTo>
                      <a:pt x="14244" y="2962"/>
                    </a:moveTo>
                    <a:cubicBezTo>
                      <a:pt x="23433" y="0"/>
                      <a:pt x="33295" y="5055"/>
                      <a:pt x="36256" y="14244"/>
                    </a:cubicBezTo>
                    <a:cubicBezTo>
                      <a:pt x="39218" y="23433"/>
                      <a:pt x="34163" y="33295"/>
                      <a:pt x="24974" y="36256"/>
                    </a:cubicBezTo>
                    <a:cubicBezTo>
                      <a:pt x="15785" y="39218"/>
                      <a:pt x="5923" y="34163"/>
                      <a:pt x="2962" y="24974"/>
                    </a:cubicBezTo>
                    <a:cubicBezTo>
                      <a:pt x="0" y="15785"/>
                      <a:pt x="5055" y="5923"/>
                      <a:pt x="14244" y="2962"/>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3" name="Freeform 21"/>
              <p:cNvSpPr>
                <a:spLocks/>
              </p:cNvSpPr>
              <p:nvPr/>
            </p:nvSpPr>
            <p:spPr bwMode="auto">
              <a:xfrm>
                <a:off x="1373" y="2038"/>
                <a:ext cx="55" cy="55"/>
              </a:xfrm>
              <a:custGeom>
                <a:avLst/>
                <a:gdLst>
                  <a:gd name="T0" fmla="*/ 14244 w 39218"/>
                  <a:gd name="T1" fmla="*/ 2962 h 39218"/>
                  <a:gd name="T2" fmla="*/ 36256 w 39218"/>
                  <a:gd name="T3" fmla="*/ 14244 h 39218"/>
                  <a:gd name="T4" fmla="*/ 24974 w 39218"/>
                  <a:gd name="T5" fmla="*/ 36256 h 39218"/>
                  <a:gd name="T6" fmla="*/ 2962 w 39218"/>
                  <a:gd name="T7" fmla="*/ 24974 h 39218"/>
                  <a:gd name="T8" fmla="*/ 14244 w 39218"/>
                  <a:gd name="T9" fmla="*/ 2962 h 39218"/>
                </a:gdLst>
                <a:ahLst/>
                <a:cxnLst>
                  <a:cxn ang="0">
                    <a:pos x="T0" y="T1"/>
                  </a:cxn>
                  <a:cxn ang="0">
                    <a:pos x="T2" y="T3"/>
                  </a:cxn>
                  <a:cxn ang="0">
                    <a:pos x="T4" y="T5"/>
                  </a:cxn>
                  <a:cxn ang="0">
                    <a:pos x="T6" y="T7"/>
                  </a:cxn>
                  <a:cxn ang="0">
                    <a:pos x="T8" y="T9"/>
                  </a:cxn>
                </a:cxnLst>
                <a:rect l="0" t="0" r="r" b="b"/>
                <a:pathLst>
                  <a:path w="39218" h="39218">
                    <a:moveTo>
                      <a:pt x="14244" y="2962"/>
                    </a:moveTo>
                    <a:cubicBezTo>
                      <a:pt x="23433" y="0"/>
                      <a:pt x="33295" y="5055"/>
                      <a:pt x="36256" y="14244"/>
                    </a:cubicBezTo>
                    <a:cubicBezTo>
                      <a:pt x="39218" y="23433"/>
                      <a:pt x="34163" y="33295"/>
                      <a:pt x="24974" y="36256"/>
                    </a:cubicBezTo>
                    <a:cubicBezTo>
                      <a:pt x="15785" y="39218"/>
                      <a:pt x="5923" y="34163"/>
                      <a:pt x="2962" y="24974"/>
                    </a:cubicBezTo>
                    <a:cubicBezTo>
                      <a:pt x="0" y="15785"/>
                      <a:pt x="5055" y="5923"/>
                      <a:pt x="14244" y="2962"/>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377" name="TextBox 376"/>
            <p:cNvSpPr txBox="1"/>
            <p:nvPr/>
          </p:nvSpPr>
          <p:spPr>
            <a:xfrm>
              <a:off x="10688320" y="5936525"/>
              <a:ext cx="1299485" cy="350865"/>
            </a:xfrm>
            <a:prstGeom prst="rect">
              <a:avLst/>
            </a:prstGeom>
            <a:noFill/>
          </p:spPr>
          <p:txBody>
            <a:bodyPr wrap="square" rtlCol="0">
              <a:spAutoFit/>
            </a:bodyPr>
            <a:lstStyle/>
            <a:p>
              <a:pPr marL="0" marR="0" lvl="0" indent="0" algn="ctr" defTabSz="121914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Quantum Computing</a:t>
              </a: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Rectangle: Rounded Corners 181">
            <a:extLst>
              <a:ext uri="{FF2B5EF4-FFF2-40B4-BE49-F238E27FC236}">
                <a16:creationId xmlns:a16="http://schemas.microsoft.com/office/drawing/2014/main" id="{9884E5AB-ED51-456E-9400-3F1308266C86}"/>
              </a:ext>
            </a:extLst>
          </p:cNvPr>
          <p:cNvSpPr/>
          <p:nvPr/>
        </p:nvSpPr>
        <p:spPr>
          <a:xfrm>
            <a:off x="4222367" y="1005840"/>
            <a:ext cx="7678847" cy="2830595"/>
          </a:xfrm>
          <a:prstGeom prst="roundRect">
            <a:avLst>
              <a:gd name="adj" fmla="val 6748"/>
            </a:avLst>
          </a:prstGeom>
          <a:solidFill>
            <a:srgbClr val="FF0000">
              <a:alpha val="70980"/>
            </a:srgbClr>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kumimoji="0" lang="en-US" sz="4000" b="0" i="0" u="none" strike="noStrike" kern="1200" cap="none" spc="0" normalizeH="0" baseline="0" noProof="0" dirty="0">
                <a:ln>
                  <a:noFill/>
                </a:ln>
                <a:solidFill>
                  <a:schemeClr val="bg1"/>
                </a:solidFill>
                <a:effectLst/>
                <a:uLnTx/>
                <a:uFillTx/>
                <a:latin typeface="Open Sans"/>
                <a:ea typeface="+mn-ea"/>
                <a:cs typeface="+mn-cs"/>
              </a:rPr>
              <a:t>Physics-</a:t>
            </a:r>
            <a:r>
              <a:rPr kumimoji="0" lang="en-US" sz="4000" b="0" i="0" u="none" strike="noStrike" kern="1200" cap="none" spc="0" normalizeH="0" noProof="0" dirty="0">
                <a:ln>
                  <a:noFill/>
                </a:ln>
                <a:solidFill>
                  <a:schemeClr val="bg1"/>
                </a:solidFill>
                <a:effectLst/>
                <a:uLnTx/>
                <a:uFillTx/>
                <a:latin typeface="Open Sans"/>
                <a:ea typeface="+mn-ea"/>
                <a:cs typeface="+mn-cs"/>
              </a:rPr>
              <a:t>Based Modelling,</a:t>
            </a:r>
            <a:r>
              <a:rPr lang="en-US" sz="4000">
                <a:solidFill>
                  <a:schemeClr val="bg1"/>
                </a:solidFill>
              </a:rPr>
              <a:t> Engineering Systems</a:t>
            </a:r>
          </a:p>
        </p:txBody>
      </p:sp>
      <p:sp>
        <p:nvSpPr>
          <p:cNvPr id="184" name="Rectangle: Rounded Corners 183">
            <a:extLst>
              <a:ext uri="{FF2B5EF4-FFF2-40B4-BE49-F238E27FC236}">
                <a16:creationId xmlns:a16="http://schemas.microsoft.com/office/drawing/2014/main" id="{1062D74F-FD45-4F3F-9B35-16E73BD195CF}"/>
              </a:ext>
            </a:extLst>
          </p:cNvPr>
          <p:cNvSpPr/>
          <p:nvPr/>
        </p:nvSpPr>
        <p:spPr>
          <a:xfrm>
            <a:off x="325921" y="3868382"/>
            <a:ext cx="11560757" cy="1131682"/>
          </a:xfrm>
          <a:prstGeom prst="roundRect">
            <a:avLst>
              <a:gd name="adj" fmla="val 6748"/>
            </a:avLst>
          </a:prstGeom>
          <a:solidFill>
            <a:srgbClr val="7030A0">
              <a:alpha val="70980"/>
            </a:srgbClr>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Open Sans"/>
                <a:ea typeface="+mn-ea"/>
                <a:cs typeface="+mn-cs"/>
              </a:rPr>
              <a:t>Advanced &amp; Efficient Computing</a:t>
            </a:r>
            <a:r>
              <a:rPr kumimoji="0" lang="en-US" sz="4000" b="0" i="0" u="none" strike="noStrike" kern="1200" cap="none" spc="0" normalizeH="0" noProof="0" dirty="0">
                <a:ln>
                  <a:noFill/>
                </a:ln>
                <a:solidFill>
                  <a:schemeClr val="bg1"/>
                </a:solidFill>
                <a:effectLst/>
                <a:uLnTx/>
                <a:uFillTx/>
                <a:latin typeface="Open Sans"/>
                <a:ea typeface="+mn-ea"/>
                <a:cs typeface="+mn-cs"/>
              </a:rPr>
              <a:t> &amp; AI</a:t>
            </a:r>
            <a:endParaRPr kumimoji="0" lang="en-SG" sz="40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185" name="Rectangle: Rounded Corners 184">
            <a:extLst>
              <a:ext uri="{FF2B5EF4-FFF2-40B4-BE49-F238E27FC236}">
                <a16:creationId xmlns:a16="http://schemas.microsoft.com/office/drawing/2014/main" id="{110AC530-3EB3-42D6-AED4-AF38D9FE65DE}"/>
              </a:ext>
            </a:extLst>
          </p:cNvPr>
          <p:cNvSpPr/>
          <p:nvPr/>
        </p:nvSpPr>
        <p:spPr>
          <a:xfrm>
            <a:off x="2334112" y="992658"/>
            <a:ext cx="1828780" cy="2830595"/>
          </a:xfrm>
          <a:prstGeom prst="roundRect">
            <a:avLst>
              <a:gd name="adj" fmla="val 6748"/>
            </a:avLst>
          </a:prstGeom>
          <a:solidFill>
            <a:srgbClr val="0070C0">
              <a:alpha val="70980"/>
            </a:srgbClr>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Open Sans"/>
                <a:ea typeface="+mn-ea"/>
                <a:cs typeface="+mn-cs"/>
              </a:rPr>
              <a:t>Social</a:t>
            </a:r>
            <a:r>
              <a:rPr kumimoji="0" lang="en-US" sz="2400" b="0" i="0" u="none" strike="noStrike" kern="1200" cap="none" spc="0" normalizeH="0" noProof="0" dirty="0">
                <a:ln>
                  <a:noFill/>
                </a:ln>
                <a:solidFill>
                  <a:schemeClr val="bg1"/>
                </a:solidFill>
                <a:effectLst/>
                <a:uLnTx/>
                <a:uFillTx/>
                <a:latin typeface="Open Sans"/>
                <a:ea typeface="+mn-ea"/>
                <a:cs typeface="+mn-cs"/>
              </a:rPr>
              <a:t> &amp; Human </a:t>
            </a:r>
            <a:r>
              <a:rPr kumimoji="0" lang="en-US" sz="2400" b="0" i="0" u="none" strike="noStrike" kern="1200" cap="none" spc="0" normalizeH="0" noProof="0" dirty="0" err="1">
                <a:ln>
                  <a:noFill/>
                </a:ln>
                <a:solidFill>
                  <a:schemeClr val="bg1"/>
                </a:solidFill>
                <a:effectLst/>
                <a:uLnTx/>
                <a:uFillTx/>
                <a:latin typeface="Open Sans"/>
                <a:ea typeface="+mn-ea"/>
                <a:cs typeface="+mn-cs"/>
              </a:rPr>
              <a:t>Behaviour</a:t>
            </a:r>
            <a:endParaRPr kumimoji="0" lang="en-US" sz="2400" b="0" i="0" u="none" strike="noStrike" kern="1200" cap="none" spc="0" normalizeH="0" noProof="0" dirty="0">
              <a:ln>
                <a:noFill/>
              </a:ln>
              <a:solidFill>
                <a:schemeClr val="bg1"/>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bg1"/>
                </a:solidFill>
                <a:latin typeface="Open Sans"/>
              </a:rPr>
              <a:t>Modelling</a:t>
            </a:r>
            <a:endParaRPr kumimoji="0" lang="en-SG" sz="24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186" name="Rectangle: Rounded Corners 185">
            <a:extLst>
              <a:ext uri="{FF2B5EF4-FFF2-40B4-BE49-F238E27FC236}">
                <a16:creationId xmlns:a16="http://schemas.microsoft.com/office/drawing/2014/main" id="{D6D65CC4-0E62-4CA0-A5B2-B8918E194873}"/>
              </a:ext>
            </a:extLst>
          </p:cNvPr>
          <p:cNvSpPr/>
          <p:nvPr/>
        </p:nvSpPr>
        <p:spPr>
          <a:xfrm>
            <a:off x="354351" y="949390"/>
            <a:ext cx="1946257" cy="2898080"/>
          </a:xfrm>
          <a:prstGeom prst="roundRect">
            <a:avLst>
              <a:gd name="adj" fmla="val 6748"/>
            </a:avLst>
          </a:prstGeom>
          <a:solidFill>
            <a:srgbClr val="002060">
              <a:alpha val="70980"/>
            </a:srgbClr>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2400" dirty="0">
                <a:solidFill>
                  <a:schemeClr val="bg1"/>
                </a:solidFill>
              </a:rPr>
              <a:t>Complex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Open Sans"/>
                <a:ea typeface="+mn-ea"/>
                <a:cs typeface="+mn-cs"/>
              </a:rPr>
              <a:t>Multi-scale Urban Systems Modelling</a:t>
            </a:r>
            <a:endParaRPr kumimoji="0" lang="en-SG" sz="2400" b="0" i="0" u="none" strike="noStrike" kern="1200" cap="none" spc="0" normalizeH="0" baseline="0" noProof="0" dirty="0">
              <a:ln>
                <a:noFill/>
              </a:ln>
              <a:solidFill>
                <a:schemeClr val="bg1"/>
              </a:solidFill>
              <a:effectLst/>
              <a:uLnTx/>
              <a:uFillTx/>
              <a:latin typeface="Open Sans"/>
              <a:ea typeface="+mn-ea"/>
              <a:cs typeface="+mn-cs"/>
            </a:endParaRPr>
          </a:p>
        </p:txBody>
      </p:sp>
    </p:spTree>
    <p:extLst>
      <p:ext uri="{BB962C8B-B14F-4D97-AF65-F5344CB8AC3E}">
        <p14:creationId xmlns:p14="http://schemas.microsoft.com/office/powerpoint/2010/main" val="28318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4" grpId="0" animBg="1"/>
      <p:bldP spid="185" grpId="0" animBg="1"/>
      <p:bldP spid="1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Elbow Connector 98"/>
          <p:cNvCxnSpPr/>
          <p:nvPr/>
        </p:nvCxnSpPr>
        <p:spPr>
          <a:xfrm rot="10800000" flipV="1">
            <a:off x="4290132" y="2114639"/>
            <a:ext cx="338412" cy="3982164"/>
          </a:xfrm>
          <a:prstGeom prst="bentConnector2">
            <a:avLst/>
          </a:prstGeom>
          <a:noFill/>
          <a:ln>
            <a:solidFill>
              <a:srgbClr val="C6222B"/>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5FB6EE4D-7AA1-7641-B2AD-85034F21F225}"/>
              </a:ext>
            </a:extLst>
          </p:cNvPr>
          <p:cNvSpPr>
            <a:spLocks noGrp="1"/>
          </p:cNvSpPr>
          <p:nvPr>
            <p:ph idx="1"/>
          </p:nvPr>
        </p:nvSpPr>
        <p:spPr>
          <a:xfrm>
            <a:off x="728661" y="983485"/>
            <a:ext cx="10734676" cy="642877"/>
          </a:xfrm>
        </p:spPr>
        <p:txBody>
          <a:bodyPr>
            <a:noAutofit/>
          </a:bodyPr>
          <a:lstStyle/>
          <a:p>
            <a:pPr marL="23400" indent="0">
              <a:buNone/>
            </a:pPr>
            <a:r>
              <a:rPr lang="en-US" sz="1867" dirty="0"/>
              <a:t>Develop and apply systematic and analytical approaches to design, optimize and enhance decision-making for planning and operations of large-scale complex urban systems. </a:t>
            </a:r>
          </a:p>
        </p:txBody>
      </p:sp>
      <p:sp>
        <p:nvSpPr>
          <p:cNvPr id="2" name="Title 1">
            <a:extLst>
              <a:ext uri="{FF2B5EF4-FFF2-40B4-BE49-F238E27FC236}">
                <a16:creationId xmlns:a16="http://schemas.microsoft.com/office/drawing/2014/main" id="{2F28224E-E5D8-314B-A221-E7E4820437FF}"/>
              </a:ext>
            </a:extLst>
          </p:cNvPr>
          <p:cNvSpPr>
            <a:spLocks noGrp="1"/>
          </p:cNvSpPr>
          <p:nvPr>
            <p:ph type="title"/>
          </p:nvPr>
        </p:nvSpPr>
        <p:spPr/>
        <p:txBody>
          <a:bodyPr/>
          <a:lstStyle/>
          <a:p>
            <a:r>
              <a:rPr lang="en-US"/>
              <a:t>Systems Science Department @IHPC</a:t>
            </a:r>
          </a:p>
        </p:txBody>
      </p:sp>
      <p:sp>
        <p:nvSpPr>
          <p:cNvPr id="5" name="TextBox 4"/>
          <p:cNvSpPr txBox="1"/>
          <p:nvPr/>
        </p:nvSpPr>
        <p:spPr>
          <a:xfrm rot="16200000">
            <a:off x="2374845" y="494763"/>
            <a:ext cx="454097" cy="3228187"/>
          </a:xfrm>
          <a:prstGeom prst="roundRect">
            <a:avLst/>
          </a:prstGeom>
          <a:solidFill>
            <a:srgbClr val="C6222B"/>
          </a:solidFill>
        </p:spPr>
        <p:txBody>
          <a:bodyPr vert="eaVert" wrap="square" rtlCol="0">
            <a:spAutoFit/>
          </a:bodyPr>
          <a:lstStyle/>
          <a:p>
            <a:pPr algn="ctr"/>
            <a:r>
              <a:rPr lang="en-US" sz="1467"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COMPLEX SYSTEMS</a:t>
            </a:r>
            <a:endParaRPr lang="en-SG" sz="1467"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p:cNvSpPr txBox="1"/>
          <p:nvPr/>
        </p:nvSpPr>
        <p:spPr>
          <a:xfrm rot="16200000">
            <a:off x="5799092" y="500806"/>
            <a:ext cx="454097" cy="3228181"/>
          </a:xfrm>
          <a:prstGeom prst="roundRect">
            <a:avLst/>
          </a:prstGeom>
          <a:solidFill>
            <a:srgbClr val="C6222B"/>
          </a:solidFill>
        </p:spPr>
        <p:txBody>
          <a:bodyPr vert="eaVert" wrap="square" rtlCol="0">
            <a:spAutoFit/>
          </a:bodyPr>
          <a:lstStyle/>
          <a:p>
            <a:pPr algn="ctr"/>
            <a:r>
              <a:rPr lang="en-US" sz="1467" b="1" dirty="0">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MULTI-SCALE OPTIMIZATION</a:t>
            </a:r>
            <a:endParaRPr lang="en-SG" sz="1467" b="1" dirty="0">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0" name="Elbow Connector 99"/>
          <p:cNvCxnSpPr/>
          <p:nvPr/>
        </p:nvCxnSpPr>
        <p:spPr>
          <a:xfrm rot="5400000">
            <a:off x="-1035122" y="3990146"/>
            <a:ext cx="4091691" cy="329113"/>
          </a:xfrm>
          <a:prstGeom prst="bentConnector3">
            <a:avLst>
              <a:gd name="adj1" fmla="val 495"/>
            </a:avLst>
          </a:prstGeom>
          <a:noFill/>
          <a:ln>
            <a:solidFill>
              <a:srgbClr val="C6222B"/>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926869" y="4537639"/>
            <a:ext cx="3289117" cy="1672702"/>
          </a:xfrm>
          <a:prstGeom prst="rect">
            <a:avLst/>
          </a:prstGeom>
          <a:noFill/>
        </p:spPr>
        <p:txBody>
          <a:bodyPr wrap="square" rtlCol="0">
            <a:spAutoFit/>
          </a:bodyPr>
          <a:lstStyle/>
          <a:p>
            <a:pPr algn="just"/>
            <a:r>
              <a:rPr lang="en-US" sz="1467">
                <a:latin typeface="Open Sans" panose="020B0606030504020204" pitchFamily="34" charset="0"/>
                <a:ea typeface="Open Sans" panose="020B0606030504020204" pitchFamily="34" charset="0"/>
                <a:cs typeface="Open Sans" panose="020B0606030504020204" pitchFamily="34" charset="0"/>
              </a:rPr>
              <a:t>Model the dynamics and </a:t>
            </a:r>
            <a:r>
              <a:rPr lang="en-US" sz="1467" b="1">
                <a:latin typeface="Open Sans" panose="020B0606030504020204" pitchFamily="34" charset="0"/>
                <a:ea typeface="Open Sans" panose="020B0606030504020204" pitchFamily="34" charset="0"/>
                <a:cs typeface="Open Sans" panose="020B0606030504020204" pitchFamily="34" charset="0"/>
              </a:rPr>
              <a:t>predict emergent behaviour</a:t>
            </a:r>
            <a:r>
              <a:rPr lang="en-US" sz="1467">
                <a:latin typeface="Open Sans" panose="020B0606030504020204" pitchFamily="34" charset="0"/>
                <a:ea typeface="Open Sans" panose="020B0606030504020204" pitchFamily="34" charset="0"/>
                <a:cs typeface="Open Sans" panose="020B0606030504020204" pitchFamily="34" charset="0"/>
              </a:rPr>
              <a:t> of highly interacting systems through data-driven complexity science to gain insights into urban systems and evaluate impact of decision making for different scenarios.</a:t>
            </a:r>
          </a:p>
        </p:txBody>
      </p:sp>
      <p:sp>
        <p:nvSpPr>
          <p:cNvPr id="31" name="TextBox 30"/>
          <p:cNvSpPr txBox="1"/>
          <p:nvPr/>
        </p:nvSpPr>
        <p:spPr>
          <a:xfrm>
            <a:off x="4292855" y="4537639"/>
            <a:ext cx="3347375" cy="1446935"/>
          </a:xfrm>
          <a:prstGeom prst="rect">
            <a:avLst/>
          </a:prstGeom>
          <a:noFill/>
        </p:spPr>
        <p:txBody>
          <a:bodyPr wrap="square" rtlCol="0">
            <a:spAutoFit/>
          </a:bodyPr>
          <a:lstStyle/>
          <a:p>
            <a:pPr algn="just"/>
            <a:r>
              <a:rPr lang="en-US" sz="1467">
                <a:latin typeface="Open Sans" panose="020B0606030504020204" pitchFamily="34" charset="0"/>
                <a:ea typeface="Open Sans" panose="020B0606030504020204" pitchFamily="34" charset="0"/>
                <a:cs typeface="Open Sans" panose="020B0606030504020204" pitchFamily="34" charset="0"/>
              </a:rPr>
              <a:t>Improve </a:t>
            </a:r>
            <a:r>
              <a:rPr lang="en-US" sz="1467" b="1">
                <a:latin typeface="Open Sans" panose="020B0606030504020204" pitchFamily="34" charset="0"/>
                <a:ea typeface="Open Sans" panose="020B0606030504020204" pitchFamily="34" charset="0"/>
                <a:cs typeface="Open Sans" panose="020B0606030504020204" pitchFamily="34" charset="0"/>
              </a:rPr>
              <a:t>operational efficiency </a:t>
            </a:r>
            <a:r>
              <a:rPr lang="en-US" sz="1467">
                <a:latin typeface="Open Sans" panose="020B0606030504020204" pitchFamily="34" charset="0"/>
                <a:ea typeface="Open Sans" panose="020B0606030504020204" pitchFamily="34" charset="0"/>
                <a:cs typeface="Open Sans" panose="020B0606030504020204" pitchFamily="34" charset="0"/>
              </a:rPr>
              <a:t>of port operation and analyse </a:t>
            </a:r>
            <a:r>
              <a:rPr lang="en-US" sz="1467" b="1">
                <a:latin typeface="Open Sans" panose="020B0606030504020204" pitchFamily="34" charset="0"/>
                <a:ea typeface="Open Sans" panose="020B0606030504020204" pitchFamily="34" charset="0"/>
                <a:cs typeface="Open Sans" panose="020B0606030504020204" pitchFamily="34" charset="0"/>
              </a:rPr>
              <a:t>sea traffic dynamics </a:t>
            </a:r>
            <a:r>
              <a:rPr lang="en-US" sz="1467">
                <a:latin typeface="Open Sans" panose="020B0606030504020204" pitchFamily="34" charset="0"/>
                <a:ea typeface="Open Sans" panose="020B0606030504020204" pitchFamily="34" charset="0"/>
                <a:cs typeface="Open Sans" panose="020B0606030504020204" pitchFamily="34" charset="0"/>
              </a:rPr>
              <a:t>to detect collision risk and carry out proactive management for maritime traffic safety.</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2048" y="2456131"/>
            <a:ext cx="3228183" cy="1224820"/>
          </a:xfrm>
          <a:prstGeom prst="roundRect">
            <a:avLst>
              <a:gd name="adj" fmla="val 8594"/>
            </a:avLst>
          </a:prstGeom>
          <a:solidFill>
            <a:srgbClr val="FFFFFF">
              <a:shade val="85000"/>
            </a:srgbClr>
          </a:solidFill>
          <a:ln>
            <a:noFill/>
          </a:ln>
          <a:effectLst>
            <a:outerShdw blurRad="127000" dist="38100" dir="2700000" algn="tl" rotWithShape="0">
              <a:prstClr val="black">
                <a:alpha val="40000"/>
              </a:prstClr>
            </a:outerShdw>
          </a:effectLst>
        </p:spPr>
      </p:pic>
      <p:grpSp>
        <p:nvGrpSpPr>
          <p:cNvPr id="42" name="Group 41"/>
          <p:cNvGrpSpPr/>
          <p:nvPr/>
        </p:nvGrpSpPr>
        <p:grpSpPr>
          <a:xfrm>
            <a:off x="1038188" y="3867889"/>
            <a:ext cx="3177800" cy="604467"/>
            <a:chOff x="5021159" y="3482740"/>
            <a:chExt cx="2382547" cy="360040"/>
          </a:xfrm>
          <a:solidFill>
            <a:srgbClr val="5F5F5F"/>
          </a:solidFill>
        </p:grpSpPr>
        <p:sp>
          <p:nvSpPr>
            <p:cNvPr id="43" name="Rounded Rectangle 42"/>
            <p:cNvSpPr/>
            <p:nvPr/>
          </p:nvSpPr>
          <p:spPr>
            <a:xfrm>
              <a:off x="5021159" y="3482740"/>
              <a:ext cx="774977" cy="3600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67">
                  <a:latin typeface="Open Sans" panose="020B0606030504020204" pitchFamily="34" charset="0"/>
                  <a:ea typeface="Open Sans" panose="020B0606030504020204" pitchFamily="34" charset="0"/>
                  <a:cs typeface="Open Sans" panose="020B0606030504020204" pitchFamily="34" charset="0"/>
                </a:rPr>
                <a:t>Agent-based Simulations</a:t>
              </a:r>
            </a:p>
          </p:txBody>
        </p:sp>
        <p:sp>
          <p:nvSpPr>
            <p:cNvPr id="44" name="Rounded Rectangle 43"/>
            <p:cNvSpPr/>
            <p:nvPr/>
          </p:nvSpPr>
          <p:spPr>
            <a:xfrm>
              <a:off x="5824944" y="3482740"/>
              <a:ext cx="774977" cy="3600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67">
                  <a:latin typeface="Open Sans" panose="020B0606030504020204" pitchFamily="34" charset="0"/>
                  <a:ea typeface="Open Sans" panose="020B0606030504020204" pitchFamily="34" charset="0"/>
                  <a:cs typeface="Open Sans" panose="020B0606030504020204" pitchFamily="34" charset="0"/>
                </a:rPr>
                <a:t>Complex Network Analysis</a:t>
              </a:r>
            </a:p>
          </p:txBody>
        </p:sp>
        <p:sp>
          <p:nvSpPr>
            <p:cNvPr id="45" name="Rounded Rectangle 44"/>
            <p:cNvSpPr/>
            <p:nvPr/>
          </p:nvSpPr>
          <p:spPr>
            <a:xfrm>
              <a:off x="6628729" y="3482740"/>
              <a:ext cx="774977" cy="3600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67" dirty="0">
                  <a:latin typeface="Open Sans" panose="020B0606030504020204" pitchFamily="34" charset="0"/>
                  <a:ea typeface="Open Sans" panose="020B0606030504020204" pitchFamily="34" charset="0"/>
                  <a:cs typeface="Open Sans" panose="020B0606030504020204" pitchFamily="34" charset="0"/>
                </a:rPr>
                <a:t>Systems </a:t>
              </a:r>
            </a:p>
            <a:p>
              <a:pPr lvl="0" algn="ctr"/>
              <a:r>
                <a:rPr lang="en-US" sz="867" dirty="0">
                  <a:latin typeface="Open Sans" panose="020B0606030504020204" pitchFamily="34" charset="0"/>
                  <a:ea typeface="Open Sans" panose="020B0606030504020204" pitchFamily="34" charset="0"/>
                  <a:cs typeface="Open Sans" panose="020B0606030504020204" pitchFamily="34" charset="0"/>
                </a:rPr>
                <a:t>Optimization</a:t>
              </a:r>
            </a:p>
          </p:txBody>
        </p:sp>
      </p:grpSp>
      <p:grpSp>
        <p:nvGrpSpPr>
          <p:cNvPr id="54" name="Group 53"/>
          <p:cNvGrpSpPr/>
          <p:nvPr/>
        </p:nvGrpSpPr>
        <p:grpSpPr>
          <a:xfrm>
            <a:off x="4412047" y="3849804"/>
            <a:ext cx="3228183" cy="642877"/>
            <a:chOff x="5021159" y="3482740"/>
            <a:chExt cx="2382547" cy="360040"/>
          </a:xfrm>
          <a:solidFill>
            <a:srgbClr val="002E88"/>
          </a:solidFill>
        </p:grpSpPr>
        <p:sp>
          <p:nvSpPr>
            <p:cNvPr id="55" name="Rounded Rectangle 54"/>
            <p:cNvSpPr/>
            <p:nvPr/>
          </p:nvSpPr>
          <p:spPr>
            <a:xfrm>
              <a:off x="5021159" y="3482740"/>
              <a:ext cx="774977" cy="3600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67">
                  <a:latin typeface="Open Sans" panose="020B0606030504020204" pitchFamily="34" charset="0"/>
                  <a:ea typeface="Open Sans" panose="020B0606030504020204" pitchFamily="34" charset="0"/>
                  <a:cs typeface="Open Sans" panose="020B0606030504020204" pitchFamily="34" charset="0"/>
                </a:rPr>
                <a:t>Maritime </a:t>
              </a:r>
            </a:p>
            <a:p>
              <a:pPr lvl="0" algn="ctr"/>
              <a:r>
                <a:rPr lang="en-US" sz="867">
                  <a:latin typeface="Open Sans" panose="020B0606030504020204" pitchFamily="34" charset="0"/>
                  <a:ea typeface="Open Sans" panose="020B0606030504020204" pitchFamily="34" charset="0"/>
                  <a:cs typeface="Open Sans" panose="020B0606030504020204" pitchFamily="34" charset="0"/>
                </a:rPr>
                <a:t>&amp; Port Operations Simulation</a:t>
              </a:r>
            </a:p>
          </p:txBody>
        </p:sp>
        <p:sp>
          <p:nvSpPr>
            <p:cNvPr id="56" name="Rounded Rectangle 55"/>
            <p:cNvSpPr/>
            <p:nvPr/>
          </p:nvSpPr>
          <p:spPr>
            <a:xfrm>
              <a:off x="5824944" y="3482740"/>
              <a:ext cx="774977" cy="3600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67">
                  <a:latin typeface="Open Sans" panose="020B0606030504020204" pitchFamily="34" charset="0"/>
                  <a:ea typeface="Open Sans" panose="020B0606030504020204" pitchFamily="34" charset="0"/>
                  <a:cs typeface="Open Sans" panose="020B0606030504020204" pitchFamily="34" charset="0"/>
                </a:rPr>
                <a:t>Logistics &amp; Process Modelling</a:t>
              </a:r>
            </a:p>
          </p:txBody>
        </p:sp>
        <p:sp>
          <p:nvSpPr>
            <p:cNvPr id="57" name="Rounded Rectangle 56"/>
            <p:cNvSpPr/>
            <p:nvPr/>
          </p:nvSpPr>
          <p:spPr>
            <a:xfrm>
              <a:off x="6628729" y="3482740"/>
              <a:ext cx="774977" cy="3600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67">
                  <a:latin typeface="Open Sans" panose="020B0606030504020204" pitchFamily="34" charset="0"/>
                  <a:ea typeface="Open Sans" panose="020B0606030504020204" pitchFamily="34" charset="0"/>
                  <a:cs typeface="Open Sans" panose="020B0606030504020204" pitchFamily="34" charset="0"/>
                </a:rPr>
                <a:t>Decision Support</a:t>
              </a:r>
            </a:p>
            <a:p>
              <a:pPr lvl="0" algn="ctr"/>
              <a:r>
                <a:rPr lang="en-US" sz="867">
                  <a:latin typeface="Open Sans" panose="020B0606030504020204" pitchFamily="34" charset="0"/>
                  <a:ea typeface="Open Sans" panose="020B0606030504020204" pitchFamily="34" charset="0"/>
                  <a:cs typeface="Open Sans" panose="020B0606030504020204" pitchFamily="34" charset="0"/>
                </a:rPr>
                <a:t>Systems</a:t>
              </a:r>
            </a:p>
          </p:txBody>
        </p:sp>
      </p:grpSp>
      <p:pic>
        <p:nvPicPr>
          <p:cNvPr id="33" name="Picture 3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2068" y="2456131"/>
            <a:ext cx="3183919" cy="1224820"/>
          </a:xfrm>
          <a:prstGeom prst="roundRect">
            <a:avLst>
              <a:gd name="adj" fmla="val 8594"/>
            </a:avLst>
          </a:prstGeom>
          <a:solidFill>
            <a:srgbClr val="FFFFFF">
              <a:shade val="85000"/>
            </a:srgbClr>
          </a:solidFill>
          <a:ln>
            <a:noFill/>
          </a:ln>
          <a:effectLst>
            <a:outerShdw blurRad="127000" dist="38100" dir="2700000" algn="tl" rotWithShape="0">
              <a:prstClr val="black">
                <a:alpha val="40000"/>
              </a:prstClr>
            </a:outerShdw>
          </a:effectLst>
        </p:spPr>
      </p:pic>
      <p:sp>
        <p:nvSpPr>
          <p:cNvPr id="34" name="TextBox 33">
            <a:extLst>
              <a:ext uri="{FF2B5EF4-FFF2-40B4-BE49-F238E27FC236}">
                <a16:creationId xmlns:a16="http://schemas.microsoft.com/office/drawing/2014/main" id="{FE34F168-F22C-4BF6-BFAC-F4112075ECE4}"/>
              </a:ext>
            </a:extLst>
          </p:cNvPr>
          <p:cNvSpPr txBox="1"/>
          <p:nvPr/>
        </p:nvSpPr>
        <p:spPr>
          <a:xfrm rot="16200000">
            <a:off x="9223337" y="500806"/>
            <a:ext cx="454097" cy="3228181"/>
          </a:xfrm>
          <a:prstGeom prst="roundRect">
            <a:avLst/>
          </a:prstGeom>
          <a:solidFill>
            <a:srgbClr val="C6222B"/>
          </a:solidFill>
        </p:spPr>
        <p:txBody>
          <a:bodyPr vert="eaVert" wrap="square" rtlCol="0">
            <a:spAutoFit/>
          </a:bodyPr>
          <a:lstStyle/>
          <a:p>
            <a:pPr algn="ctr"/>
            <a:r>
              <a:rPr lang="en-US" sz="1467"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ENERGY SYSTEMS</a:t>
            </a:r>
            <a:endParaRPr lang="en-SG" sz="1467" b="1">
              <a:solidFill>
                <a:schemeClr val="accent6">
                  <a:lumMod val="20000"/>
                  <a:lumOff val="8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5" name="Elbow Connector 98">
            <a:extLst>
              <a:ext uri="{FF2B5EF4-FFF2-40B4-BE49-F238E27FC236}">
                <a16:creationId xmlns:a16="http://schemas.microsoft.com/office/drawing/2014/main" id="{1DF7A2D1-0718-4A95-82B1-1556BB00F6DE}"/>
              </a:ext>
            </a:extLst>
          </p:cNvPr>
          <p:cNvCxnSpPr/>
          <p:nvPr/>
        </p:nvCxnSpPr>
        <p:spPr>
          <a:xfrm rot="10800000" flipV="1">
            <a:off x="7743394" y="2039814"/>
            <a:ext cx="338412" cy="3982164"/>
          </a:xfrm>
          <a:prstGeom prst="bentConnector2">
            <a:avLst/>
          </a:prstGeom>
          <a:noFill/>
          <a:ln>
            <a:solidFill>
              <a:srgbClr val="C6222B"/>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6" name="Group 35">
            <a:extLst>
              <a:ext uri="{FF2B5EF4-FFF2-40B4-BE49-F238E27FC236}">
                <a16:creationId xmlns:a16="http://schemas.microsoft.com/office/drawing/2014/main" id="{036940EF-C2E7-4068-8186-AD785F8CB6F4}"/>
              </a:ext>
            </a:extLst>
          </p:cNvPr>
          <p:cNvGrpSpPr/>
          <p:nvPr/>
        </p:nvGrpSpPr>
        <p:grpSpPr>
          <a:xfrm>
            <a:off x="7836444" y="3844433"/>
            <a:ext cx="3228183" cy="642883"/>
            <a:chOff x="5021159" y="3482740"/>
            <a:chExt cx="2382547" cy="360043"/>
          </a:xfrm>
          <a:solidFill>
            <a:srgbClr val="5C068C"/>
          </a:solidFill>
        </p:grpSpPr>
        <p:sp>
          <p:nvSpPr>
            <p:cNvPr id="41" name="Rounded Rectangle 54">
              <a:extLst>
                <a:ext uri="{FF2B5EF4-FFF2-40B4-BE49-F238E27FC236}">
                  <a16:creationId xmlns:a16="http://schemas.microsoft.com/office/drawing/2014/main" id="{C224AB85-263E-4C8D-A7A7-9CC1CFB9E704}"/>
                </a:ext>
              </a:extLst>
            </p:cNvPr>
            <p:cNvSpPr/>
            <p:nvPr/>
          </p:nvSpPr>
          <p:spPr>
            <a:xfrm>
              <a:off x="5021159" y="3482740"/>
              <a:ext cx="774977" cy="3600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67">
                  <a:latin typeface="Open Sans" panose="020B0606030504020204" pitchFamily="34" charset="0"/>
                  <a:ea typeface="Open Sans" panose="020B0606030504020204" pitchFamily="34" charset="0"/>
                  <a:cs typeface="Open Sans" panose="020B0606030504020204" pitchFamily="34" charset="0"/>
                </a:rPr>
                <a:t>Power Flow</a:t>
              </a:r>
            </a:p>
            <a:p>
              <a:pPr lvl="0" algn="ctr"/>
              <a:r>
                <a:rPr lang="en-US" sz="867">
                  <a:latin typeface="Open Sans" panose="020B0606030504020204" pitchFamily="34" charset="0"/>
                  <a:ea typeface="Open Sans" panose="020B0606030504020204" pitchFamily="34" charset="0"/>
                  <a:cs typeface="Open Sans" panose="020B0606030504020204" pitchFamily="34" charset="0"/>
                </a:rPr>
                <a:t>&amp; Grid Optimization</a:t>
              </a:r>
            </a:p>
          </p:txBody>
        </p:sp>
        <p:sp>
          <p:nvSpPr>
            <p:cNvPr id="46" name="Rounded Rectangle 55">
              <a:extLst>
                <a:ext uri="{FF2B5EF4-FFF2-40B4-BE49-F238E27FC236}">
                  <a16:creationId xmlns:a16="http://schemas.microsoft.com/office/drawing/2014/main" id="{29E3C7A6-6038-4486-88B8-432A58CCFFDA}"/>
                </a:ext>
              </a:extLst>
            </p:cNvPr>
            <p:cNvSpPr/>
            <p:nvPr/>
          </p:nvSpPr>
          <p:spPr>
            <a:xfrm>
              <a:off x="5824944" y="3482740"/>
              <a:ext cx="774977" cy="3600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67">
                  <a:latin typeface="Open Sans" panose="020B0606030504020204" pitchFamily="34" charset="0"/>
                  <a:ea typeface="Open Sans" panose="020B0606030504020204" pitchFamily="34" charset="0"/>
                  <a:cs typeface="Open Sans" panose="020B0606030504020204" pitchFamily="34" charset="0"/>
                </a:rPr>
                <a:t>Infrastructure Planning</a:t>
              </a:r>
            </a:p>
          </p:txBody>
        </p:sp>
        <p:sp>
          <p:nvSpPr>
            <p:cNvPr id="47" name="Rounded Rectangle 56">
              <a:extLst>
                <a:ext uri="{FF2B5EF4-FFF2-40B4-BE49-F238E27FC236}">
                  <a16:creationId xmlns:a16="http://schemas.microsoft.com/office/drawing/2014/main" id="{2086BD9B-BC29-482A-B6C5-1386911F789C}"/>
                </a:ext>
              </a:extLst>
            </p:cNvPr>
            <p:cNvSpPr/>
            <p:nvPr/>
          </p:nvSpPr>
          <p:spPr>
            <a:xfrm>
              <a:off x="6628729" y="3482743"/>
              <a:ext cx="774977" cy="3600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67">
                  <a:latin typeface="Open Sans" panose="020B0606030504020204" pitchFamily="34" charset="0"/>
                  <a:ea typeface="Open Sans" panose="020B0606030504020204" pitchFamily="34" charset="0"/>
                  <a:cs typeface="Open Sans" panose="020B0606030504020204" pitchFamily="34" charset="0"/>
                </a:rPr>
                <a:t>Renewable &amp; Distributed Energy Resources</a:t>
              </a:r>
            </a:p>
          </p:txBody>
        </p:sp>
      </p:grpSp>
      <p:sp>
        <p:nvSpPr>
          <p:cNvPr id="58" name="TextBox 57">
            <a:extLst>
              <a:ext uri="{FF2B5EF4-FFF2-40B4-BE49-F238E27FC236}">
                <a16:creationId xmlns:a16="http://schemas.microsoft.com/office/drawing/2014/main" id="{A1E49C6F-8927-403A-85C4-1B460BA66520}"/>
              </a:ext>
            </a:extLst>
          </p:cNvPr>
          <p:cNvSpPr txBox="1"/>
          <p:nvPr/>
        </p:nvSpPr>
        <p:spPr>
          <a:xfrm>
            <a:off x="7743391" y="4515980"/>
            <a:ext cx="3347375" cy="1446935"/>
          </a:xfrm>
          <a:prstGeom prst="rect">
            <a:avLst/>
          </a:prstGeom>
          <a:noFill/>
        </p:spPr>
        <p:txBody>
          <a:bodyPr wrap="square" rtlCol="0">
            <a:spAutoFit/>
          </a:bodyPr>
          <a:lstStyle/>
          <a:p>
            <a:pPr algn="just"/>
            <a:r>
              <a:rPr lang="en-SG" sz="1467">
                <a:latin typeface="Open Sans" panose="020B0606030504020204" pitchFamily="34" charset="0"/>
                <a:ea typeface="Open Sans" panose="020B0606030504020204" pitchFamily="34" charset="0"/>
                <a:cs typeface="Open Sans" panose="020B0606030504020204" pitchFamily="34" charset="0"/>
              </a:rPr>
              <a:t>Performing </a:t>
            </a:r>
            <a:r>
              <a:rPr lang="en-SG" sz="1467" b="1">
                <a:latin typeface="Open Sans" panose="020B0606030504020204" pitchFamily="34" charset="0"/>
                <a:ea typeface="Open Sans" panose="020B0606030504020204" pitchFamily="34" charset="0"/>
                <a:cs typeface="Open Sans" panose="020B0606030504020204" pitchFamily="34" charset="0"/>
              </a:rPr>
              <a:t>integrated multi-energy systems</a:t>
            </a:r>
            <a:r>
              <a:rPr lang="en-SG" sz="1467">
                <a:latin typeface="Open Sans" panose="020B0606030504020204" pitchFamily="34" charset="0"/>
                <a:ea typeface="Open Sans" panose="020B0606030504020204" pitchFamily="34" charset="0"/>
                <a:cs typeface="Open Sans" panose="020B0606030504020204" pitchFamily="34" charset="0"/>
              </a:rPr>
              <a:t> modelling and simulation for infrastructure planning, risk and resilience assessment  and policy impact analysis.</a:t>
            </a:r>
          </a:p>
        </p:txBody>
      </p:sp>
      <p:pic>
        <p:nvPicPr>
          <p:cNvPr id="29" name="Picture 28">
            <a:extLst>
              <a:ext uri="{FF2B5EF4-FFF2-40B4-BE49-F238E27FC236}">
                <a16:creationId xmlns:a16="http://schemas.microsoft.com/office/drawing/2014/main" id="{1B4F89C6-EAB2-406B-BED4-31EA7D7AF12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862583" y="2456131"/>
            <a:ext cx="3228183" cy="1224820"/>
          </a:xfrm>
          <a:prstGeom prst="roundRect">
            <a:avLst>
              <a:gd name="adj" fmla="val 8594"/>
            </a:avLst>
          </a:prstGeom>
          <a:solidFill>
            <a:srgbClr val="FFFFFF">
              <a:shade val="85000"/>
            </a:srgbClr>
          </a:solidFill>
          <a:ln>
            <a:noFill/>
          </a:ln>
          <a:effectLst>
            <a:outerShdw blurRad="127000" dist="38100" dir="2700000" algn="tl" rotWithShape="0">
              <a:prstClr val="black">
                <a:alpha val="40000"/>
              </a:prstClr>
            </a:outerShdw>
          </a:effectLst>
        </p:spPr>
      </p:pic>
      <p:sp>
        <p:nvSpPr>
          <p:cNvPr id="4" name="Rectangle: Rounded Corners 3">
            <a:extLst>
              <a:ext uri="{FF2B5EF4-FFF2-40B4-BE49-F238E27FC236}">
                <a16:creationId xmlns:a16="http://schemas.microsoft.com/office/drawing/2014/main" id="{B3B69E2E-6F2C-42A4-A34E-216B146895E9}"/>
              </a:ext>
            </a:extLst>
          </p:cNvPr>
          <p:cNvSpPr/>
          <p:nvPr/>
        </p:nvSpPr>
        <p:spPr>
          <a:xfrm>
            <a:off x="7743391" y="1797978"/>
            <a:ext cx="3521740" cy="4402570"/>
          </a:xfrm>
          <a:prstGeom prst="roundRect">
            <a:avLst>
              <a:gd name="adj" fmla="val 6748"/>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SG"/>
          </a:p>
        </p:txBody>
      </p:sp>
    </p:spTree>
    <p:extLst>
      <p:ext uri="{BB962C8B-B14F-4D97-AF65-F5344CB8AC3E}">
        <p14:creationId xmlns:p14="http://schemas.microsoft.com/office/powerpoint/2010/main" val="866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79B71-531D-384C-96FC-94691D5B5299}"/>
              </a:ext>
            </a:extLst>
          </p:cNvPr>
          <p:cNvSpPr>
            <a:spLocks noGrp="1"/>
          </p:cNvSpPr>
          <p:nvPr>
            <p:ph type="title"/>
          </p:nvPr>
        </p:nvSpPr>
        <p:spPr/>
        <p:txBody>
          <a:bodyPr/>
          <a:lstStyle/>
          <a:p>
            <a:r>
              <a:rPr lang="en-GB"/>
              <a:t>Energy Systems Group Key Capabilities</a:t>
            </a:r>
          </a:p>
        </p:txBody>
      </p:sp>
      <p:sp>
        <p:nvSpPr>
          <p:cNvPr id="9" name="TextBox 8">
            <a:extLst>
              <a:ext uri="{FF2B5EF4-FFF2-40B4-BE49-F238E27FC236}">
                <a16:creationId xmlns:a16="http://schemas.microsoft.com/office/drawing/2014/main" id="{524D8489-8D5F-F24A-865F-66BA5C35308A}"/>
              </a:ext>
            </a:extLst>
          </p:cNvPr>
          <p:cNvSpPr txBox="1"/>
          <p:nvPr/>
        </p:nvSpPr>
        <p:spPr>
          <a:xfrm>
            <a:off x="1159328" y="5280003"/>
            <a:ext cx="10145486"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Modelling, simulation, and optimization of integrated multi-energy systems, for infrastructure planning and policy analysis, to incorporate emerging energy resources and improve efficiency and resilience. </a:t>
            </a:r>
          </a:p>
        </p:txBody>
      </p:sp>
      <p:sp>
        <p:nvSpPr>
          <p:cNvPr id="13" name="Oval 12">
            <a:extLst>
              <a:ext uri="{FF2B5EF4-FFF2-40B4-BE49-F238E27FC236}">
                <a16:creationId xmlns:a16="http://schemas.microsoft.com/office/drawing/2014/main" id="{AF7141BA-BA87-D544-877D-05A9E2373742}"/>
              </a:ext>
            </a:extLst>
          </p:cNvPr>
          <p:cNvSpPr/>
          <p:nvPr/>
        </p:nvSpPr>
        <p:spPr>
          <a:xfrm>
            <a:off x="4986908" y="1073767"/>
            <a:ext cx="2218184" cy="1508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Open Sans"/>
                <a:ea typeface="+mn-ea"/>
                <a:cs typeface="+mn-cs"/>
              </a:rPr>
              <a:t>Power Flow Analysis &amp; Optimization</a:t>
            </a:r>
          </a:p>
        </p:txBody>
      </p:sp>
      <p:sp>
        <p:nvSpPr>
          <p:cNvPr id="14" name="Oval 13">
            <a:extLst>
              <a:ext uri="{FF2B5EF4-FFF2-40B4-BE49-F238E27FC236}">
                <a16:creationId xmlns:a16="http://schemas.microsoft.com/office/drawing/2014/main" id="{7FCEE1E0-EAFC-5649-950C-D6AE8E49D16F}"/>
              </a:ext>
            </a:extLst>
          </p:cNvPr>
          <p:cNvSpPr/>
          <p:nvPr/>
        </p:nvSpPr>
        <p:spPr>
          <a:xfrm>
            <a:off x="2997326" y="3255987"/>
            <a:ext cx="2218184" cy="1508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Open Sans"/>
                <a:ea typeface="+mn-ea"/>
                <a:cs typeface="+mn-cs"/>
              </a:rPr>
              <a:t>Infrastructure Planning &amp; Policy Analysis</a:t>
            </a:r>
          </a:p>
        </p:txBody>
      </p:sp>
      <p:sp>
        <p:nvSpPr>
          <p:cNvPr id="15" name="Oval 14">
            <a:extLst>
              <a:ext uri="{FF2B5EF4-FFF2-40B4-BE49-F238E27FC236}">
                <a16:creationId xmlns:a16="http://schemas.microsoft.com/office/drawing/2014/main" id="{FD47C4FB-AA4E-424E-83BA-5FDBA39BE03F}"/>
              </a:ext>
            </a:extLst>
          </p:cNvPr>
          <p:cNvSpPr/>
          <p:nvPr/>
        </p:nvSpPr>
        <p:spPr>
          <a:xfrm>
            <a:off x="6946263" y="3243008"/>
            <a:ext cx="2218184" cy="1508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Open Sans"/>
                <a:ea typeface="+mn-ea"/>
                <a:cs typeface="+mn-cs"/>
              </a:rPr>
              <a:t>Renewables &amp; Distributed Energy Resources</a:t>
            </a:r>
          </a:p>
        </p:txBody>
      </p:sp>
      <p:sp>
        <p:nvSpPr>
          <p:cNvPr id="18" name="Arc 17">
            <a:extLst>
              <a:ext uri="{FF2B5EF4-FFF2-40B4-BE49-F238E27FC236}">
                <a16:creationId xmlns:a16="http://schemas.microsoft.com/office/drawing/2014/main" id="{4E91ABCB-2BC3-3344-816B-604BD160D86B}"/>
              </a:ext>
            </a:extLst>
          </p:cNvPr>
          <p:cNvSpPr/>
          <p:nvPr/>
        </p:nvSpPr>
        <p:spPr>
          <a:xfrm rot="19200000">
            <a:off x="4397477" y="2581234"/>
            <a:ext cx="1374092" cy="784867"/>
          </a:xfrm>
          <a:prstGeom prst="arc">
            <a:avLst>
              <a:gd name="adj1" fmla="val 12286156"/>
              <a:gd name="adj2" fmla="val 18573106"/>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9" name="Arc 18">
            <a:extLst>
              <a:ext uri="{FF2B5EF4-FFF2-40B4-BE49-F238E27FC236}">
                <a16:creationId xmlns:a16="http://schemas.microsoft.com/office/drawing/2014/main" id="{E315EB5F-56B6-CC4F-9C6A-6A9A3980E1ED}"/>
              </a:ext>
            </a:extLst>
          </p:cNvPr>
          <p:cNvSpPr/>
          <p:nvPr/>
        </p:nvSpPr>
        <p:spPr>
          <a:xfrm rot="2388185">
            <a:off x="6419949" y="2647941"/>
            <a:ext cx="1374092" cy="784867"/>
          </a:xfrm>
          <a:prstGeom prst="arc">
            <a:avLst>
              <a:gd name="adj1" fmla="val 13161241"/>
              <a:gd name="adj2" fmla="val 19715939"/>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 name="Arc 19">
            <a:extLst>
              <a:ext uri="{FF2B5EF4-FFF2-40B4-BE49-F238E27FC236}">
                <a16:creationId xmlns:a16="http://schemas.microsoft.com/office/drawing/2014/main" id="{807B1BA0-ED0D-354C-BB32-7D90C6781B9C}"/>
              </a:ext>
            </a:extLst>
          </p:cNvPr>
          <p:cNvSpPr/>
          <p:nvPr/>
        </p:nvSpPr>
        <p:spPr>
          <a:xfrm rot="10641366">
            <a:off x="5164022" y="3847797"/>
            <a:ext cx="1925896" cy="784867"/>
          </a:xfrm>
          <a:prstGeom prst="arc">
            <a:avLst>
              <a:gd name="adj1" fmla="val 11912732"/>
              <a:gd name="adj2" fmla="val 20925940"/>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21" name="Group 20">
            <a:extLst>
              <a:ext uri="{FF2B5EF4-FFF2-40B4-BE49-F238E27FC236}">
                <a16:creationId xmlns:a16="http://schemas.microsoft.com/office/drawing/2014/main" id="{8826631D-FACF-DA41-BC5C-EE1DA220A1FD}"/>
              </a:ext>
            </a:extLst>
          </p:cNvPr>
          <p:cNvGrpSpPr/>
          <p:nvPr/>
        </p:nvGrpSpPr>
        <p:grpSpPr>
          <a:xfrm>
            <a:off x="9497002" y="3231046"/>
            <a:ext cx="695569" cy="695568"/>
            <a:chOff x="1162042" y="4315050"/>
            <a:chExt cx="1114438" cy="1114436"/>
          </a:xfrm>
        </p:grpSpPr>
        <p:sp>
          <p:nvSpPr>
            <p:cNvPr id="22" name="Oval 21">
              <a:extLst>
                <a:ext uri="{FF2B5EF4-FFF2-40B4-BE49-F238E27FC236}">
                  <a16:creationId xmlns:a16="http://schemas.microsoft.com/office/drawing/2014/main" id="{EC441645-FB82-084C-9B7B-00B3BB20ED84}"/>
                </a:ext>
              </a:extLst>
            </p:cNvPr>
            <p:cNvSpPr/>
            <p:nvPr/>
          </p:nvSpPr>
          <p:spPr>
            <a:xfrm>
              <a:off x="1162042" y="4315050"/>
              <a:ext cx="1114438" cy="11144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pic>
          <p:nvPicPr>
            <p:cNvPr id="23" name="Picture 22" descr="A picture containing mug, drawing&#10;&#10;Description automatically generated">
              <a:extLst>
                <a:ext uri="{FF2B5EF4-FFF2-40B4-BE49-F238E27FC236}">
                  <a16:creationId xmlns:a16="http://schemas.microsoft.com/office/drawing/2014/main" id="{9915F300-7525-054F-BF19-A20E20B9C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261" y="4577622"/>
              <a:ext cx="792000" cy="589292"/>
            </a:xfrm>
            <a:prstGeom prst="rect">
              <a:avLst/>
            </a:prstGeom>
          </p:spPr>
        </p:pic>
      </p:grpSp>
      <p:grpSp>
        <p:nvGrpSpPr>
          <p:cNvPr id="24" name="Group 23">
            <a:extLst>
              <a:ext uri="{FF2B5EF4-FFF2-40B4-BE49-F238E27FC236}">
                <a16:creationId xmlns:a16="http://schemas.microsoft.com/office/drawing/2014/main" id="{55D479DD-0FCF-DA4C-861F-6E2EB9BC5E26}"/>
              </a:ext>
            </a:extLst>
          </p:cNvPr>
          <p:cNvGrpSpPr/>
          <p:nvPr/>
        </p:nvGrpSpPr>
        <p:grpSpPr>
          <a:xfrm>
            <a:off x="7857218" y="1066879"/>
            <a:ext cx="695569" cy="695568"/>
            <a:chOff x="3350409" y="4315050"/>
            <a:chExt cx="1114438" cy="1114436"/>
          </a:xfrm>
        </p:grpSpPr>
        <p:sp>
          <p:nvSpPr>
            <p:cNvPr id="25" name="Oval 24">
              <a:extLst>
                <a:ext uri="{FF2B5EF4-FFF2-40B4-BE49-F238E27FC236}">
                  <a16:creationId xmlns:a16="http://schemas.microsoft.com/office/drawing/2014/main" id="{1DBCEF03-D9B6-604B-9416-751F20E47E10}"/>
                </a:ext>
              </a:extLst>
            </p:cNvPr>
            <p:cNvSpPr/>
            <p:nvPr/>
          </p:nvSpPr>
          <p:spPr>
            <a:xfrm>
              <a:off x="3350409" y="4315050"/>
              <a:ext cx="1114438" cy="11144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pic>
          <p:nvPicPr>
            <p:cNvPr id="26" name="Picture 25">
              <a:extLst>
                <a:ext uri="{FF2B5EF4-FFF2-40B4-BE49-F238E27FC236}">
                  <a16:creationId xmlns:a16="http://schemas.microsoft.com/office/drawing/2014/main" id="{C76CCB1F-04CC-8A4D-BDE4-4DF1845BC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628" y="4571693"/>
              <a:ext cx="792000" cy="601150"/>
            </a:xfrm>
            <a:prstGeom prst="rect">
              <a:avLst/>
            </a:prstGeom>
          </p:spPr>
        </p:pic>
      </p:grpSp>
      <p:grpSp>
        <p:nvGrpSpPr>
          <p:cNvPr id="27" name="Group 26">
            <a:extLst>
              <a:ext uri="{FF2B5EF4-FFF2-40B4-BE49-F238E27FC236}">
                <a16:creationId xmlns:a16="http://schemas.microsoft.com/office/drawing/2014/main" id="{BE706425-E82A-BF45-AEE2-AD69C32DAC21}"/>
              </a:ext>
            </a:extLst>
          </p:cNvPr>
          <p:cNvGrpSpPr/>
          <p:nvPr/>
        </p:nvGrpSpPr>
        <p:grpSpPr>
          <a:xfrm>
            <a:off x="10348334" y="3219025"/>
            <a:ext cx="695569" cy="695568"/>
            <a:chOff x="7727143" y="4315050"/>
            <a:chExt cx="1114438" cy="1114436"/>
          </a:xfrm>
        </p:grpSpPr>
        <p:sp>
          <p:nvSpPr>
            <p:cNvPr id="28" name="Oval 27">
              <a:extLst>
                <a:ext uri="{FF2B5EF4-FFF2-40B4-BE49-F238E27FC236}">
                  <a16:creationId xmlns:a16="http://schemas.microsoft.com/office/drawing/2014/main" id="{A5F06469-72F5-6249-8CB5-418CBD00945D}"/>
                </a:ext>
              </a:extLst>
            </p:cNvPr>
            <p:cNvSpPr/>
            <p:nvPr/>
          </p:nvSpPr>
          <p:spPr>
            <a:xfrm>
              <a:off x="7727143" y="4315050"/>
              <a:ext cx="1114438" cy="11144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pic>
          <p:nvPicPr>
            <p:cNvPr id="29" name="Picture 28">
              <a:extLst>
                <a:ext uri="{FF2B5EF4-FFF2-40B4-BE49-F238E27FC236}">
                  <a16:creationId xmlns:a16="http://schemas.microsoft.com/office/drawing/2014/main" id="{6DD537FB-AB14-0043-BAE2-7CDE9C857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7412" y="4572265"/>
              <a:ext cx="792000" cy="600006"/>
            </a:xfrm>
            <a:prstGeom prst="rect">
              <a:avLst/>
            </a:prstGeom>
          </p:spPr>
        </p:pic>
      </p:grpSp>
      <p:grpSp>
        <p:nvGrpSpPr>
          <p:cNvPr id="30" name="Group 29">
            <a:extLst>
              <a:ext uri="{FF2B5EF4-FFF2-40B4-BE49-F238E27FC236}">
                <a16:creationId xmlns:a16="http://schemas.microsoft.com/office/drawing/2014/main" id="{A4CFF4A1-9017-7F44-A0BC-B251EDD6EE3D}"/>
              </a:ext>
            </a:extLst>
          </p:cNvPr>
          <p:cNvGrpSpPr/>
          <p:nvPr/>
        </p:nvGrpSpPr>
        <p:grpSpPr>
          <a:xfrm>
            <a:off x="1371129" y="3219025"/>
            <a:ext cx="695569" cy="695568"/>
            <a:chOff x="9915512" y="4315050"/>
            <a:chExt cx="1114438" cy="1114436"/>
          </a:xfrm>
        </p:grpSpPr>
        <p:sp>
          <p:nvSpPr>
            <p:cNvPr id="31" name="Oval 30">
              <a:extLst>
                <a:ext uri="{FF2B5EF4-FFF2-40B4-BE49-F238E27FC236}">
                  <a16:creationId xmlns:a16="http://schemas.microsoft.com/office/drawing/2014/main" id="{FD3CCDEF-60FF-C545-B623-ABCA98D1F1E5}"/>
                </a:ext>
              </a:extLst>
            </p:cNvPr>
            <p:cNvSpPr/>
            <p:nvPr/>
          </p:nvSpPr>
          <p:spPr>
            <a:xfrm>
              <a:off x="9915512" y="4315050"/>
              <a:ext cx="1114438" cy="11144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pic>
          <p:nvPicPr>
            <p:cNvPr id="32" name="Picture 31">
              <a:extLst>
                <a:ext uri="{FF2B5EF4-FFF2-40B4-BE49-F238E27FC236}">
                  <a16:creationId xmlns:a16="http://schemas.microsoft.com/office/drawing/2014/main" id="{1B6A278A-EB19-A34A-8A96-501DA8A129D4}"/>
                </a:ext>
              </a:extLst>
            </p:cNvPr>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rot="3903171">
              <a:off x="10032049" y="4666501"/>
              <a:ext cx="775698" cy="515598"/>
            </a:xfrm>
            <a:prstGeom prst="rect">
              <a:avLst/>
            </a:prstGeom>
          </p:spPr>
        </p:pic>
        <p:sp>
          <p:nvSpPr>
            <p:cNvPr id="33" name="TextBox 32">
              <a:extLst>
                <a:ext uri="{FF2B5EF4-FFF2-40B4-BE49-F238E27FC236}">
                  <a16:creationId xmlns:a16="http://schemas.microsoft.com/office/drawing/2014/main" id="{55D1D684-4483-8F42-B8B0-0EEAE72C7C50}"/>
                </a:ext>
              </a:extLst>
            </p:cNvPr>
            <p:cNvSpPr txBox="1"/>
            <p:nvPr/>
          </p:nvSpPr>
          <p:spPr>
            <a:xfrm>
              <a:off x="10435172" y="4356017"/>
              <a:ext cx="578387" cy="7396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a:ln>
                    <a:noFill/>
                  </a:ln>
                  <a:solidFill>
                    <a:prstClr val="black"/>
                  </a:solidFill>
                  <a:effectLst/>
                  <a:uLnTx/>
                  <a:uFillTx/>
                  <a:latin typeface="Open Sans"/>
                  <a:ea typeface="+mn-ea"/>
                  <a:cs typeface="+mn-cs"/>
                </a:rPr>
                <a:t>+</a:t>
              </a:r>
              <a:endParaRPr kumimoji="0" lang="en-SG" sz="1400" b="1"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34" name="Group 33">
            <a:extLst>
              <a:ext uri="{FF2B5EF4-FFF2-40B4-BE49-F238E27FC236}">
                <a16:creationId xmlns:a16="http://schemas.microsoft.com/office/drawing/2014/main" id="{3F42291D-0BA0-D447-BB95-9C6B0E827D53}"/>
              </a:ext>
            </a:extLst>
          </p:cNvPr>
          <p:cNvGrpSpPr/>
          <p:nvPr/>
        </p:nvGrpSpPr>
        <p:grpSpPr>
          <a:xfrm>
            <a:off x="8678106" y="1066879"/>
            <a:ext cx="695569" cy="695568"/>
            <a:chOff x="5538776" y="4315050"/>
            <a:chExt cx="1114438" cy="1114436"/>
          </a:xfrm>
        </p:grpSpPr>
        <p:sp>
          <p:nvSpPr>
            <p:cNvPr id="35" name="Oval 34">
              <a:extLst>
                <a:ext uri="{FF2B5EF4-FFF2-40B4-BE49-F238E27FC236}">
                  <a16:creationId xmlns:a16="http://schemas.microsoft.com/office/drawing/2014/main" id="{E4B6B5C7-2BA2-1044-88CE-728F0BC245AB}"/>
                </a:ext>
              </a:extLst>
            </p:cNvPr>
            <p:cNvSpPr/>
            <p:nvPr/>
          </p:nvSpPr>
          <p:spPr>
            <a:xfrm>
              <a:off x="5538776" y="4315050"/>
              <a:ext cx="1114438" cy="11144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pic>
          <p:nvPicPr>
            <p:cNvPr id="36" name="Picture 35">
              <a:extLst>
                <a:ext uri="{FF2B5EF4-FFF2-40B4-BE49-F238E27FC236}">
                  <a16:creationId xmlns:a16="http://schemas.microsoft.com/office/drawing/2014/main" id="{C27A6DF5-B08D-BC40-BC7A-F869610BD0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9995" y="4577072"/>
              <a:ext cx="792000" cy="590392"/>
            </a:xfrm>
            <a:prstGeom prst="rect">
              <a:avLst/>
            </a:prstGeom>
          </p:spPr>
        </p:pic>
      </p:grpSp>
      <p:sp>
        <p:nvSpPr>
          <p:cNvPr id="42" name="TextBox 41">
            <a:extLst>
              <a:ext uri="{FF2B5EF4-FFF2-40B4-BE49-F238E27FC236}">
                <a16:creationId xmlns:a16="http://schemas.microsoft.com/office/drawing/2014/main" id="{77149427-DF10-594E-AA47-51C0FA43BF44}"/>
              </a:ext>
            </a:extLst>
          </p:cNvPr>
          <p:cNvSpPr txBox="1"/>
          <p:nvPr/>
        </p:nvSpPr>
        <p:spPr>
          <a:xfrm>
            <a:off x="9263913" y="3997288"/>
            <a:ext cx="215057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Open Sans"/>
                <a:ea typeface="+mn-ea"/>
                <a:cs typeface="+mn-cs"/>
              </a:rPr>
              <a:t>e.g. electric vehicles, on-site solar PV, energy storage systems</a:t>
            </a:r>
          </a:p>
        </p:txBody>
      </p:sp>
      <p:sp>
        <p:nvSpPr>
          <p:cNvPr id="43" name="TextBox 42">
            <a:extLst>
              <a:ext uri="{FF2B5EF4-FFF2-40B4-BE49-F238E27FC236}">
                <a16:creationId xmlns:a16="http://schemas.microsoft.com/office/drawing/2014/main" id="{67B4D880-0607-EE47-A301-FF4844AE377A}"/>
              </a:ext>
            </a:extLst>
          </p:cNvPr>
          <p:cNvSpPr txBox="1"/>
          <p:nvPr/>
        </p:nvSpPr>
        <p:spPr>
          <a:xfrm>
            <a:off x="7368528" y="1822957"/>
            <a:ext cx="272444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Open Sans"/>
                <a:ea typeface="+mn-ea"/>
                <a:cs typeface="+mn-cs"/>
              </a:rPr>
              <a:t>e.g. peak load management, volt-var optimization, feeder reconfiguration</a:t>
            </a:r>
          </a:p>
        </p:txBody>
      </p:sp>
      <p:sp>
        <p:nvSpPr>
          <p:cNvPr id="44" name="TextBox 43">
            <a:extLst>
              <a:ext uri="{FF2B5EF4-FFF2-40B4-BE49-F238E27FC236}">
                <a16:creationId xmlns:a16="http://schemas.microsoft.com/office/drawing/2014/main" id="{EEBE1BC8-33D5-3641-8A56-5749555C90C3}"/>
              </a:ext>
            </a:extLst>
          </p:cNvPr>
          <p:cNvSpPr txBox="1"/>
          <p:nvPr/>
        </p:nvSpPr>
        <p:spPr>
          <a:xfrm>
            <a:off x="512531" y="3996710"/>
            <a:ext cx="247848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Open Sans"/>
                <a:ea typeface="+mn-ea"/>
                <a:cs typeface="+mn-cs"/>
              </a:rPr>
              <a:t>e.g., network configuration, resilience assessment, optimal siting</a:t>
            </a:r>
          </a:p>
        </p:txBody>
      </p:sp>
    </p:spTree>
    <p:extLst>
      <p:ext uri="{BB962C8B-B14F-4D97-AF65-F5344CB8AC3E}">
        <p14:creationId xmlns:p14="http://schemas.microsoft.com/office/powerpoint/2010/main" val="18208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AC561BD-31F5-408A-A4EF-C0A2A46720A1}"/>
              </a:ext>
            </a:extLst>
          </p:cNvPr>
          <p:cNvSpPr>
            <a:spLocks noGrp="1"/>
          </p:cNvSpPr>
          <p:nvPr>
            <p:ph idx="1"/>
          </p:nvPr>
        </p:nvSpPr>
        <p:spPr>
          <a:xfrm>
            <a:off x="645125" y="1159433"/>
            <a:ext cx="10734676" cy="707188"/>
          </a:xfrm>
        </p:spPr>
        <p:txBody>
          <a:bodyPr>
            <a:normAutofit/>
          </a:bodyPr>
          <a:lstStyle/>
          <a:p>
            <a:pPr marL="23400" indent="0">
              <a:buNone/>
            </a:pPr>
            <a:r>
              <a:rPr lang="en-SG" dirty="0"/>
              <a:t>MESMO is an o</a:t>
            </a:r>
            <a:r>
              <a:rPr lang="en-SG" sz="1800" dirty="0"/>
              <a:t>pen-source software library for modelling, simulation and optimization of multi-scale electric and thermal distribution networks along with distributed energy resources (DERs).</a:t>
            </a:r>
          </a:p>
        </p:txBody>
      </p:sp>
      <p:sp>
        <p:nvSpPr>
          <p:cNvPr id="6" name="Title 5">
            <a:extLst>
              <a:ext uri="{FF2B5EF4-FFF2-40B4-BE49-F238E27FC236}">
                <a16:creationId xmlns:a16="http://schemas.microsoft.com/office/drawing/2014/main" id="{7F9C5F0D-9900-4B0A-AD3C-97F236789741}"/>
              </a:ext>
            </a:extLst>
          </p:cNvPr>
          <p:cNvSpPr>
            <a:spLocks noGrp="1"/>
          </p:cNvSpPr>
          <p:nvPr>
            <p:ph type="title"/>
          </p:nvPr>
        </p:nvSpPr>
        <p:spPr/>
        <p:txBody>
          <a:bodyPr/>
          <a:lstStyle/>
          <a:p>
            <a:r>
              <a:rPr lang="en-US" dirty="0"/>
              <a:t>Multi-Energy System Modelling &amp; Optimization (MESMO)</a:t>
            </a:r>
            <a:endParaRPr lang="en-SG" dirty="0"/>
          </a:p>
        </p:txBody>
      </p:sp>
      <p:sp>
        <p:nvSpPr>
          <p:cNvPr id="9" name="Arrow: Curved Down 8">
            <a:extLst>
              <a:ext uri="{FF2B5EF4-FFF2-40B4-BE49-F238E27FC236}">
                <a16:creationId xmlns:a16="http://schemas.microsoft.com/office/drawing/2014/main" id="{845D48E5-DB72-4D48-B580-926E56E7CDB4}"/>
              </a:ext>
            </a:extLst>
          </p:cNvPr>
          <p:cNvSpPr/>
          <p:nvPr/>
        </p:nvSpPr>
        <p:spPr>
          <a:xfrm rot="5400000">
            <a:off x="8046193" y="1204732"/>
            <a:ext cx="1903627" cy="4628235"/>
          </a:xfrm>
          <a:prstGeom prst="curvedDownArrow">
            <a:avLst>
              <a:gd name="adj1" fmla="val 14500"/>
              <a:gd name="adj2" fmla="val 32307"/>
              <a:gd name="adj3" fmla="val 25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a:ln>
                <a:noFill/>
              </a:ln>
              <a:solidFill>
                <a:prstClr val="black"/>
              </a:solidFill>
              <a:effectLst/>
              <a:uLnTx/>
              <a:uFillTx/>
              <a:latin typeface="Open Sans"/>
              <a:ea typeface="+mn-ea"/>
              <a:cs typeface="+mn-cs"/>
            </a:endParaRPr>
          </a:p>
        </p:txBody>
      </p:sp>
      <p:sp>
        <p:nvSpPr>
          <p:cNvPr id="10" name="Arrow: Curved Down 9">
            <a:extLst>
              <a:ext uri="{FF2B5EF4-FFF2-40B4-BE49-F238E27FC236}">
                <a16:creationId xmlns:a16="http://schemas.microsoft.com/office/drawing/2014/main" id="{43C56693-AD55-4D7D-A1CE-FBFABA75342B}"/>
              </a:ext>
            </a:extLst>
          </p:cNvPr>
          <p:cNvSpPr/>
          <p:nvPr/>
        </p:nvSpPr>
        <p:spPr>
          <a:xfrm rot="16200000" flipH="1">
            <a:off x="1996081" y="1211012"/>
            <a:ext cx="1908688" cy="4610608"/>
          </a:xfrm>
          <a:prstGeom prst="curvedDownArrow">
            <a:avLst>
              <a:gd name="adj1" fmla="val 14500"/>
              <a:gd name="adj2" fmla="val 32307"/>
              <a:gd name="adj3" fmla="val 25000"/>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a:ln>
                <a:noFill/>
              </a:ln>
              <a:solidFill>
                <a:prstClr val="black"/>
              </a:solidFill>
              <a:effectLst/>
              <a:uLnTx/>
              <a:uFillTx/>
              <a:latin typeface="Open Sans"/>
              <a:ea typeface="+mn-ea"/>
              <a:cs typeface="+mn-cs"/>
            </a:endParaRPr>
          </a:p>
        </p:txBody>
      </p:sp>
      <p:grpSp>
        <p:nvGrpSpPr>
          <p:cNvPr id="11" name="Group 10">
            <a:extLst>
              <a:ext uri="{FF2B5EF4-FFF2-40B4-BE49-F238E27FC236}">
                <a16:creationId xmlns:a16="http://schemas.microsoft.com/office/drawing/2014/main" id="{BBDE635B-9C8C-4377-94F3-9A7BD141B391}"/>
              </a:ext>
            </a:extLst>
          </p:cNvPr>
          <p:cNvGrpSpPr>
            <a:grpSpLocks noChangeAspect="1"/>
          </p:cNvGrpSpPr>
          <p:nvPr/>
        </p:nvGrpSpPr>
        <p:grpSpPr>
          <a:xfrm>
            <a:off x="2331580" y="2106094"/>
            <a:ext cx="1240973" cy="1240973"/>
            <a:chOff x="2576707" y="1099186"/>
            <a:chExt cx="1611857" cy="1611857"/>
          </a:xfrm>
        </p:grpSpPr>
        <p:sp>
          <p:nvSpPr>
            <p:cNvPr id="12" name="Flowchart: Connector 9">
              <a:extLst>
                <a:ext uri="{FF2B5EF4-FFF2-40B4-BE49-F238E27FC236}">
                  <a16:creationId xmlns:a16="http://schemas.microsoft.com/office/drawing/2014/main" id="{24F55C15-2F76-4088-877E-145553ADEECB}"/>
                </a:ext>
              </a:extLst>
            </p:cNvPr>
            <p:cNvSpPr>
              <a:spLocks noChangeAspect="1"/>
            </p:cNvSpPr>
            <p:nvPr/>
          </p:nvSpPr>
          <p:spPr>
            <a:xfrm>
              <a:off x="2576707" y="1099186"/>
              <a:ext cx="1611857" cy="1611857"/>
            </a:xfrm>
            <a:prstGeom prst="flowChartConnector">
              <a:avLst/>
            </a:prstGeom>
            <a:ln/>
          </p:spPr>
          <p:style>
            <a:lnRef idx="2">
              <a:schemeClr val="accent6"/>
            </a:lnRef>
            <a:fillRef idx="1">
              <a:schemeClr val="lt1"/>
            </a:fillRef>
            <a:effectRef idx="0">
              <a:schemeClr val="accent6"/>
            </a:effectRef>
            <a:fontRef idx="minor">
              <a:schemeClr val="dk1"/>
            </a:fontRef>
          </p:style>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a:ln>
                    <a:noFill/>
                  </a:ln>
                  <a:solidFill>
                    <a:prstClr val="black"/>
                  </a:solidFill>
                  <a:effectLst/>
                  <a:uLnTx/>
                  <a:uFillTx/>
                  <a:latin typeface="Open Sans"/>
                  <a:ea typeface="+mn-ea"/>
                  <a:cs typeface="+mn-cs"/>
                </a:rPr>
                <a:t>EV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a:ln>
                    <a:noFill/>
                  </a:ln>
                  <a:solidFill>
                    <a:prstClr val="black"/>
                  </a:solidFill>
                  <a:effectLst/>
                  <a:uLnTx/>
                  <a:uFillTx/>
                  <a:latin typeface="Open Sans"/>
                  <a:ea typeface="+mn-ea"/>
                  <a:cs typeface="+mn-cs"/>
                </a:rPr>
                <a:t>charging</a:t>
              </a:r>
            </a:p>
          </p:txBody>
        </p:sp>
        <p:pic>
          <p:nvPicPr>
            <p:cNvPr id="13" name="Picture 12" descr="A picture containing mug, drawing&#10;&#10;Description automatically generated">
              <a:extLst>
                <a:ext uri="{FF2B5EF4-FFF2-40B4-BE49-F238E27FC236}">
                  <a16:creationId xmlns:a16="http://schemas.microsoft.com/office/drawing/2014/main" id="{90A16167-232A-4351-A08F-21043446D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097" y="1756997"/>
              <a:ext cx="989606" cy="736314"/>
            </a:xfrm>
            <a:prstGeom prst="rect">
              <a:avLst/>
            </a:prstGeom>
          </p:spPr>
        </p:pic>
      </p:grpSp>
      <p:grpSp>
        <p:nvGrpSpPr>
          <p:cNvPr id="14" name="Group 13">
            <a:extLst>
              <a:ext uri="{FF2B5EF4-FFF2-40B4-BE49-F238E27FC236}">
                <a16:creationId xmlns:a16="http://schemas.microsoft.com/office/drawing/2014/main" id="{32BA58DF-CE51-46D9-B33B-106C30C9C72C}"/>
              </a:ext>
            </a:extLst>
          </p:cNvPr>
          <p:cNvGrpSpPr>
            <a:grpSpLocks noChangeAspect="1"/>
          </p:cNvGrpSpPr>
          <p:nvPr/>
        </p:nvGrpSpPr>
        <p:grpSpPr>
          <a:xfrm>
            <a:off x="5166366" y="1868830"/>
            <a:ext cx="1606889" cy="1606889"/>
            <a:chOff x="3295731" y="1732363"/>
            <a:chExt cx="2410146" cy="2410146"/>
          </a:xfrm>
        </p:grpSpPr>
        <p:sp>
          <p:nvSpPr>
            <p:cNvPr id="15" name="Flowchart: Connector 14">
              <a:extLst>
                <a:ext uri="{FF2B5EF4-FFF2-40B4-BE49-F238E27FC236}">
                  <a16:creationId xmlns:a16="http://schemas.microsoft.com/office/drawing/2014/main" id="{066BE335-2D74-49B2-8F76-2C1904CAC0A1}"/>
                </a:ext>
              </a:extLst>
            </p:cNvPr>
            <p:cNvSpPr>
              <a:spLocks noChangeAspect="1"/>
            </p:cNvSpPr>
            <p:nvPr/>
          </p:nvSpPr>
          <p:spPr>
            <a:xfrm>
              <a:off x="3295731" y="1732363"/>
              <a:ext cx="2410146" cy="2410146"/>
            </a:xfrm>
            <a:prstGeom prst="flowChartConnector">
              <a:avLst/>
            </a:prstGeom>
            <a:solidFill>
              <a:schemeClr val="bg1">
                <a:lumMod val="95000"/>
              </a:schemeClr>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100" b="1" i="0" u="none" strike="noStrike" kern="1200" cap="none" spc="0" normalizeH="0" baseline="0" noProof="0">
                  <a:ln>
                    <a:noFill/>
                  </a:ln>
                  <a:solidFill>
                    <a:prstClr val="black"/>
                  </a:solidFill>
                  <a:effectLst/>
                  <a:uLnTx/>
                  <a:uFillTx/>
                  <a:latin typeface="Open Sans"/>
                  <a:ea typeface="+mn-ea"/>
                  <a:cs typeface="+mn-cs"/>
                </a:rPr>
                <a:t>Electric grid</a:t>
              </a:r>
            </a:p>
          </p:txBody>
        </p:sp>
        <p:pic>
          <p:nvPicPr>
            <p:cNvPr id="16" name="Picture 15">
              <a:extLst>
                <a:ext uri="{FF2B5EF4-FFF2-40B4-BE49-F238E27FC236}">
                  <a16:creationId xmlns:a16="http://schemas.microsoft.com/office/drawing/2014/main" id="{E4567017-2B23-49E3-B51C-7E910AA7CA9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42030" y="2386993"/>
              <a:ext cx="1560566" cy="1432575"/>
            </a:xfrm>
            <a:prstGeom prst="rect">
              <a:avLst/>
            </a:prstGeom>
          </p:spPr>
        </p:pic>
      </p:grpSp>
      <p:sp>
        <p:nvSpPr>
          <p:cNvPr id="17" name="TextBox 16">
            <a:extLst>
              <a:ext uri="{FF2B5EF4-FFF2-40B4-BE49-F238E27FC236}">
                <a16:creationId xmlns:a16="http://schemas.microsoft.com/office/drawing/2014/main" id="{1C107467-48BA-400B-85DC-9DCE5DBDDF0F}"/>
              </a:ext>
            </a:extLst>
          </p:cNvPr>
          <p:cNvSpPr txBox="1"/>
          <p:nvPr/>
        </p:nvSpPr>
        <p:spPr>
          <a:xfrm rot="201940">
            <a:off x="2797565" y="3953762"/>
            <a:ext cx="94929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100" b="1" i="0" u="none" strike="noStrike" kern="1200" cap="none" spc="0" normalizeH="0" baseline="0" noProof="0">
                <a:ln>
                  <a:noFill/>
                </a:ln>
                <a:solidFill>
                  <a:prstClr val="black"/>
                </a:solidFill>
                <a:effectLst/>
                <a:uLnTx/>
                <a:uFillTx/>
                <a:latin typeface="Open Sans"/>
                <a:ea typeface="+mn-ea"/>
                <a:cs typeface="+mn-cs"/>
              </a:rPr>
              <a:t>Challenges</a:t>
            </a:r>
          </a:p>
        </p:txBody>
      </p:sp>
      <p:sp>
        <p:nvSpPr>
          <p:cNvPr id="18" name="TextBox 17">
            <a:extLst>
              <a:ext uri="{FF2B5EF4-FFF2-40B4-BE49-F238E27FC236}">
                <a16:creationId xmlns:a16="http://schemas.microsoft.com/office/drawing/2014/main" id="{86549C8D-24B2-42DE-8D25-90275514CCB4}"/>
              </a:ext>
            </a:extLst>
          </p:cNvPr>
          <p:cNvSpPr txBox="1"/>
          <p:nvPr/>
        </p:nvSpPr>
        <p:spPr>
          <a:xfrm rot="21398060" flipH="1">
            <a:off x="8129512" y="3950588"/>
            <a:ext cx="117532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100" b="1" i="0" u="none" strike="noStrike" kern="1200" cap="none" spc="0" normalizeH="0" baseline="0" noProof="0">
                <a:ln>
                  <a:noFill/>
                </a:ln>
                <a:solidFill>
                  <a:prstClr val="black"/>
                </a:solidFill>
                <a:effectLst/>
                <a:uLnTx/>
                <a:uFillTx/>
                <a:latin typeface="Open Sans"/>
                <a:ea typeface="+mn-ea"/>
                <a:cs typeface="+mn-cs"/>
              </a:rPr>
              <a:t>Opportunities</a:t>
            </a:r>
          </a:p>
        </p:txBody>
      </p:sp>
      <p:grpSp>
        <p:nvGrpSpPr>
          <p:cNvPr id="19" name="Group 18">
            <a:extLst>
              <a:ext uri="{FF2B5EF4-FFF2-40B4-BE49-F238E27FC236}">
                <a16:creationId xmlns:a16="http://schemas.microsoft.com/office/drawing/2014/main" id="{29F5FE5F-08A1-4DBE-85BE-A7B04F30D944}"/>
              </a:ext>
            </a:extLst>
          </p:cNvPr>
          <p:cNvGrpSpPr>
            <a:grpSpLocks noChangeAspect="1"/>
          </p:cNvGrpSpPr>
          <p:nvPr/>
        </p:nvGrpSpPr>
        <p:grpSpPr>
          <a:xfrm>
            <a:off x="9761532" y="2303176"/>
            <a:ext cx="1240973" cy="1240973"/>
            <a:chOff x="5985346" y="1342391"/>
            <a:chExt cx="1611857" cy="1611857"/>
          </a:xfrm>
        </p:grpSpPr>
        <p:sp>
          <p:nvSpPr>
            <p:cNvPr id="20" name="Flowchart: Connector 9">
              <a:extLst>
                <a:ext uri="{FF2B5EF4-FFF2-40B4-BE49-F238E27FC236}">
                  <a16:creationId xmlns:a16="http://schemas.microsoft.com/office/drawing/2014/main" id="{A19A469C-90D4-49C3-A933-4FF1EC76A634}"/>
                </a:ext>
              </a:extLst>
            </p:cNvPr>
            <p:cNvSpPr>
              <a:spLocks noChangeAspect="1"/>
            </p:cNvSpPr>
            <p:nvPr/>
          </p:nvSpPr>
          <p:spPr>
            <a:xfrm>
              <a:off x="5985346" y="1342391"/>
              <a:ext cx="1611857" cy="1611857"/>
            </a:xfrm>
            <a:prstGeom prst="flowChartConnector">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a:ln>
                    <a:noFill/>
                  </a:ln>
                  <a:solidFill>
                    <a:prstClr val="black"/>
                  </a:solidFill>
                  <a:effectLst/>
                  <a:uLnTx/>
                  <a:uFillTx/>
                  <a:latin typeface="Open Sans"/>
                  <a:ea typeface="+mn-ea"/>
                  <a:cs typeface="+mn-cs"/>
                </a:rPr>
                <a:t>District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a:ln>
                    <a:noFill/>
                  </a:ln>
                  <a:solidFill>
                    <a:prstClr val="black"/>
                  </a:solidFill>
                  <a:effectLst/>
                  <a:uLnTx/>
                  <a:uFillTx/>
                  <a:latin typeface="Open Sans"/>
                  <a:ea typeface="+mn-ea"/>
                  <a:cs typeface="+mn-cs"/>
                </a:rPr>
                <a:t>cooling plants</a:t>
              </a:r>
            </a:p>
          </p:txBody>
        </p:sp>
        <p:pic>
          <p:nvPicPr>
            <p:cNvPr id="21" name="Picture 20">
              <a:extLst>
                <a:ext uri="{FF2B5EF4-FFF2-40B4-BE49-F238E27FC236}">
                  <a16:creationId xmlns:a16="http://schemas.microsoft.com/office/drawing/2014/main" id="{48276B06-0185-49DB-A561-033EDDA0B68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88870" y="1970978"/>
              <a:ext cx="999889" cy="757492"/>
            </a:xfrm>
            <a:prstGeom prst="rect">
              <a:avLst/>
            </a:prstGeom>
          </p:spPr>
        </p:pic>
      </p:grpSp>
      <p:sp>
        <p:nvSpPr>
          <p:cNvPr id="22" name="Oval 21">
            <a:extLst>
              <a:ext uri="{FF2B5EF4-FFF2-40B4-BE49-F238E27FC236}">
                <a16:creationId xmlns:a16="http://schemas.microsoft.com/office/drawing/2014/main" id="{B792BA6D-64E2-4EEF-ADF6-6F39D475EB28}"/>
              </a:ext>
            </a:extLst>
          </p:cNvPr>
          <p:cNvSpPr/>
          <p:nvPr/>
        </p:nvSpPr>
        <p:spPr>
          <a:xfrm>
            <a:off x="5003306" y="3680832"/>
            <a:ext cx="1933008" cy="972889"/>
          </a:xfrm>
          <a:prstGeom prst="ellipse">
            <a:avLst/>
          </a:prstGeom>
          <a:solidFill>
            <a:schemeClr val="lt1">
              <a:alpha val="75000"/>
            </a:schemeClr>
          </a:solidFill>
          <a:ln>
            <a:solidFill>
              <a:schemeClr val="bg1"/>
            </a:solidFill>
          </a:ln>
          <a:effectLst>
            <a:softEdge rad="63500"/>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a:ln>
                <a:noFill/>
              </a:ln>
              <a:solidFill>
                <a:prstClr val="black"/>
              </a:solidFill>
              <a:effectLst/>
              <a:uLnTx/>
              <a:uFillTx/>
              <a:latin typeface="Open Sans"/>
              <a:ea typeface="+mn-ea"/>
              <a:cs typeface="+mn-cs"/>
            </a:endParaRPr>
          </a:p>
        </p:txBody>
      </p:sp>
      <p:pic>
        <p:nvPicPr>
          <p:cNvPr id="23" name="Picture 22">
            <a:extLst>
              <a:ext uri="{FF2B5EF4-FFF2-40B4-BE49-F238E27FC236}">
                <a16:creationId xmlns:a16="http://schemas.microsoft.com/office/drawing/2014/main" id="{12702833-70FD-4FD6-BB7C-AD8252587A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9519" y="3829478"/>
            <a:ext cx="1680581" cy="677227"/>
          </a:xfrm>
          <a:prstGeom prst="rect">
            <a:avLst/>
          </a:prstGeom>
        </p:spPr>
      </p:pic>
      <p:grpSp>
        <p:nvGrpSpPr>
          <p:cNvPr id="30" name="Group 29">
            <a:extLst>
              <a:ext uri="{FF2B5EF4-FFF2-40B4-BE49-F238E27FC236}">
                <a16:creationId xmlns:a16="http://schemas.microsoft.com/office/drawing/2014/main" id="{94FE9A77-7CB5-4567-8A99-A2FFD4D4CA9F}"/>
              </a:ext>
            </a:extLst>
          </p:cNvPr>
          <p:cNvGrpSpPr>
            <a:grpSpLocks noChangeAspect="1"/>
          </p:cNvGrpSpPr>
          <p:nvPr/>
        </p:nvGrpSpPr>
        <p:grpSpPr>
          <a:xfrm>
            <a:off x="3755190" y="2017751"/>
            <a:ext cx="1240973" cy="1240973"/>
            <a:chOff x="6451384" y="1985541"/>
            <a:chExt cx="1903790" cy="1903790"/>
          </a:xfrm>
        </p:grpSpPr>
        <p:sp>
          <p:nvSpPr>
            <p:cNvPr id="31" name="Flowchart: Connector 9">
              <a:extLst>
                <a:ext uri="{FF2B5EF4-FFF2-40B4-BE49-F238E27FC236}">
                  <a16:creationId xmlns:a16="http://schemas.microsoft.com/office/drawing/2014/main" id="{D60CAC94-59D9-48D8-8DDD-D091903EA4CF}"/>
                </a:ext>
              </a:extLst>
            </p:cNvPr>
            <p:cNvSpPr>
              <a:spLocks noChangeAspect="1"/>
            </p:cNvSpPr>
            <p:nvPr/>
          </p:nvSpPr>
          <p:spPr>
            <a:xfrm>
              <a:off x="6451384" y="1985541"/>
              <a:ext cx="1903790" cy="1903790"/>
            </a:xfrm>
            <a:prstGeom prst="flowChartConnector">
              <a:avLst/>
            </a:prstGeom>
            <a:ln/>
          </p:spPr>
          <p:style>
            <a:lnRef idx="2">
              <a:schemeClr val="accent6"/>
            </a:lnRef>
            <a:fillRef idx="1">
              <a:schemeClr val="lt1"/>
            </a:fillRef>
            <a:effectRef idx="0">
              <a:schemeClr val="accent6"/>
            </a:effectRef>
            <a:fontRef idx="minor">
              <a:schemeClr val="dk1"/>
            </a:fontRef>
          </p:style>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a:ln>
                    <a:noFill/>
                  </a:ln>
                  <a:solidFill>
                    <a:prstClr val="black"/>
                  </a:solidFill>
                  <a:effectLst/>
                  <a:uLnTx/>
                  <a:uFillTx/>
                  <a:latin typeface="Open Sans"/>
                  <a:ea typeface="+mn-ea"/>
                  <a:cs typeface="+mn-cs"/>
                </a:rPr>
                <a:t>Traditional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a:ln>
                    <a:noFill/>
                  </a:ln>
                  <a:solidFill>
                    <a:prstClr val="black"/>
                  </a:solidFill>
                  <a:effectLst/>
                  <a:uLnTx/>
                  <a:uFillTx/>
                  <a:latin typeface="Open Sans"/>
                  <a:ea typeface="+mn-ea"/>
                  <a:cs typeface="+mn-cs"/>
                </a:rPr>
                <a:t>loads</a:t>
              </a:r>
            </a:p>
          </p:txBody>
        </p:sp>
        <p:pic>
          <p:nvPicPr>
            <p:cNvPr id="32" name="Picture 31" descr="A picture containing drawing&#10;&#10;Description automatically generated">
              <a:extLst>
                <a:ext uri="{FF2B5EF4-FFF2-40B4-BE49-F238E27FC236}">
                  <a16:creationId xmlns:a16="http://schemas.microsoft.com/office/drawing/2014/main" id="{2AB06F7B-E110-438D-874F-C7AE0E6570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3185" y="2724948"/>
              <a:ext cx="1200188" cy="903758"/>
            </a:xfrm>
            <a:prstGeom prst="rect">
              <a:avLst/>
            </a:prstGeom>
          </p:spPr>
        </p:pic>
      </p:grpSp>
      <p:grpSp>
        <p:nvGrpSpPr>
          <p:cNvPr id="33" name="Group 32">
            <a:extLst>
              <a:ext uri="{FF2B5EF4-FFF2-40B4-BE49-F238E27FC236}">
                <a16:creationId xmlns:a16="http://schemas.microsoft.com/office/drawing/2014/main" id="{8E5CB204-DF1E-4887-83F5-536E65055A56}"/>
              </a:ext>
            </a:extLst>
          </p:cNvPr>
          <p:cNvGrpSpPr>
            <a:grpSpLocks noChangeAspect="1"/>
          </p:cNvGrpSpPr>
          <p:nvPr/>
        </p:nvGrpSpPr>
        <p:grpSpPr>
          <a:xfrm>
            <a:off x="927548" y="2305871"/>
            <a:ext cx="1240973" cy="1240973"/>
            <a:chOff x="910830" y="3306565"/>
            <a:chExt cx="1611857" cy="1611857"/>
          </a:xfrm>
        </p:grpSpPr>
        <p:sp>
          <p:nvSpPr>
            <p:cNvPr id="34" name="Flowchart: Connector 9">
              <a:extLst>
                <a:ext uri="{FF2B5EF4-FFF2-40B4-BE49-F238E27FC236}">
                  <a16:creationId xmlns:a16="http://schemas.microsoft.com/office/drawing/2014/main" id="{42DAA7FF-DA49-4B5F-8392-960983AC1A47}"/>
                </a:ext>
              </a:extLst>
            </p:cNvPr>
            <p:cNvSpPr>
              <a:spLocks noChangeAspect="1"/>
            </p:cNvSpPr>
            <p:nvPr/>
          </p:nvSpPr>
          <p:spPr>
            <a:xfrm>
              <a:off x="910830" y="3306565"/>
              <a:ext cx="1611857" cy="1611857"/>
            </a:xfrm>
            <a:prstGeom prst="flowChartConnector">
              <a:avLst/>
            </a:prstGeom>
            <a:ln/>
          </p:spPr>
          <p:style>
            <a:lnRef idx="2">
              <a:schemeClr val="accent6"/>
            </a:lnRef>
            <a:fillRef idx="1">
              <a:schemeClr val="lt1"/>
            </a:fillRef>
            <a:effectRef idx="0">
              <a:schemeClr val="accent6"/>
            </a:effectRef>
            <a:fontRef idx="minor">
              <a:schemeClr val="dk1"/>
            </a:fontRef>
          </p:style>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a:ln>
                    <a:noFill/>
                  </a:ln>
                  <a:solidFill>
                    <a:prstClr val="black"/>
                  </a:solidFill>
                  <a:effectLst/>
                  <a:uLnTx/>
                  <a:uFillTx/>
                  <a:latin typeface="Open Sans"/>
                  <a:ea typeface="+mn-ea"/>
                  <a:cs typeface="+mn-cs"/>
                </a:rPr>
                <a:t>Renewable generators</a:t>
              </a:r>
            </a:p>
          </p:txBody>
        </p:sp>
        <p:pic>
          <p:nvPicPr>
            <p:cNvPr id="35" name="Picture 34" descr="A picture containing building, drawing, window&#10;&#10;Description automatically generated">
              <a:extLst>
                <a:ext uri="{FF2B5EF4-FFF2-40B4-BE49-F238E27FC236}">
                  <a16:creationId xmlns:a16="http://schemas.microsoft.com/office/drawing/2014/main" id="{C1DBF1A7-5972-4445-985A-8FD6FB338E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3120" y="3961449"/>
              <a:ext cx="1007278" cy="736314"/>
            </a:xfrm>
            <a:prstGeom prst="rect">
              <a:avLst/>
            </a:prstGeom>
          </p:spPr>
        </p:pic>
      </p:grpSp>
      <p:grpSp>
        <p:nvGrpSpPr>
          <p:cNvPr id="36" name="Group 35">
            <a:extLst>
              <a:ext uri="{FF2B5EF4-FFF2-40B4-BE49-F238E27FC236}">
                <a16:creationId xmlns:a16="http://schemas.microsoft.com/office/drawing/2014/main" id="{4C5CF04E-31FE-4803-94A0-321F5AEA2618}"/>
              </a:ext>
            </a:extLst>
          </p:cNvPr>
          <p:cNvGrpSpPr>
            <a:grpSpLocks noChangeAspect="1"/>
          </p:cNvGrpSpPr>
          <p:nvPr/>
        </p:nvGrpSpPr>
        <p:grpSpPr>
          <a:xfrm>
            <a:off x="6933405" y="2013210"/>
            <a:ext cx="1240973" cy="1240973"/>
            <a:chOff x="5985346" y="1342391"/>
            <a:chExt cx="1611857" cy="1611857"/>
          </a:xfrm>
        </p:grpSpPr>
        <p:sp>
          <p:nvSpPr>
            <p:cNvPr id="37" name="Flowchart: Connector 9">
              <a:extLst>
                <a:ext uri="{FF2B5EF4-FFF2-40B4-BE49-F238E27FC236}">
                  <a16:creationId xmlns:a16="http://schemas.microsoft.com/office/drawing/2014/main" id="{A95D23CC-8708-4830-895F-15D2F1109AFE}"/>
                </a:ext>
              </a:extLst>
            </p:cNvPr>
            <p:cNvSpPr>
              <a:spLocks noChangeAspect="1"/>
            </p:cNvSpPr>
            <p:nvPr/>
          </p:nvSpPr>
          <p:spPr>
            <a:xfrm>
              <a:off x="5985346" y="1342391"/>
              <a:ext cx="1611857" cy="1611857"/>
            </a:xfrm>
            <a:prstGeom prst="flowChartConnector">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a:ln>
                    <a:noFill/>
                  </a:ln>
                  <a:solidFill>
                    <a:prstClr val="black"/>
                  </a:solidFill>
                  <a:effectLst/>
                  <a:uLnTx/>
                  <a:uFillTx/>
                  <a:latin typeface="Open Sans"/>
                  <a:ea typeface="+mn-ea"/>
                  <a:cs typeface="+mn-cs"/>
                </a:rPr>
                <a:t>Flexible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a:ln>
                    <a:noFill/>
                  </a:ln>
                  <a:solidFill>
                    <a:prstClr val="black"/>
                  </a:solidFill>
                  <a:effectLst/>
                  <a:uLnTx/>
                  <a:uFillTx/>
                  <a:latin typeface="Open Sans"/>
                  <a:ea typeface="+mn-ea"/>
                  <a:cs typeface="+mn-cs"/>
                </a:rPr>
                <a:t>loads</a:t>
              </a:r>
            </a:p>
          </p:txBody>
        </p:sp>
        <p:pic>
          <p:nvPicPr>
            <p:cNvPr id="38" name="Picture 37" descr="A picture containing drawing, light&#10;&#10;Description automatically generated">
              <a:extLst>
                <a:ext uri="{FF2B5EF4-FFF2-40B4-BE49-F238E27FC236}">
                  <a16:creationId xmlns:a16="http://schemas.microsoft.com/office/drawing/2014/main" id="{4E2FD29E-29F3-4A33-9A0F-BE33E52A03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0741" y="1970978"/>
              <a:ext cx="1016147" cy="757492"/>
            </a:xfrm>
            <a:prstGeom prst="rect">
              <a:avLst/>
            </a:prstGeom>
          </p:spPr>
        </p:pic>
      </p:grpSp>
      <p:grpSp>
        <p:nvGrpSpPr>
          <p:cNvPr id="39" name="Group 38">
            <a:extLst>
              <a:ext uri="{FF2B5EF4-FFF2-40B4-BE49-F238E27FC236}">
                <a16:creationId xmlns:a16="http://schemas.microsoft.com/office/drawing/2014/main" id="{E285556A-C1CF-4A02-91C2-E728FF290915}"/>
              </a:ext>
            </a:extLst>
          </p:cNvPr>
          <p:cNvGrpSpPr>
            <a:grpSpLocks noChangeAspect="1"/>
          </p:cNvGrpSpPr>
          <p:nvPr/>
        </p:nvGrpSpPr>
        <p:grpSpPr>
          <a:xfrm>
            <a:off x="8339925" y="2106094"/>
            <a:ext cx="1240973" cy="1240973"/>
            <a:chOff x="5985346" y="1342391"/>
            <a:chExt cx="1611857" cy="1611857"/>
          </a:xfrm>
        </p:grpSpPr>
        <p:sp>
          <p:nvSpPr>
            <p:cNvPr id="40" name="Flowchart: Connector 9">
              <a:extLst>
                <a:ext uri="{FF2B5EF4-FFF2-40B4-BE49-F238E27FC236}">
                  <a16:creationId xmlns:a16="http://schemas.microsoft.com/office/drawing/2014/main" id="{DD5D3F10-49F0-49D2-9BD0-EECEF87763A2}"/>
                </a:ext>
              </a:extLst>
            </p:cNvPr>
            <p:cNvSpPr>
              <a:spLocks noChangeAspect="1"/>
            </p:cNvSpPr>
            <p:nvPr/>
          </p:nvSpPr>
          <p:spPr>
            <a:xfrm>
              <a:off x="5985346" y="1342391"/>
              <a:ext cx="1611857" cy="1611857"/>
            </a:xfrm>
            <a:prstGeom prst="flowChartConnector">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a:ln>
                    <a:noFill/>
                  </a:ln>
                  <a:solidFill>
                    <a:prstClr val="black"/>
                  </a:solidFill>
                  <a:effectLst/>
                  <a:uLnTx/>
                  <a:uFillTx/>
                  <a:latin typeface="Open Sans"/>
                  <a:ea typeface="+mn-ea"/>
                  <a:cs typeface="+mn-cs"/>
                </a:rPr>
                <a:t>Stationary storage</a:t>
              </a:r>
            </a:p>
          </p:txBody>
        </p:sp>
        <p:pic>
          <p:nvPicPr>
            <p:cNvPr id="41" name="Picture 40">
              <a:extLst>
                <a:ext uri="{FF2B5EF4-FFF2-40B4-BE49-F238E27FC236}">
                  <a16:creationId xmlns:a16="http://schemas.microsoft.com/office/drawing/2014/main" id="{6B48FB61-4AB7-43C4-8229-CF4615E06C5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288870" y="1970979"/>
              <a:ext cx="999888" cy="757492"/>
            </a:xfrm>
            <a:prstGeom prst="rect">
              <a:avLst/>
            </a:prstGeom>
          </p:spPr>
        </p:pic>
      </p:grpSp>
      <p:sp>
        <p:nvSpPr>
          <p:cNvPr id="45" name="TextBox 44">
            <a:extLst>
              <a:ext uri="{FF2B5EF4-FFF2-40B4-BE49-F238E27FC236}">
                <a16:creationId xmlns:a16="http://schemas.microsoft.com/office/drawing/2014/main" id="{199F9DB7-19CF-6945-B967-78BC0B3B94FB}"/>
              </a:ext>
            </a:extLst>
          </p:cNvPr>
          <p:cNvSpPr txBox="1"/>
          <p:nvPr/>
        </p:nvSpPr>
        <p:spPr>
          <a:xfrm>
            <a:off x="471771" y="4606289"/>
            <a:ext cx="2743200" cy="65376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SG" sz="1400" b="1" i="0" u="none" strike="noStrike" kern="1200" cap="none" spc="0" normalizeH="0" baseline="0" noProof="0">
                <a:ln>
                  <a:noFill/>
                </a:ln>
                <a:solidFill>
                  <a:srgbClr val="005C97"/>
                </a:solidFill>
                <a:effectLst/>
                <a:uLnTx/>
                <a:uFillTx/>
                <a:latin typeface="Open Sans"/>
                <a:ea typeface="+mn-ea"/>
                <a:cs typeface="Segoe UI"/>
              </a:rPr>
              <a:t>Power system simulation</a:t>
            </a:r>
            <a:r>
              <a:rPr kumimoji="0" lang="en-US" sz="1400" b="0" i="0" u="none" strike="noStrike" kern="1200" cap="none" spc="0" normalizeH="0" baseline="0" noProof="0">
                <a:ln>
                  <a:noFill/>
                </a:ln>
                <a:solidFill>
                  <a:srgbClr val="005C97"/>
                </a:solidFill>
                <a:effectLst/>
                <a:uLnTx/>
                <a:uFillTx/>
                <a:latin typeface="Open Sans"/>
                <a:ea typeface="+mn-ea"/>
                <a:cs typeface="Segoe UI"/>
              </a:rPr>
              <a:t>​</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a:ea typeface="+mn-ea"/>
                <a:cs typeface="Segoe UI"/>
              </a:rPr>
              <a:t>Electric load flow modelling for unbalanced multiphase networks</a:t>
            </a:r>
            <a:r>
              <a:rPr kumimoji="0" lang="en-SG" sz="1200" b="0" i="0" u="none" strike="noStrike" kern="1200" cap="none" spc="0" normalizeH="0" baseline="0" noProof="0">
                <a:ln>
                  <a:noFill/>
                </a:ln>
                <a:solidFill>
                  <a:prstClr val="black"/>
                </a:solidFill>
                <a:effectLst/>
                <a:uLnTx/>
                <a:uFillTx/>
                <a:latin typeface="Open Sans"/>
                <a:ea typeface="+mn-ea"/>
                <a:cs typeface="Segoe UI"/>
              </a:rPr>
              <a:t>.</a:t>
            </a:r>
            <a:r>
              <a:rPr kumimoji="0" lang="en-US" sz="1200" b="0" i="0" u="none" strike="noStrike" kern="1200" cap="none" spc="0" normalizeH="0" baseline="0" noProof="0">
                <a:ln>
                  <a:noFill/>
                </a:ln>
                <a:solidFill>
                  <a:prstClr val="black"/>
                </a:solidFill>
                <a:effectLst/>
                <a:uLnTx/>
                <a:uFillTx/>
                <a:latin typeface="Open Sans"/>
                <a:ea typeface="+mn-ea"/>
                <a:cs typeface="Segoe UI"/>
              </a:rPr>
              <a:t>​</a:t>
            </a:r>
          </a:p>
        </p:txBody>
      </p:sp>
      <p:sp>
        <p:nvSpPr>
          <p:cNvPr id="46" name="TextBox 45">
            <a:extLst>
              <a:ext uri="{FF2B5EF4-FFF2-40B4-BE49-F238E27FC236}">
                <a16:creationId xmlns:a16="http://schemas.microsoft.com/office/drawing/2014/main" id="{799D6767-49FB-3E4F-B173-F840A5620F72}"/>
              </a:ext>
            </a:extLst>
          </p:cNvPr>
          <p:cNvSpPr txBox="1"/>
          <p:nvPr/>
        </p:nvSpPr>
        <p:spPr>
          <a:xfrm>
            <a:off x="3505661" y="4606290"/>
            <a:ext cx="2743200" cy="65376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SG" sz="1400" b="1" i="0" u="none" strike="noStrike" kern="1200" cap="none" spc="0" normalizeH="0" baseline="0" noProof="0">
                <a:ln>
                  <a:noFill/>
                </a:ln>
                <a:solidFill>
                  <a:srgbClr val="005C97"/>
                </a:solidFill>
                <a:effectLst/>
                <a:uLnTx/>
                <a:uFillTx/>
                <a:latin typeface="Open Sans"/>
                <a:ea typeface="+mn-ea"/>
                <a:cs typeface="Segoe UI"/>
              </a:rPr>
              <a:t>Thermal grid simulation</a:t>
            </a:r>
            <a:r>
              <a:rPr kumimoji="0" lang="en-US" sz="1400" b="0" i="0" u="none" strike="noStrike" kern="1200" cap="none" spc="0" normalizeH="0" baseline="0" noProof="0">
                <a:ln>
                  <a:noFill/>
                </a:ln>
                <a:solidFill>
                  <a:srgbClr val="005C97"/>
                </a:solidFill>
                <a:effectLst/>
                <a:uLnTx/>
                <a:uFillTx/>
                <a:latin typeface="Open Sans"/>
                <a:ea typeface="+mn-ea"/>
                <a:cs typeface="Segoe UI"/>
              </a:rPr>
              <a:t>​</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a:ea typeface="+mn-ea"/>
                <a:cs typeface="Segoe UI"/>
              </a:rPr>
              <a:t>Thermal load flow modelling for district cooling systems</a:t>
            </a:r>
            <a:r>
              <a:rPr kumimoji="0" lang="en-SG" sz="1200" b="0" i="0" u="none" strike="noStrike" kern="1200" cap="none" spc="0" normalizeH="0" baseline="0" noProof="0">
                <a:ln>
                  <a:noFill/>
                </a:ln>
                <a:solidFill>
                  <a:prstClr val="black"/>
                </a:solidFill>
                <a:effectLst/>
                <a:uLnTx/>
                <a:uFillTx/>
                <a:latin typeface="Open Sans"/>
                <a:ea typeface="+mn-ea"/>
                <a:cs typeface="Segoe UI"/>
              </a:rPr>
              <a:t>.</a:t>
            </a:r>
            <a:r>
              <a:rPr kumimoji="0" lang="en-US" sz="1200" b="0" i="0" u="none" strike="noStrike" kern="1200" cap="none" spc="0" normalizeH="0" baseline="0" noProof="0">
                <a:ln>
                  <a:noFill/>
                </a:ln>
                <a:solidFill>
                  <a:prstClr val="black"/>
                </a:solidFill>
                <a:effectLst/>
                <a:uLnTx/>
                <a:uFillTx/>
                <a:latin typeface="Open Sans"/>
                <a:ea typeface="+mn-ea"/>
                <a:cs typeface="Segoe UI"/>
              </a:rPr>
              <a:t>​</a:t>
            </a:r>
          </a:p>
        </p:txBody>
      </p:sp>
      <p:sp>
        <p:nvSpPr>
          <p:cNvPr id="47" name="TextBox 46">
            <a:extLst>
              <a:ext uri="{FF2B5EF4-FFF2-40B4-BE49-F238E27FC236}">
                <a16:creationId xmlns:a16="http://schemas.microsoft.com/office/drawing/2014/main" id="{6AA77E02-27FC-6C4A-98E4-919858FB8651}"/>
              </a:ext>
            </a:extLst>
          </p:cNvPr>
          <p:cNvSpPr txBox="1"/>
          <p:nvPr/>
        </p:nvSpPr>
        <p:spPr>
          <a:xfrm>
            <a:off x="6282021" y="4606289"/>
            <a:ext cx="2743200" cy="8642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5C97"/>
                </a:solidFill>
                <a:effectLst/>
                <a:uLnTx/>
                <a:uFillTx/>
                <a:latin typeface="Open Sans"/>
                <a:ea typeface="+mn-ea"/>
                <a:cs typeface="Segoe UI"/>
              </a:rPr>
              <a:t>DER simulation</a:t>
            </a:r>
            <a:r>
              <a:rPr kumimoji="0" lang="en-US" sz="1400" b="0" i="0" u="none" strike="noStrike" kern="1200" cap="none" spc="0" normalizeH="0" baseline="0" noProof="0">
                <a:ln>
                  <a:noFill/>
                </a:ln>
                <a:solidFill>
                  <a:srgbClr val="005C97"/>
                </a:solidFill>
                <a:effectLst/>
                <a:uLnTx/>
                <a:uFillTx/>
                <a:latin typeface="Open Sans"/>
                <a:ea typeface="+mn-ea"/>
                <a:cs typeface="Segoe UI"/>
              </a:rPr>
              <a:t>​</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a:ea typeface="+mn-ea"/>
                <a:cs typeface="Segoe UI"/>
              </a:rPr>
              <a:t>State space modelling of system dynamics and </a:t>
            </a:r>
          </a:p>
          <a:p>
            <a:pPr marL="0" marR="0" lvl="0" indent="0" algn="ctr" defTabSz="914400" rtl="0" eaLnBrk="1" fontAlgn="auto" latinLnBrk="0" hangingPunct="1">
              <a:lnSpc>
                <a:spcPct val="113999"/>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a:ea typeface="+mn-ea"/>
                <a:cs typeface="Segoe UI"/>
              </a:rPr>
              <a:t>operational constraints.​</a:t>
            </a: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sp>
        <p:nvSpPr>
          <p:cNvPr id="48" name="TextBox 47">
            <a:extLst>
              <a:ext uri="{FF2B5EF4-FFF2-40B4-BE49-F238E27FC236}">
                <a16:creationId xmlns:a16="http://schemas.microsoft.com/office/drawing/2014/main" id="{8FB243D0-806A-CA4C-BA07-6B7848F878AC}"/>
              </a:ext>
            </a:extLst>
          </p:cNvPr>
          <p:cNvSpPr txBox="1"/>
          <p:nvPr/>
        </p:nvSpPr>
        <p:spPr>
          <a:xfrm>
            <a:off x="9058382" y="4606289"/>
            <a:ext cx="2743200" cy="8642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C97"/>
                </a:solidFill>
                <a:effectLst/>
                <a:uLnTx/>
                <a:uFillTx/>
                <a:latin typeface="Open Sans"/>
                <a:ea typeface="+mn-ea"/>
                <a:cs typeface="Segoe UI"/>
              </a:rPr>
              <a:t>Dispatch optimization</a:t>
            </a:r>
            <a:r>
              <a:rPr kumimoji="0" lang="en-US" sz="1400" b="0" i="0" u="none" strike="noStrike" kern="1200" cap="none" spc="0" normalizeH="0" baseline="0" noProof="0" dirty="0">
                <a:ln>
                  <a:noFill/>
                </a:ln>
                <a:solidFill>
                  <a:srgbClr val="005C97"/>
                </a:solidFill>
                <a:effectLst/>
                <a:uLnTx/>
                <a:uFillTx/>
                <a:latin typeface="Open Sans"/>
                <a:ea typeface="+mn-ea"/>
                <a:cs typeface="Segoe UI"/>
              </a:rPr>
              <a:t>​</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n-ea"/>
                <a:cs typeface="Segoe UI"/>
              </a:rPr>
              <a:t>Optimal multi-energy system operation decisions through convex optimization.​</a:t>
            </a:r>
          </a:p>
        </p:txBody>
      </p:sp>
      <p:sp>
        <p:nvSpPr>
          <p:cNvPr id="42" name="TextBox 41">
            <a:extLst>
              <a:ext uri="{FF2B5EF4-FFF2-40B4-BE49-F238E27FC236}">
                <a16:creationId xmlns:a16="http://schemas.microsoft.com/office/drawing/2014/main" id="{2F38D2D8-E162-45EC-BCFF-745D8E358C22}"/>
              </a:ext>
            </a:extLst>
          </p:cNvPr>
          <p:cNvSpPr txBox="1"/>
          <p:nvPr/>
        </p:nvSpPr>
        <p:spPr>
          <a:xfrm>
            <a:off x="1064582" y="5833721"/>
            <a:ext cx="403851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Developed in collaboration between:</a:t>
            </a:r>
            <a:endParaRPr kumimoji="0" lang="en-SG" sz="1600" b="1" i="0" u="none" strike="noStrike" kern="1200" cap="none" spc="0" normalizeH="0" baseline="0" noProof="0">
              <a:ln>
                <a:noFill/>
              </a:ln>
              <a:solidFill>
                <a:prstClr val="black"/>
              </a:solidFill>
              <a:effectLst/>
              <a:uLnTx/>
              <a:uFillTx/>
              <a:latin typeface="Open Sans"/>
              <a:ea typeface="+mn-ea"/>
              <a:cs typeface="+mn-cs"/>
            </a:endParaRPr>
          </a:p>
        </p:txBody>
      </p:sp>
      <p:pic>
        <p:nvPicPr>
          <p:cNvPr id="44" name="Graphic 43">
            <a:extLst>
              <a:ext uri="{FF2B5EF4-FFF2-40B4-BE49-F238E27FC236}">
                <a16:creationId xmlns:a16="http://schemas.microsoft.com/office/drawing/2014/main" id="{B2DCF0ED-1352-4242-A5B2-35FE437368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60110" y="5549323"/>
            <a:ext cx="2786029" cy="907350"/>
          </a:xfrm>
          <a:prstGeom prst="rect">
            <a:avLst/>
          </a:prstGeom>
        </p:spPr>
      </p:pic>
      <p:pic>
        <p:nvPicPr>
          <p:cNvPr id="49" name="Picture 48">
            <a:extLst>
              <a:ext uri="{FF2B5EF4-FFF2-40B4-BE49-F238E27FC236}">
                <a16:creationId xmlns:a16="http://schemas.microsoft.com/office/drawing/2014/main" id="{A8EDBBD8-2A1D-4802-B66B-CA5826E9655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123848" y="5643433"/>
            <a:ext cx="1824246" cy="719130"/>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D65BF1DE-1072-4E2A-8D9B-9A873974FEA4}"/>
              </a:ext>
            </a:extLst>
          </p:cNvPr>
          <p:cNvPicPr>
            <a:picLocks noChangeAspect="1"/>
          </p:cNvPicPr>
          <p:nvPr/>
        </p:nvPicPr>
        <p:blipFill>
          <a:blip r:embed="rId14"/>
          <a:stretch>
            <a:fillRect/>
          </a:stretch>
        </p:blipFill>
        <p:spPr>
          <a:xfrm>
            <a:off x="8985064" y="5791178"/>
            <a:ext cx="814692" cy="423640"/>
          </a:xfrm>
          <a:prstGeom prst="rect">
            <a:avLst/>
          </a:prstGeom>
        </p:spPr>
      </p:pic>
      <p:pic>
        <p:nvPicPr>
          <p:cNvPr id="50" name="Picture 49">
            <a:extLst>
              <a:ext uri="{FF2B5EF4-FFF2-40B4-BE49-F238E27FC236}">
                <a16:creationId xmlns:a16="http://schemas.microsoft.com/office/drawing/2014/main" id="{0CD322D0-CE12-453C-B33E-27FCDA727A56}"/>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0138516" y="5659412"/>
            <a:ext cx="703151" cy="703151"/>
          </a:xfrm>
          <a:prstGeom prst="rect">
            <a:avLst/>
          </a:prstGeom>
        </p:spPr>
      </p:pic>
    </p:spTree>
    <p:extLst>
      <p:ext uri="{BB962C8B-B14F-4D97-AF65-F5344CB8AC3E}">
        <p14:creationId xmlns:p14="http://schemas.microsoft.com/office/powerpoint/2010/main" val="86826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AB8A35-AFF5-6147-B951-2C653B785842}"/>
              </a:ext>
            </a:extLst>
          </p:cNvPr>
          <p:cNvSpPr>
            <a:spLocks noGrp="1"/>
          </p:cNvSpPr>
          <p:nvPr>
            <p:ph type="title"/>
          </p:nvPr>
        </p:nvSpPr>
        <p:spPr>
          <a:xfrm>
            <a:off x="728661" y="185737"/>
            <a:ext cx="10734678" cy="842962"/>
          </a:xfrm>
        </p:spPr>
        <p:txBody>
          <a:bodyPr/>
          <a:lstStyle/>
          <a:p>
            <a:r>
              <a:rPr lang="en-GB"/>
              <a:t>Key Research Topics </a:t>
            </a:r>
          </a:p>
        </p:txBody>
      </p:sp>
      <p:sp>
        <p:nvSpPr>
          <p:cNvPr id="2" name="Rounded Rectangle 1">
            <a:extLst>
              <a:ext uri="{FF2B5EF4-FFF2-40B4-BE49-F238E27FC236}">
                <a16:creationId xmlns:a16="http://schemas.microsoft.com/office/drawing/2014/main" id="{9769DDE5-403F-BC4D-88AA-2864FDEC70EE}"/>
              </a:ext>
            </a:extLst>
          </p:cNvPr>
          <p:cNvSpPr/>
          <p:nvPr/>
        </p:nvSpPr>
        <p:spPr>
          <a:xfrm>
            <a:off x="480187" y="717615"/>
            <a:ext cx="5548491" cy="2717494"/>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0" lang="en-GB" sz="1800" b="1" i="0" u="none" strike="noStrike" kern="1200" cap="none" spc="0" normalizeH="0" baseline="0" noProof="0">
                <a:ln>
                  <a:noFill/>
                </a:ln>
                <a:solidFill>
                  <a:prstClr val="black"/>
                </a:solidFill>
                <a:effectLst/>
                <a:uLnTx/>
                <a:uFillTx/>
                <a:latin typeface="Open Sans"/>
                <a:ea typeface="+mn-ea"/>
                <a:cs typeface="+mn-cs"/>
              </a:rPr>
              <a:t>Distribution Grid Network Twin</a:t>
            </a:r>
          </a:p>
        </p:txBody>
      </p:sp>
      <p:sp>
        <p:nvSpPr>
          <p:cNvPr id="7" name="Rounded Rectangle 6">
            <a:extLst>
              <a:ext uri="{FF2B5EF4-FFF2-40B4-BE49-F238E27FC236}">
                <a16:creationId xmlns:a16="http://schemas.microsoft.com/office/drawing/2014/main" id="{F9BFBACF-BE90-9E46-9DD2-CF905173603A}"/>
              </a:ext>
            </a:extLst>
          </p:cNvPr>
          <p:cNvSpPr/>
          <p:nvPr/>
        </p:nvSpPr>
        <p:spPr>
          <a:xfrm>
            <a:off x="6185257" y="717615"/>
            <a:ext cx="5587858" cy="2717494"/>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Open Sans"/>
                <a:ea typeface="+mn-ea"/>
                <a:cs typeface="+mn-cs"/>
              </a:rPr>
              <a:t>2. Integrated Simulation and Optimization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Open Sans"/>
                <a:ea typeface="+mn-ea"/>
                <a:cs typeface="+mn-cs"/>
              </a:rPr>
              <a:t>of Electric Vehicle Charging</a:t>
            </a:r>
          </a:p>
        </p:txBody>
      </p:sp>
      <p:grpSp>
        <p:nvGrpSpPr>
          <p:cNvPr id="9" name="Group 8">
            <a:extLst>
              <a:ext uri="{FF2B5EF4-FFF2-40B4-BE49-F238E27FC236}">
                <a16:creationId xmlns:a16="http://schemas.microsoft.com/office/drawing/2014/main" id="{625D6F4C-E0CF-E345-813B-9A75112F5FAE}"/>
              </a:ext>
            </a:extLst>
          </p:cNvPr>
          <p:cNvGrpSpPr/>
          <p:nvPr/>
        </p:nvGrpSpPr>
        <p:grpSpPr>
          <a:xfrm>
            <a:off x="4069153" y="1348226"/>
            <a:ext cx="1534337" cy="1556708"/>
            <a:chOff x="5219610" y="2255292"/>
            <a:chExt cx="1869702" cy="1869703"/>
          </a:xfrm>
        </p:grpSpPr>
        <p:sp>
          <p:nvSpPr>
            <p:cNvPr id="10" name="Flowchart: Connector 44">
              <a:extLst>
                <a:ext uri="{FF2B5EF4-FFF2-40B4-BE49-F238E27FC236}">
                  <a16:creationId xmlns:a16="http://schemas.microsoft.com/office/drawing/2014/main" id="{2C4CD930-D1CA-0248-ACB4-0A62E97F70F3}"/>
                </a:ext>
              </a:extLst>
            </p:cNvPr>
            <p:cNvSpPr>
              <a:spLocks noChangeAspect="1"/>
            </p:cNvSpPr>
            <p:nvPr/>
          </p:nvSpPr>
          <p:spPr>
            <a:xfrm>
              <a:off x="5219610" y="2255292"/>
              <a:ext cx="1869702" cy="1869703"/>
            </a:xfrm>
            <a:prstGeom prst="flowChartConnector">
              <a:avLst/>
            </a:prstGeom>
            <a:solidFill>
              <a:schemeClr val="bg1">
                <a:lumMod val="95000"/>
              </a:schemeClr>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100" b="1" i="0" u="none" strike="noStrike" kern="1200" cap="none" spc="0" normalizeH="0" baseline="0" noProof="0">
                <a:ln>
                  <a:noFill/>
                </a:ln>
                <a:solidFill>
                  <a:prstClr val="black"/>
                </a:solidFill>
                <a:effectLst/>
                <a:uLnTx/>
                <a:uFillTx/>
                <a:latin typeface="Open Sans"/>
                <a:ea typeface="+mn-ea"/>
                <a:cs typeface="+mn-cs"/>
              </a:endParaRPr>
            </a:p>
          </p:txBody>
        </p:sp>
        <p:pic>
          <p:nvPicPr>
            <p:cNvPr id="11" name="Picture 10">
              <a:extLst>
                <a:ext uri="{FF2B5EF4-FFF2-40B4-BE49-F238E27FC236}">
                  <a16:creationId xmlns:a16="http://schemas.microsoft.com/office/drawing/2014/main" id="{BE6AB608-2B67-6D47-8B15-ABE9E58E34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78577" y="2661490"/>
              <a:ext cx="1151767" cy="1057305"/>
            </a:xfrm>
            <a:prstGeom prst="rect">
              <a:avLst/>
            </a:prstGeom>
          </p:spPr>
        </p:pic>
      </p:grpSp>
      <p:pic>
        <p:nvPicPr>
          <p:cNvPr id="12" name="Picture 11">
            <a:extLst>
              <a:ext uri="{FF2B5EF4-FFF2-40B4-BE49-F238E27FC236}">
                <a16:creationId xmlns:a16="http://schemas.microsoft.com/office/drawing/2014/main" id="{3189217A-1FBF-5E42-B37F-F2C25D0A16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70468" y="1459052"/>
            <a:ext cx="1498685" cy="599474"/>
          </a:xfrm>
          <a:prstGeom prst="rect">
            <a:avLst/>
          </a:prstGeom>
        </p:spPr>
      </p:pic>
      <p:pic>
        <p:nvPicPr>
          <p:cNvPr id="13" name="Content Placeholder 7">
            <a:extLst>
              <a:ext uri="{FF2B5EF4-FFF2-40B4-BE49-F238E27FC236}">
                <a16:creationId xmlns:a16="http://schemas.microsoft.com/office/drawing/2014/main" id="{4AD4B18F-EE08-9043-A640-99B60B55B610}"/>
              </a:ext>
            </a:extLst>
          </p:cNvPr>
          <p:cNvPicPr>
            <a:picLocks noChangeAspect="1"/>
          </p:cNvPicPr>
          <p:nvPr/>
        </p:nvPicPr>
        <p:blipFill>
          <a:blip r:embed="rId5"/>
          <a:stretch>
            <a:fillRect/>
          </a:stretch>
        </p:blipFill>
        <p:spPr>
          <a:xfrm>
            <a:off x="1096331" y="1367468"/>
            <a:ext cx="1317558" cy="794731"/>
          </a:xfrm>
          <a:prstGeom prst="rect">
            <a:avLst/>
          </a:prstGeom>
        </p:spPr>
      </p:pic>
      <p:sp>
        <p:nvSpPr>
          <p:cNvPr id="14" name="TextBox 13">
            <a:extLst>
              <a:ext uri="{FF2B5EF4-FFF2-40B4-BE49-F238E27FC236}">
                <a16:creationId xmlns:a16="http://schemas.microsoft.com/office/drawing/2014/main" id="{DB354981-7F63-B847-8DC3-44D9FE091CD0}"/>
              </a:ext>
            </a:extLst>
          </p:cNvPr>
          <p:cNvSpPr txBox="1"/>
          <p:nvPr/>
        </p:nvSpPr>
        <p:spPr>
          <a:xfrm>
            <a:off x="1096331" y="2964200"/>
            <a:ext cx="145408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Open Sans"/>
                <a:ea typeface="+mn-ea"/>
                <a:cs typeface="+mn-cs"/>
              </a:rPr>
              <a:t>Topology &amp; Utilization Data</a:t>
            </a:r>
          </a:p>
        </p:txBody>
      </p:sp>
      <p:sp>
        <p:nvSpPr>
          <p:cNvPr id="15" name="Right Arrow 14">
            <a:extLst>
              <a:ext uri="{FF2B5EF4-FFF2-40B4-BE49-F238E27FC236}">
                <a16:creationId xmlns:a16="http://schemas.microsoft.com/office/drawing/2014/main" id="{58D364FF-FACA-334A-8A9E-C32CCE871FFF}"/>
              </a:ext>
            </a:extLst>
          </p:cNvPr>
          <p:cNvSpPr/>
          <p:nvPr/>
        </p:nvSpPr>
        <p:spPr>
          <a:xfrm>
            <a:off x="2598255" y="2112170"/>
            <a:ext cx="1330433" cy="306604"/>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mn-ea"/>
              <a:cs typeface="+mn-cs"/>
            </a:endParaRPr>
          </a:p>
        </p:txBody>
      </p:sp>
      <p:sp>
        <p:nvSpPr>
          <p:cNvPr id="16" name="TextBox 15">
            <a:extLst>
              <a:ext uri="{FF2B5EF4-FFF2-40B4-BE49-F238E27FC236}">
                <a16:creationId xmlns:a16="http://schemas.microsoft.com/office/drawing/2014/main" id="{121ACA76-60E8-46D3-8360-22CD6ECBCCE5}"/>
              </a:ext>
            </a:extLst>
          </p:cNvPr>
          <p:cNvSpPr txBox="1"/>
          <p:nvPr/>
        </p:nvSpPr>
        <p:spPr>
          <a:xfrm>
            <a:off x="4252716" y="2979092"/>
            <a:ext cx="123616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Open Sans"/>
                <a:ea typeface="+mn-ea"/>
                <a:cs typeface="+mn-cs"/>
              </a:rPr>
              <a:t>Network Twin Model</a:t>
            </a:r>
          </a:p>
        </p:txBody>
      </p:sp>
      <p:sp>
        <p:nvSpPr>
          <p:cNvPr id="17" name="Rounded Rectangle 6">
            <a:extLst>
              <a:ext uri="{FF2B5EF4-FFF2-40B4-BE49-F238E27FC236}">
                <a16:creationId xmlns:a16="http://schemas.microsoft.com/office/drawing/2014/main" id="{48F1275D-902A-4A05-9184-9AB52076707B}"/>
              </a:ext>
            </a:extLst>
          </p:cNvPr>
          <p:cNvSpPr/>
          <p:nvPr/>
        </p:nvSpPr>
        <p:spPr>
          <a:xfrm>
            <a:off x="480188" y="3584896"/>
            <a:ext cx="5548492" cy="2717494"/>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Open Sans"/>
                <a:ea typeface="+mn-ea"/>
                <a:cs typeface="+mn-cs"/>
              </a:rPr>
              <a:t>3. Distributed Energy Resource </a:t>
            </a:r>
            <a:endParaRPr kumimoji="0" lang="en-GB" sz="1800" b="1" i="0" u="none" strike="noStrike" kern="1200" cap="none" spc="0" normalizeH="0" baseline="0" noProof="0">
              <a:ln>
                <a:noFill/>
              </a:ln>
              <a:solidFill>
                <a:prstClr val="black"/>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Open Sans"/>
                <a:ea typeface="+mn-ea"/>
                <a:cs typeface="+mn-cs"/>
              </a:rPr>
              <a:t>Control &amp; Optimization</a:t>
            </a:r>
            <a:endParaRPr kumimoji="0" lang="en-GB" sz="1800" b="1" i="0" u="none" strike="noStrike" kern="1200" cap="none" spc="0" normalizeH="0" baseline="0" noProof="0">
              <a:ln>
                <a:noFill/>
              </a:ln>
              <a:solidFill>
                <a:prstClr val="black"/>
              </a:solidFill>
              <a:effectLst/>
              <a:uLnTx/>
              <a:uFillTx/>
              <a:latin typeface="Open Sans"/>
              <a:ea typeface="Open Sans"/>
              <a:cs typeface="Open Sans"/>
            </a:endParaRPr>
          </a:p>
        </p:txBody>
      </p:sp>
      <p:sp>
        <p:nvSpPr>
          <p:cNvPr id="18" name="Rounded Rectangle 6">
            <a:extLst>
              <a:ext uri="{FF2B5EF4-FFF2-40B4-BE49-F238E27FC236}">
                <a16:creationId xmlns:a16="http://schemas.microsoft.com/office/drawing/2014/main" id="{C61ABDCC-F5A6-499B-9EA2-E8ED1217D11E}"/>
              </a:ext>
            </a:extLst>
          </p:cNvPr>
          <p:cNvSpPr/>
          <p:nvPr/>
        </p:nvSpPr>
        <p:spPr>
          <a:xfrm>
            <a:off x="6186248" y="3584896"/>
            <a:ext cx="5586864" cy="2717494"/>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Open Sans"/>
                <a:ea typeface="+mn-ea"/>
                <a:cs typeface="+mn-cs"/>
              </a:rPr>
              <a:t>4. </a:t>
            </a:r>
            <a:r>
              <a:rPr kumimoji="0" lang="en-US" sz="1600" b="1" i="0" u="none" strike="noStrike" kern="1200" cap="none" spc="0" normalizeH="0" baseline="0" noProof="0" dirty="0">
                <a:ln>
                  <a:noFill/>
                </a:ln>
                <a:solidFill>
                  <a:prstClr val="black"/>
                </a:solidFill>
                <a:effectLst/>
                <a:uLnTx/>
                <a:uFillTx/>
                <a:latin typeface="Open Sans"/>
                <a:ea typeface="+mn-ea"/>
                <a:cs typeface="+mn-cs"/>
              </a:rPr>
              <a:t>Renewable Integration into the Power Grid</a:t>
            </a:r>
            <a:endParaRPr kumimoji="0" lang="en-GB" sz="1600" b="1" i="0" u="none" strike="noStrike" kern="1200" cap="none" spc="0" normalizeH="0" baseline="0" noProof="0" dirty="0">
              <a:ln>
                <a:noFill/>
              </a:ln>
              <a:solidFill>
                <a:prstClr val="black"/>
              </a:solidFill>
              <a:effectLst/>
              <a:uLnTx/>
              <a:uFillTx/>
              <a:latin typeface="Open Sans"/>
              <a:ea typeface="Open Sans"/>
              <a:cs typeface="Open Sans"/>
            </a:endParaRPr>
          </a:p>
        </p:txBody>
      </p:sp>
      <p:pic>
        <p:nvPicPr>
          <p:cNvPr id="19" name="Picture 18">
            <a:extLst>
              <a:ext uri="{FF2B5EF4-FFF2-40B4-BE49-F238E27FC236}">
                <a16:creationId xmlns:a16="http://schemas.microsoft.com/office/drawing/2014/main" id="{BC5E05DF-C7B2-4523-9A67-202DFB44E1F3}"/>
              </a:ext>
            </a:extLst>
          </p:cNvPr>
          <p:cNvPicPr>
            <a:picLocks noChangeAspect="1"/>
          </p:cNvPicPr>
          <p:nvPr/>
        </p:nvPicPr>
        <p:blipFill>
          <a:blip r:embed="rId6"/>
          <a:stretch>
            <a:fillRect/>
          </a:stretch>
        </p:blipFill>
        <p:spPr>
          <a:xfrm>
            <a:off x="6577838" y="4240461"/>
            <a:ext cx="4802695" cy="1844151"/>
          </a:xfrm>
          <a:prstGeom prst="rect">
            <a:avLst/>
          </a:prstGeom>
        </p:spPr>
      </p:pic>
      <p:pic>
        <p:nvPicPr>
          <p:cNvPr id="21" name="Picture 20" descr="Map&#10;&#10;Description automatically generated">
            <a:extLst>
              <a:ext uri="{FF2B5EF4-FFF2-40B4-BE49-F238E27FC236}">
                <a16:creationId xmlns:a16="http://schemas.microsoft.com/office/drawing/2014/main" id="{851F7BF8-15CE-4142-802B-B032B6EC7E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188"/>
          <a:stretch/>
        </p:blipFill>
        <p:spPr>
          <a:xfrm>
            <a:off x="1096331" y="2184361"/>
            <a:ext cx="1316446" cy="794731"/>
          </a:xfrm>
          <a:prstGeom prst="rect">
            <a:avLst/>
          </a:prstGeom>
        </p:spPr>
      </p:pic>
      <p:pic>
        <p:nvPicPr>
          <p:cNvPr id="4" name="Picture 3">
            <a:extLst>
              <a:ext uri="{FF2B5EF4-FFF2-40B4-BE49-F238E27FC236}">
                <a16:creationId xmlns:a16="http://schemas.microsoft.com/office/drawing/2014/main" id="{6A96A87B-79CE-4900-A6BA-DC434F97E6F2}"/>
              </a:ext>
            </a:extLst>
          </p:cNvPr>
          <p:cNvPicPr>
            <a:picLocks noChangeAspect="1"/>
          </p:cNvPicPr>
          <p:nvPr/>
        </p:nvPicPr>
        <p:blipFill>
          <a:blip r:embed="rId8"/>
          <a:stretch>
            <a:fillRect/>
          </a:stretch>
        </p:blipFill>
        <p:spPr>
          <a:xfrm>
            <a:off x="1517778" y="4237110"/>
            <a:ext cx="3604064" cy="2097902"/>
          </a:xfrm>
          <a:prstGeom prst="rect">
            <a:avLst/>
          </a:prstGeom>
        </p:spPr>
      </p:pic>
      <p:sp>
        <p:nvSpPr>
          <p:cNvPr id="22" name="Rectangle 21">
            <a:extLst>
              <a:ext uri="{FF2B5EF4-FFF2-40B4-BE49-F238E27FC236}">
                <a16:creationId xmlns:a16="http://schemas.microsoft.com/office/drawing/2014/main" id="{8579CF7A-B426-43FE-A460-53171AE28ECB}"/>
              </a:ext>
            </a:extLst>
          </p:cNvPr>
          <p:cNvSpPr/>
          <p:nvPr/>
        </p:nvSpPr>
        <p:spPr>
          <a:xfrm>
            <a:off x="6323258" y="1905276"/>
            <a:ext cx="977631" cy="71223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1" i="0" u="none" strike="noStrike" kern="1200" cap="none" spc="0" normalizeH="0" baseline="0" noProof="0">
              <a:ln>
                <a:noFill/>
              </a:ln>
              <a:solidFill>
                <a:prstClr val="black"/>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4D996107-D571-4EB3-8189-65C66DBEE67A}"/>
              </a:ext>
            </a:extLst>
          </p:cNvPr>
          <p:cNvSpPr/>
          <p:nvPr/>
        </p:nvSpPr>
        <p:spPr>
          <a:xfrm>
            <a:off x="8182977" y="1826989"/>
            <a:ext cx="1472956" cy="79832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1" i="0" u="none" strike="noStrike" kern="1200" cap="none" spc="0" normalizeH="0" baseline="0" noProof="0">
                <a:ln>
                  <a:noFill/>
                </a:ln>
                <a:solidFill>
                  <a:prstClr val="black"/>
                </a:solidFill>
                <a:effectLst/>
                <a:uLnTx/>
                <a:uFillTx/>
                <a:latin typeface="Open Sans"/>
                <a:ea typeface="+mn-ea"/>
                <a:cs typeface="+mn-cs"/>
              </a:rPr>
              <a:t>Middleware</a:t>
            </a:r>
          </a:p>
        </p:txBody>
      </p:sp>
      <p:sp>
        <p:nvSpPr>
          <p:cNvPr id="24" name="Rectangle 23">
            <a:extLst>
              <a:ext uri="{FF2B5EF4-FFF2-40B4-BE49-F238E27FC236}">
                <a16:creationId xmlns:a16="http://schemas.microsoft.com/office/drawing/2014/main" id="{558347D9-7564-4D5D-9739-867340ED99F9}"/>
              </a:ext>
            </a:extLst>
          </p:cNvPr>
          <p:cNvSpPr/>
          <p:nvPr/>
        </p:nvSpPr>
        <p:spPr>
          <a:xfrm>
            <a:off x="10478132" y="1855432"/>
            <a:ext cx="1109571" cy="79832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200" b="1" i="0" u="none" strike="noStrike" kern="1200" cap="none" spc="0" normalizeH="0" baseline="0" noProof="0">
              <a:ln>
                <a:noFill/>
              </a:ln>
              <a:solidFill>
                <a:prstClr val="black"/>
              </a:solidFill>
              <a:effectLst/>
              <a:uLnTx/>
              <a:uFillTx/>
              <a:latin typeface="Open Sans"/>
              <a:ea typeface="+mn-ea"/>
              <a:cs typeface="+mn-cs"/>
            </a:endParaRPr>
          </a:p>
        </p:txBody>
      </p:sp>
      <p:pic>
        <p:nvPicPr>
          <p:cNvPr id="25" name="Picture 24" descr="Logo&#10;&#10;Description automatically generated with low confidence">
            <a:extLst>
              <a:ext uri="{FF2B5EF4-FFF2-40B4-BE49-F238E27FC236}">
                <a16:creationId xmlns:a16="http://schemas.microsoft.com/office/drawing/2014/main" id="{6C48F2E5-BDF2-4342-8A9A-DEA150E66B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33264" y="2077023"/>
            <a:ext cx="999306" cy="402692"/>
          </a:xfrm>
          <a:prstGeom prst="rect">
            <a:avLst/>
          </a:prstGeom>
        </p:spPr>
      </p:pic>
      <p:pic>
        <p:nvPicPr>
          <p:cNvPr id="26" name="Picture 2">
            <a:extLst>
              <a:ext uri="{FF2B5EF4-FFF2-40B4-BE49-F238E27FC236}">
                <a16:creationId xmlns:a16="http://schemas.microsoft.com/office/drawing/2014/main" id="{D1B35712-F5AE-4463-970F-7BFF662D40A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66" t="18390" r="13778" b="18718"/>
          <a:stretch/>
        </p:blipFill>
        <p:spPr bwMode="auto">
          <a:xfrm>
            <a:off x="6412661" y="2011712"/>
            <a:ext cx="798824" cy="48771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E77FB66B-3F84-4D2E-83FF-442F68F6F3A8}"/>
              </a:ext>
            </a:extLst>
          </p:cNvPr>
          <p:cNvSpPr txBox="1"/>
          <p:nvPr/>
        </p:nvSpPr>
        <p:spPr>
          <a:xfrm>
            <a:off x="8214464" y="2083932"/>
            <a:ext cx="1500654" cy="577081"/>
          </a:xfrm>
          <a:prstGeom prst="rect">
            <a:avLst/>
          </a:prstGeom>
          <a:noFill/>
        </p:spPr>
        <p:txBody>
          <a:bodyPr wrap="square" rtlCol="0">
            <a:spAutoFit/>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1050" b="0" i="0" u="none" strike="noStrike" kern="1200" cap="none" spc="0" normalizeH="0" baseline="0" noProof="0" dirty="0">
                <a:ln>
                  <a:noFill/>
                </a:ln>
                <a:solidFill>
                  <a:prstClr val="black"/>
                </a:solidFill>
                <a:effectLst/>
                <a:uLnTx/>
                <a:uFillTx/>
                <a:latin typeface="Open Sans"/>
                <a:ea typeface="+mn-ea"/>
                <a:cs typeface="+mn-cs"/>
              </a:rPr>
              <a:t>Charging demand model</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1050" b="0" i="0" u="none" strike="noStrike" kern="1200" cap="none" spc="0" normalizeH="0" baseline="0" noProof="0" dirty="0">
                <a:ln>
                  <a:noFill/>
                </a:ln>
                <a:solidFill>
                  <a:prstClr val="black"/>
                </a:solidFill>
                <a:effectLst/>
                <a:uLnTx/>
                <a:uFillTx/>
                <a:latin typeface="Open Sans"/>
                <a:ea typeface="+mn-ea"/>
                <a:cs typeface="+mn-cs"/>
              </a:rPr>
              <a:t>Scheduling algos</a:t>
            </a:r>
          </a:p>
        </p:txBody>
      </p:sp>
      <p:cxnSp>
        <p:nvCxnSpPr>
          <p:cNvPr id="28" name="Straight Arrow Connector 27">
            <a:extLst>
              <a:ext uri="{FF2B5EF4-FFF2-40B4-BE49-F238E27FC236}">
                <a16:creationId xmlns:a16="http://schemas.microsoft.com/office/drawing/2014/main" id="{38ECE82B-4AC0-4BD8-9529-01BBA0F5954F}"/>
              </a:ext>
            </a:extLst>
          </p:cNvPr>
          <p:cNvCxnSpPr>
            <a:cxnSpLocks/>
          </p:cNvCxnSpPr>
          <p:nvPr/>
        </p:nvCxnSpPr>
        <p:spPr>
          <a:xfrm>
            <a:off x="7302746" y="2077023"/>
            <a:ext cx="86732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2916EFD8-4481-4944-A899-63EA3E4C755C}"/>
              </a:ext>
            </a:extLst>
          </p:cNvPr>
          <p:cNvSpPr txBox="1"/>
          <p:nvPr/>
        </p:nvSpPr>
        <p:spPr>
          <a:xfrm>
            <a:off x="7114354" y="1660864"/>
            <a:ext cx="1193554"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a:ln>
                  <a:noFill/>
                </a:ln>
                <a:solidFill>
                  <a:prstClr val="black"/>
                </a:solidFill>
                <a:effectLst/>
                <a:uLnTx/>
                <a:uFillTx/>
                <a:latin typeface="Open Sans"/>
                <a:ea typeface="+mn-ea"/>
                <a:cs typeface="+mn-cs"/>
              </a:rPr>
              <a:t>Mobility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a:ln>
                  <a:noFill/>
                </a:ln>
                <a:solidFill>
                  <a:prstClr val="black"/>
                </a:solidFill>
                <a:effectLst/>
                <a:uLnTx/>
                <a:uFillTx/>
                <a:latin typeface="Open Sans"/>
                <a:ea typeface="+mn-ea"/>
                <a:cs typeface="+mn-cs"/>
              </a:rPr>
              <a:t>events</a:t>
            </a:r>
          </a:p>
        </p:txBody>
      </p:sp>
      <p:cxnSp>
        <p:nvCxnSpPr>
          <p:cNvPr id="30" name="Straight Arrow Connector 29">
            <a:extLst>
              <a:ext uri="{FF2B5EF4-FFF2-40B4-BE49-F238E27FC236}">
                <a16:creationId xmlns:a16="http://schemas.microsoft.com/office/drawing/2014/main" id="{B9264997-45F6-43EF-99AA-E0DA1C64FCE4}"/>
              </a:ext>
            </a:extLst>
          </p:cNvPr>
          <p:cNvCxnSpPr>
            <a:cxnSpLocks/>
          </p:cNvCxnSpPr>
          <p:nvPr/>
        </p:nvCxnSpPr>
        <p:spPr>
          <a:xfrm flipH="1">
            <a:off x="7302746" y="2416000"/>
            <a:ext cx="86732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D6F28876-1695-4ECF-8A6C-44963616C92B}"/>
              </a:ext>
            </a:extLst>
          </p:cNvPr>
          <p:cNvSpPr txBox="1"/>
          <p:nvPr/>
        </p:nvSpPr>
        <p:spPr>
          <a:xfrm>
            <a:off x="7267505" y="2416000"/>
            <a:ext cx="85386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a:ln>
                  <a:noFill/>
                </a:ln>
                <a:solidFill>
                  <a:prstClr val="black"/>
                </a:solidFill>
                <a:effectLst/>
                <a:uLnTx/>
                <a:uFillTx/>
                <a:latin typeface="Open Sans"/>
                <a:ea typeface="+mn-ea"/>
                <a:cs typeface="+mn-cs"/>
              </a:rPr>
              <a:t>Charging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a:ln>
                  <a:noFill/>
                </a:ln>
                <a:solidFill>
                  <a:prstClr val="black"/>
                </a:solidFill>
                <a:effectLst/>
                <a:uLnTx/>
                <a:uFillTx/>
                <a:latin typeface="Open Sans"/>
                <a:ea typeface="+mn-ea"/>
                <a:cs typeface="+mn-cs"/>
              </a:rPr>
              <a:t>schedule</a:t>
            </a:r>
          </a:p>
        </p:txBody>
      </p:sp>
      <p:cxnSp>
        <p:nvCxnSpPr>
          <p:cNvPr id="32" name="Straight Arrow Connector 31">
            <a:extLst>
              <a:ext uri="{FF2B5EF4-FFF2-40B4-BE49-F238E27FC236}">
                <a16:creationId xmlns:a16="http://schemas.microsoft.com/office/drawing/2014/main" id="{683F3A99-C2C2-43B2-93C8-7C556AAFA565}"/>
              </a:ext>
            </a:extLst>
          </p:cNvPr>
          <p:cNvCxnSpPr>
            <a:cxnSpLocks/>
          </p:cNvCxnSpPr>
          <p:nvPr/>
        </p:nvCxnSpPr>
        <p:spPr>
          <a:xfrm>
            <a:off x="9655934" y="2086162"/>
            <a:ext cx="83426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47814C2A-010B-47AD-9295-EF7E573CCDA4}"/>
              </a:ext>
            </a:extLst>
          </p:cNvPr>
          <p:cNvCxnSpPr>
            <a:cxnSpLocks/>
          </p:cNvCxnSpPr>
          <p:nvPr/>
        </p:nvCxnSpPr>
        <p:spPr>
          <a:xfrm flipH="1" flipV="1">
            <a:off x="9655933" y="2428349"/>
            <a:ext cx="834267" cy="3885"/>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3D852DA1-07D5-4184-8B58-7B8FABAA44C5}"/>
              </a:ext>
            </a:extLst>
          </p:cNvPr>
          <p:cNvSpPr txBox="1"/>
          <p:nvPr/>
        </p:nvSpPr>
        <p:spPr>
          <a:xfrm>
            <a:off x="9602891" y="1655113"/>
            <a:ext cx="87524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a:ln>
                  <a:noFill/>
                </a:ln>
                <a:solidFill>
                  <a:prstClr val="black"/>
                </a:solidFill>
                <a:effectLst/>
                <a:uLnTx/>
                <a:uFillTx/>
                <a:latin typeface="Open Sans"/>
                <a:ea typeface="+mn-ea"/>
                <a:cs typeface="+mn-cs"/>
              </a:rPr>
              <a:t>Charging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a:ln>
                  <a:noFill/>
                </a:ln>
                <a:solidFill>
                  <a:prstClr val="black"/>
                </a:solidFill>
                <a:effectLst/>
                <a:uLnTx/>
                <a:uFillTx/>
                <a:latin typeface="Open Sans"/>
                <a:ea typeface="+mn-ea"/>
                <a:cs typeface="+mn-cs"/>
              </a:rPr>
              <a:t>demand</a:t>
            </a:r>
            <a:endParaRPr kumimoji="0" lang="en-SG" sz="1050" b="0" i="1" u="none" strike="noStrike" kern="1200" cap="none" spc="0" normalizeH="0" baseline="0" noProof="0">
              <a:ln>
                <a:noFill/>
              </a:ln>
              <a:solidFill>
                <a:prstClr val="black"/>
              </a:solidFill>
              <a:effectLst/>
              <a:uLnTx/>
              <a:uFillTx/>
              <a:latin typeface="Open Sans"/>
              <a:ea typeface="+mn-ea"/>
              <a:cs typeface="+mn-cs"/>
            </a:endParaRPr>
          </a:p>
        </p:txBody>
      </p:sp>
      <p:sp>
        <p:nvSpPr>
          <p:cNvPr id="35" name="TextBox 34">
            <a:extLst>
              <a:ext uri="{FF2B5EF4-FFF2-40B4-BE49-F238E27FC236}">
                <a16:creationId xmlns:a16="http://schemas.microsoft.com/office/drawing/2014/main" id="{8101D55C-3CCE-4CB6-AD6D-4ECEBDE841CC}"/>
              </a:ext>
            </a:extLst>
          </p:cNvPr>
          <p:cNvSpPr txBox="1"/>
          <p:nvPr/>
        </p:nvSpPr>
        <p:spPr>
          <a:xfrm>
            <a:off x="9655933" y="2432234"/>
            <a:ext cx="726317"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a:ln>
                  <a:noFill/>
                </a:ln>
                <a:solidFill>
                  <a:prstClr val="black"/>
                </a:solidFill>
                <a:effectLst/>
                <a:uLnTx/>
                <a:uFillTx/>
                <a:latin typeface="Open Sans"/>
                <a:ea typeface="+mn-ea"/>
                <a:cs typeface="+mn-cs"/>
              </a:rPr>
              <a:t>Power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a:ln>
                  <a:noFill/>
                </a:ln>
                <a:solidFill>
                  <a:prstClr val="black"/>
                </a:solidFill>
                <a:effectLst/>
                <a:uLnTx/>
                <a:uFillTx/>
                <a:latin typeface="Open Sans"/>
                <a:ea typeface="+mn-ea"/>
                <a:cs typeface="+mn-cs"/>
              </a:rPr>
              <a:t>limit</a:t>
            </a:r>
          </a:p>
        </p:txBody>
      </p:sp>
    </p:spTree>
    <p:extLst>
      <p:ext uri="{BB962C8B-B14F-4D97-AF65-F5344CB8AC3E}">
        <p14:creationId xmlns:p14="http://schemas.microsoft.com/office/powerpoint/2010/main" val="316671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14973C-E5A0-4954-8E98-16D1EB9FBF3E}"/>
              </a:ext>
            </a:extLst>
          </p:cNvPr>
          <p:cNvSpPr>
            <a:spLocks noGrp="1"/>
          </p:cNvSpPr>
          <p:nvPr>
            <p:ph type="title"/>
          </p:nvPr>
        </p:nvSpPr>
        <p:spPr>
          <a:xfrm>
            <a:off x="593963" y="190667"/>
            <a:ext cx="8528986" cy="842962"/>
          </a:xfrm>
        </p:spPr>
        <p:txBody>
          <a:bodyPr/>
          <a:lstStyle/>
          <a:p>
            <a:r>
              <a:rPr lang="en-SG" dirty="0"/>
              <a:t>Topic 1</a:t>
            </a:r>
            <a:r>
              <a:rPr lang="en-US" dirty="0"/>
              <a:t> Recap </a:t>
            </a:r>
            <a:r>
              <a:rPr lang="en-SG" dirty="0"/>
              <a:t>: </a:t>
            </a:r>
            <a:br>
              <a:rPr lang="en-SG" dirty="0"/>
            </a:br>
            <a:r>
              <a:rPr lang="en-SG" dirty="0"/>
              <a:t>Network Twin for Distribution Grid Modelling</a:t>
            </a:r>
          </a:p>
        </p:txBody>
      </p:sp>
      <p:sp>
        <p:nvSpPr>
          <p:cNvPr id="12" name="Content Placeholder 11">
            <a:extLst>
              <a:ext uri="{FF2B5EF4-FFF2-40B4-BE49-F238E27FC236}">
                <a16:creationId xmlns:a16="http://schemas.microsoft.com/office/drawing/2014/main" id="{EB09C1B8-925E-4A6C-922D-26C567A53103}"/>
              </a:ext>
            </a:extLst>
          </p:cNvPr>
          <p:cNvSpPr>
            <a:spLocks noGrp="1"/>
          </p:cNvSpPr>
          <p:nvPr>
            <p:ph sz="half" idx="4294967295"/>
          </p:nvPr>
        </p:nvSpPr>
        <p:spPr>
          <a:xfrm>
            <a:off x="689214" y="1141929"/>
            <a:ext cx="5272088" cy="2451100"/>
          </a:xfrm>
        </p:spPr>
        <p:txBody>
          <a:bodyPr>
            <a:normAutofit/>
          </a:bodyPr>
          <a:lstStyle/>
          <a:p>
            <a:pPr marL="23400" indent="0">
              <a:buNone/>
            </a:pPr>
            <a:r>
              <a:rPr lang="en-SG" b="1"/>
              <a:t>Motivations</a:t>
            </a:r>
          </a:p>
          <a:p>
            <a:pPr lvl="1"/>
            <a:r>
              <a:rPr lang="en-SG"/>
              <a:t>Understand interdependencies and trade-offs in the electric distribution system</a:t>
            </a:r>
          </a:p>
          <a:p>
            <a:pPr lvl="1"/>
            <a:r>
              <a:rPr lang="en-SG"/>
              <a:t>Improve design and operations planning of the electric distribution system</a:t>
            </a:r>
          </a:p>
          <a:p>
            <a:pPr lvl="1"/>
            <a:r>
              <a:rPr lang="en-SG"/>
              <a:t>Evaluate distribution system technologies to understand complexity and save on costly field demonstrations</a:t>
            </a:r>
          </a:p>
        </p:txBody>
      </p:sp>
      <p:sp>
        <p:nvSpPr>
          <p:cNvPr id="21" name="Content Placeholder 20">
            <a:extLst>
              <a:ext uri="{FF2B5EF4-FFF2-40B4-BE49-F238E27FC236}">
                <a16:creationId xmlns:a16="http://schemas.microsoft.com/office/drawing/2014/main" id="{0A55EEF5-6A96-4C1D-8900-3B99612543FF}"/>
              </a:ext>
            </a:extLst>
          </p:cNvPr>
          <p:cNvSpPr>
            <a:spLocks noGrp="1"/>
          </p:cNvSpPr>
          <p:nvPr>
            <p:ph sz="half" idx="4294967295"/>
          </p:nvPr>
        </p:nvSpPr>
        <p:spPr>
          <a:xfrm>
            <a:off x="6919913" y="1171575"/>
            <a:ext cx="5272087" cy="407988"/>
          </a:xfrm>
        </p:spPr>
        <p:txBody>
          <a:bodyPr/>
          <a:lstStyle/>
          <a:p>
            <a:pPr marL="23400" indent="0">
              <a:buNone/>
            </a:pPr>
            <a:r>
              <a:rPr lang="en-SG" b="1"/>
              <a:t>Current Modelling Scope</a:t>
            </a:r>
          </a:p>
        </p:txBody>
      </p:sp>
      <p:grpSp>
        <p:nvGrpSpPr>
          <p:cNvPr id="60" name="Group 59">
            <a:extLst>
              <a:ext uri="{FF2B5EF4-FFF2-40B4-BE49-F238E27FC236}">
                <a16:creationId xmlns:a16="http://schemas.microsoft.com/office/drawing/2014/main" id="{DF98DC39-0990-4C61-84E5-9B5C46E86C15}"/>
              </a:ext>
            </a:extLst>
          </p:cNvPr>
          <p:cNvGrpSpPr/>
          <p:nvPr/>
        </p:nvGrpSpPr>
        <p:grpSpPr>
          <a:xfrm>
            <a:off x="1174060" y="4225341"/>
            <a:ext cx="1017250" cy="1017248"/>
            <a:chOff x="1162042" y="4315050"/>
            <a:chExt cx="1114438" cy="1114436"/>
          </a:xfrm>
        </p:grpSpPr>
        <p:sp>
          <p:nvSpPr>
            <p:cNvPr id="23" name="Oval 22">
              <a:extLst>
                <a:ext uri="{FF2B5EF4-FFF2-40B4-BE49-F238E27FC236}">
                  <a16:creationId xmlns:a16="http://schemas.microsoft.com/office/drawing/2014/main" id="{DF8A50C7-8F84-4267-BF37-B6EE332056A5}"/>
                </a:ext>
              </a:extLst>
            </p:cNvPr>
            <p:cNvSpPr/>
            <p:nvPr/>
          </p:nvSpPr>
          <p:spPr>
            <a:xfrm>
              <a:off x="1162042" y="4315050"/>
              <a:ext cx="1114438" cy="11144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pic>
          <p:nvPicPr>
            <p:cNvPr id="41" name="Picture 40" descr="A picture containing mug, drawing&#10;&#10;Description automatically generated">
              <a:extLst>
                <a:ext uri="{FF2B5EF4-FFF2-40B4-BE49-F238E27FC236}">
                  <a16:creationId xmlns:a16="http://schemas.microsoft.com/office/drawing/2014/main" id="{AF036718-A8AA-4C01-9C42-236AC262E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261" y="4577622"/>
              <a:ext cx="792000" cy="589292"/>
            </a:xfrm>
            <a:prstGeom prst="rect">
              <a:avLst/>
            </a:prstGeom>
          </p:spPr>
        </p:pic>
      </p:grpSp>
      <p:grpSp>
        <p:nvGrpSpPr>
          <p:cNvPr id="61" name="Group 60">
            <a:extLst>
              <a:ext uri="{FF2B5EF4-FFF2-40B4-BE49-F238E27FC236}">
                <a16:creationId xmlns:a16="http://schemas.microsoft.com/office/drawing/2014/main" id="{E8568AE4-9298-4681-86CB-CB2C00ABFF67}"/>
              </a:ext>
            </a:extLst>
          </p:cNvPr>
          <p:cNvGrpSpPr/>
          <p:nvPr/>
        </p:nvGrpSpPr>
        <p:grpSpPr>
          <a:xfrm>
            <a:off x="3362427" y="4225341"/>
            <a:ext cx="1017250" cy="1017248"/>
            <a:chOff x="3350409" y="4315050"/>
            <a:chExt cx="1114438" cy="1114436"/>
          </a:xfrm>
        </p:grpSpPr>
        <p:sp>
          <p:nvSpPr>
            <p:cNvPr id="27" name="Oval 26">
              <a:extLst>
                <a:ext uri="{FF2B5EF4-FFF2-40B4-BE49-F238E27FC236}">
                  <a16:creationId xmlns:a16="http://schemas.microsoft.com/office/drawing/2014/main" id="{A37D993B-2008-4FFF-A2B8-2C416C095B9A}"/>
                </a:ext>
              </a:extLst>
            </p:cNvPr>
            <p:cNvSpPr/>
            <p:nvPr/>
          </p:nvSpPr>
          <p:spPr>
            <a:xfrm>
              <a:off x="3350409" y="4315050"/>
              <a:ext cx="1114438" cy="11144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pic>
          <p:nvPicPr>
            <p:cNvPr id="49" name="Picture 48">
              <a:extLst>
                <a:ext uri="{FF2B5EF4-FFF2-40B4-BE49-F238E27FC236}">
                  <a16:creationId xmlns:a16="http://schemas.microsoft.com/office/drawing/2014/main" id="{4CBE20C7-B514-4EFA-B36D-80E91F3FC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628" y="4571693"/>
              <a:ext cx="792000" cy="601150"/>
            </a:xfrm>
            <a:prstGeom prst="rect">
              <a:avLst/>
            </a:prstGeom>
          </p:spPr>
        </p:pic>
      </p:grpSp>
      <p:grpSp>
        <p:nvGrpSpPr>
          <p:cNvPr id="63" name="Group 62">
            <a:extLst>
              <a:ext uri="{FF2B5EF4-FFF2-40B4-BE49-F238E27FC236}">
                <a16:creationId xmlns:a16="http://schemas.microsoft.com/office/drawing/2014/main" id="{1AC5A565-703D-46F1-9EEC-DFD634AC0B5E}"/>
              </a:ext>
            </a:extLst>
          </p:cNvPr>
          <p:cNvGrpSpPr/>
          <p:nvPr/>
        </p:nvGrpSpPr>
        <p:grpSpPr>
          <a:xfrm>
            <a:off x="7739161" y="4225341"/>
            <a:ext cx="1017250" cy="1017248"/>
            <a:chOff x="7727143" y="4315050"/>
            <a:chExt cx="1114438" cy="1114436"/>
          </a:xfrm>
        </p:grpSpPr>
        <p:sp>
          <p:nvSpPr>
            <p:cNvPr id="33" name="Oval 32">
              <a:extLst>
                <a:ext uri="{FF2B5EF4-FFF2-40B4-BE49-F238E27FC236}">
                  <a16:creationId xmlns:a16="http://schemas.microsoft.com/office/drawing/2014/main" id="{5C8A1308-1BC0-4E40-B2B1-44DEC4EC0A08}"/>
                </a:ext>
              </a:extLst>
            </p:cNvPr>
            <p:cNvSpPr/>
            <p:nvPr/>
          </p:nvSpPr>
          <p:spPr>
            <a:xfrm>
              <a:off x="7727143" y="4315050"/>
              <a:ext cx="1114438" cy="11144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pic>
          <p:nvPicPr>
            <p:cNvPr id="51" name="Picture 50">
              <a:extLst>
                <a:ext uri="{FF2B5EF4-FFF2-40B4-BE49-F238E27FC236}">
                  <a16:creationId xmlns:a16="http://schemas.microsoft.com/office/drawing/2014/main" id="{7D5A07BB-F006-413E-8D22-7E6588EE1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7412" y="4572265"/>
              <a:ext cx="792000" cy="600006"/>
            </a:xfrm>
            <a:prstGeom prst="rect">
              <a:avLst/>
            </a:prstGeom>
          </p:spPr>
        </p:pic>
      </p:grpSp>
      <p:grpSp>
        <p:nvGrpSpPr>
          <p:cNvPr id="65" name="Group 64">
            <a:extLst>
              <a:ext uri="{FF2B5EF4-FFF2-40B4-BE49-F238E27FC236}">
                <a16:creationId xmlns:a16="http://schemas.microsoft.com/office/drawing/2014/main" id="{9D6EA1BB-C6BC-4C41-8060-BDDFF31D2FE1}"/>
              </a:ext>
            </a:extLst>
          </p:cNvPr>
          <p:cNvGrpSpPr/>
          <p:nvPr/>
        </p:nvGrpSpPr>
        <p:grpSpPr>
          <a:xfrm>
            <a:off x="9927530" y="4225341"/>
            <a:ext cx="1017250" cy="1017248"/>
            <a:chOff x="9915512" y="4315050"/>
            <a:chExt cx="1114438" cy="1114436"/>
          </a:xfrm>
        </p:grpSpPr>
        <p:sp>
          <p:nvSpPr>
            <p:cNvPr id="36" name="Oval 35">
              <a:extLst>
                <a:ext uri="{FF2B5EF4-FFF2-40B4-BE49-F238E27FC236}">
                  <a16:creationId xmlns:a16="http://schemas.microsoft.com/office/drawing/2014/main" id="{E50F2B25-7FE6-4F22-A2A6-AE39C68083AE}"/>
                </a:ext>
              </a:extLst>
            </p:cNvPr>
            <p:cNvSpPr/>
            <p:nvPr/>
          </p:nvSpPr>
          <p:spPr>
            <a:xfrm>
              <a:off x="9915512" y="4315050"/>
              <a:ext cx="1114438" cy="11144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pic>
          <p:nvPicPr>
            <p:cNvPr id="55" name="Picture 54">
              <a:extLst>
                <a:ext uri="{FF2B5EF4-FFF2-40B4-BE49-F238E27FC236}">
                  <a16:creationId xmlns:a16="http://schemas.microsoft.com/office/drawing/2014/main" id="{761975AF-D658-4E81-A3B6-0EC0EF4EA4A9}"/>
                </a:ext>
              </a:extLst>
            </p:cNvPr>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rot="3903171">
              <a:off x="10032049" y="4666501"/>
              <a:ext cx="775698" cy="515598"/>
            </a:xfrm>
            <a:prstGeom prst="rect">
              <a:avLst/>
            </a:prstGeom>
          </p:spPr>
        </p:pic>
        <p:sp>
          <p:nvSpPr>
            <p:cNvPr id="56" name="TextBox 55">
              <a:extLst>
                <a:ext uri="{FF2B5EF4-FFF2-40B4-BE49-F238E27FC236}">
                  <a16:creationId xmlns:a16="http://schemas.microsoft.com/office/drawing/2014/main" id="{A4C7641B-452D-4EB7-9F63-CCC9FD6D1845}"/>
                </a:ext>
              </a:extLst>
            </p:cNvPr>
            <p:cNvSpPr txBox="1"/>
            <p:nvPr/>
          </p:nvSpPr>
          <p:spPr>
            <a:xfrm>
              <a:off x="10435172" y="4356017"/>
              <a:ext cx="478016" cy="707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4000" b="1" i="0" u="none" strike="noStrike" kern="1200" cap="none" spc="0" normalizeH="0" baseline="0" noProof="0">
                  <a:ln>
                    <a:noFill/>
                  </a:ln>
                  <a:solidFill>
                    <a:prstClr val="black"/>
                  </a:solidFill>
                  <a:effectLst/>
                  <a:uLnTx/>
                  <a:uFillTx/>
                  <a:latin typeface="Open Sans"/>
                  <a:ea typeface="+mn-ea"/>
                  <a:cs typeface="+mn-cs"/>
                </a:rPr>
                <a:t>+</a:t>
              </a:r>
              <a:endParaRPr kumimoji="0" lang="en-SG" sz="2400" b="1"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62" name="Group 61">
            <a:extLst>
              <a:ext uri="{FF2B5EF4-FFF2-40B4-BE49-F238E27FC236}">
                <a16:creationId xmlns:a16="http://schemas.microsoft.com/office/drawing/2014/main" id="{947FE962-D5A7-4BB6-A606-7E0EFCB54C44}"/>
              </a:ext>
            </a:extLst>
          </p:cNvPr>
          <p:cNvGrpSpPr/>
          <p:nvPr/>
        </p:nvGrpSpPr>
        <p:grpSpPr>
          <a:xfrm>
            <a:off x="5550794" y="4225341"/>
            <a:ext cx="1017250" cy="1017248"/>
            <a:chOff x="5538776" y="4315050"/>
            <a:chExt cx="1114438" cy="1114436"/>
          </a:xfrm>
        </p:grpSpPr>
        <p:sp>
          <p:nvSpPr>
            <p:cNvPr id="39" name="Oval 38">
              <a:extLst>
                <a:ext uri="{FF2B5EF4-FFF2-40B4-BE49-F238E27FC236}">
                  <a16:creationId xmlns:a16="http://schemas.microsoft.com/office/drawing/2014/main" id="{72C8EBA1-9120-444D-9FDF-E18929F397D3}"/>
                </a:ext>
              </a:extLst>
            </p:cNvPr>
            <p:cNvSpPr/>
            <p:nvPr/>
          </p:nvSpPr>
          <p:spPr>
            <a:xfrm>
              <a:off x="5538776" y="4315050"/>
              <a:ext cx="1114438" cy="11144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Open Sans"/>
                <a:ea typeface="+mn-ea"/>
                <a:cs typeface="+mn-cs"/>
              </a:endParaRPr>
            </a:p>
          </p:txBody>
        </p:sp>
        <p:pic>
          <p:nvPicPr>
            <p:cNvPr id="59" name="Picture 58">
              <a:extLst>
                <a:ext uri="{FF2B5EF4-FFF2-40B4-BE49-F238E27FC236}">
                  <a16:creationId xmlns:a16="http://schemas.microsoft.com/office/drawing/2014/main" id="{5CF8644A-4721-4281-B98A-4794A58B0E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9995" y="4577072"/>
              <a:ext cx="792000" cy="590392"/>
            </a:xfrm>
            <a:prstGeom prst="rect">
              <a:avLst/>
            </a:prstGeom>
          </p:spPr>
        </p:pic>
      </p:grpSp>
      <p:pic>
        <p:nvPicPr>
          <p:cNvPr id="67" name="Picture 66">
            <a:extLst>
              <a:ext uri="{FF2B5EF4-FFF2-40B4-BE49-F238E27FC236}">
                <a16:creationId xmlns:a16="http://schemas.microsoft.com/office/drawing/2014/main" id="{AEE746F1-867D-4114-908C-C742CD8377B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20884" y="1620452"/>
            <a:ext cx="5006712" cy="2076312"/>
          </a:xfrm>
          <a:prstGeom prst="rect">
            <a:avLst/>
          </a:prstGeom>
        </p:spPr>
      </p:pic>
      <p:sp>
        <p:nvSpPr>
          <p:cNvPr id="29" name="Content Placeholder 20">
            <a:extLst>
              <a:ext uri="{FF2B5EF4-FFF2-40B4-BE49-F238E27FC236}">
                <a16:creationId xmlns:a16="http://schemas.microsoft.com/office/drawing/2014/main" id="{F026B283-42A4-C548-98F7-2A1A742B8D27}"/>
              </a:ext>
            </a:extLst>
          </p:cNvPr>
          <p:cNvSpPr txBox="1">
            <a:spLocks/>
          </p:cNvSpPr>
          <p:nvPr/>
        </p:nvSpPr>
        <p:spPr>
          <a:xfrm>
            <a:off x="728661" y="3680134"/>
            <a:ext cx="5272083" cy="407261"/>
          </a:xfrm>
          <a:prstGeom prst="rect">
            <a:avLst/>
          </a:prstGeom>
        </p:spPr>
        <p:txBody>
          <a:bodyPr vert="horz" lIns="91440" tIns="45720" rIns="91440" bIns="45720" rtlCol="0">
            <a:normAutofit/>
          </a:bodyPr>
          <a:lstStyle>
            <a:lvl1pPr marL="252000" indent="-228600" algn="l" defTabSz="914400" rtl="0" eaLnBrk="1" latinLnBrk="0" hangingPunct="1">
              <a:lnSpc>
                <a:spcPct val="100000"/>
              </a:lnSpc>
              <a:spcBef>
                <a:spcPts val="0"/>
              </a:spcBef>
              <a:spcAft>
                <a:spcPts val="600"/>
              </a:spcAft>
              <a:buFont typeface="Arial" panose="020B0604020202020204" pitchFamily="34" charset="0"/>
              <a:buChar char="•"/>
              <a:defRPr lang="en-SG" sz="1800" kern="1200" noProof="0" dirty="0">
                <a:solidFill>
                  <a:schemeClr val="tx1"/>
                </a:solidFill>
                <a:latin typeface="+mn-lt"/>
                <a:ea typeface="+mn-ea"/>
                <a:cs typeface="+mn-cs"/>
              </a:defRPr>
            </a:lvl1pPr>
            <a:lvl2pPr marL="504000" indent="-228600" algn="l" defTabSz="914400" rtl="0" eaLnBrk="1" latinLnBrk="0" hangingPunct="1">
              <a:lnSpc>
                <a:spcPct val="100000"/>
              </a:lnSpc>
              <a:spcBef>
                <a:spcPts val="0"/>
              </a:spcBef>
              <a:spcAft>
                <a:spcPts val="600"/>
              </a:spcAft>
              <a:buFont typeface="Arial" panose="020B0604020202020204" pitchFamily="34" charset="0"/>
              <a:buChar char="•"/>
              <a:defRPr lang="en-SG" sz="1600" kern="1200" noProof="0" dirty="0">
                <a:solidFill>
                  <a:schemeClr val="tx1"/>
                </a:solidFill>
                <a:latin typeface="+mn-lt"/>
                <a:ea typeface="+mn-ea"/>
                <a:cs typeface="+mn-cs"/>
              </a:defRPr>
            </a:lvl2pPr>
            <a:lvl3pPr marL="756000" indent="-228600" algn="l" defTabSz="914400" rtl="0" eaLnBrk="1" latinLnBrk="0" hangingPunct="1">
              <a:lnSpc>
                <a:spcPct val="100000"/>
              </a:lnSpc>
              <a:spcBef>
                <a:spcPts val="0"/>
              </a:spcBef>
              <a:spcAft>
                <a:spcPts val="600"/>
              </a:spcAft>
              <a:buFont typeface="Arial" panose="020B0604020202020204" pitchFamily="34" charset="0"/>
              <a:buChar char="•"/>
              <a:defRPr lang="en-SG" sz="1400" kern="1200" noProof="0" dirty="0">
                <a:solidFill>
                  <a:schemeClr val="tx1"/>
                </a:solidFill>
                <a:latin typeface="+mn-lt"/>
                <a:ea typeface="+mn-ea"/>
                <a:cs typeface="+mn-cs"/>
              </a:defRPr>
            </a:lvl3pPr>
            <a:lvl4pPr marL="1008000" indent="-228600" algn="l" defTabSz="914400" rtl="0" eaLnBrk="1" latinLnBrk="0" hangingPunct="1">
              <a:lnSpc>
                <a:spcPct val="100000"/>
              </a:lnSpc>
              <a:spcBef>
                <a:spcPts val="0"/>
              </a:spcBef>
              <a:spcAft>
                <a:spcPts val="600"/>
              </a:spcAft>
              <a:buFont typeface="Arial" panose="020B0604020202020204" pitchFamily="34" charset="0"/>
              <a:buChar char="•"/>
              <a:defRPr lang="en-SG" sz="1200" kern="1200" noProof="0" dirty="0">
                <a:solidFill>
                  <a:schemeClr val="tx1"/>
                </a:solidFill>
                <a:latin typeface="+mn-lt"/>
                <a:ea typeface="+mn-ea"/>
                <a:cs typeface="+mn-cs"/>
              </a:defRPr>
            </a:lvl4pPr>
            <a:lvl5pPr marL="1260000" indent="-228600" algn="l" defTabSz="914400" rtl="0" eaLnBrk="1" latinLnBrk="0" hangingPunct="1">
              <a:lnSpc>
                <a:spcPct val="100000"/>
              </a:lnSpc>
              <a:spcBef>
                <a:spcPts val="0"/>
              </a:spcBef>
              <a:spcAft>
                <a:spcPts val="600"/>
              </a:spcAft>
              <a:buFont typeface="Arial" panose="020B0604020202020204" pitchFamily="34" charset="0"/>
              <a:buChar char="•"/>
              <a:defRPr lang="en-SG" sz="12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SG" sz="1800" b="1" i="0" u="none" strike="noStrike" kern="1200" cap="none" spc="0" normalizeH="0" baseline="0" noProof="0">
                <a:ln>
                  <a:noFill/>
                </a:ln>
                <a:solidFill>
                  <a:prstClr val="black"/>
                </a:solidFill>
                <a:effectLst/>
                <a:uLnTx/>
                <a:uFillTx/>
                <a:latin typeface="Open Sans"/>
                <a:ea typeface="+mn-ea"/>
                <a:cs typeface="+mn-cs"/>
              </a:rPr>
              <a:t>Use Cases</a:t>
            </a:r>
          </a:p>
        </p:txBody>
      </p:sp>
      <p:sp>
        <p:nvSpPr>
          <p:cNvPr id="30" name="TextBox 29">
            <a:extLst>
              <a:ext uri="{FF2B5EF4-FFF2-40B4-BE49-F238E27FC236}">
                <a16:creationId xmlns:a16="http://schemas.microsoft.com/office/drawing/2014/main" id="{95326941-F9E3-4540-B8BF-1BB2C2F2129D}"/>
              </a:ext>
            </a:extLst>
          </p:cNvPr>
          <p:cNvSpPr txBox="1"/>
          <p:nvPr/>
        </p:nvSpPr>
        <p:spPr>
          <a:xfrm>
            <a:off x="5098397" y="5337873"/>
            <a:ext cx="1922041" cy="8546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4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5C97"/>
                </a:solidFill>
                <a:effectLst/>
                <a:uLnTx/>
                <a:uFillTx/>
                <a:latin typeface="Open Sans"/>
                <a:ea typeface="+mn-ea"/>
                <a:cs typeface="Segoe UI"/>
              </a:rPr>
              <a:t>Peak load management</a:t>
            </a:r>
            <a:endParaRPr kumimoji="0" lang="en-US" sz="1200" b="0" i="0" u="none" strike="noStrike" kern="1200" cap="none" spc="0" normalizeH="0" baseline="0" noProof="0">
              <a:ln>
                <a:noFill/>
              </a:ln>
              <a:solidFill>
                <a:srgbClr val="005C97"/>
              </a:solidFill>
              <a:effectLst/>
              <a:uLnTx/>
              <a:uFillTx/>
              <a:latin typeface="Open Sans"/>
              <a:ea typeface="+mn-ea"/>
              <a:cs typeface="Segoe UI"/>
            </a:endParaRPr>
          </a:p>
          <a:p>
            <a:pPr marL="0" marR="0" lvl="0" indent="0" algn="ctr"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solidFill>
                <a:effectLst/>
                <a:uLnTx/>
                <a:uFillTx/>
                <a:latin typeface="Open Sans"/>
                <a:ea typeface="+mn-ea"/>
                <a:cs typeface="Segoe UI"/>
              </a:rPr>
              <a:t>(e.g., centralized vs transactive vs distributed solutions)​</a:t>
            </a:r>
          </a:p>
        </p:txBody>
      </p:sp>
      <p:sp>
        <p:nvSpPr>
          <p:cNvPr id="31" name="TextBox 30">
            <a:extLst>
              <a:ext uri="{FF2B5EF4-FFF2-40B4-BE49-F238E27FC236}">
                <a16:creationId xmlns:a16="http://schemas.microsoft.com/office/drawing/2014/main" id="{7CC294CA-F94A-0448-8BC6-1DB116377328}"/>
              </a:ext>
            </a:extLst>
          </p:cNvPr>
          <p:cNvSpPr txBox="1"/>
          <p:nvPr/>
        </p:nvSpPr>
        <p:spPr>
          <a:xfrm>
            <a:off x="2835181" y="5337873"/>
            <a:ext cx="2071739" cy="104765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4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5C97"/>
                </a:solidFill>
                <a:effectLst/>
                <a:uLnTx/>
                <a:uFillTx/>
                <a:latin typeface="Open Sans"/>
                <a:ea typeface="+mn-ea"/>
                <a:cs typeface="Segoe UI"/>
              </a:rPr>
              <a:t>Distribution automation</a:t>
            </a:r>
            <a:endParaRPr kumimoji="0" lang="en-US" sz="1200" b="0" i="0" u="none" strike="noStrike" kern="1200" cap="none" spc="0" normalizeH="0" baseline="0" noProof="0">
              <a:ln>
                <a:noFill/>
              </a:ln>
              <a:solidFill>
                <a:srgbClr val="005C97"/>
              </a:solidFill>
              <a:effectLst/>
              <a:uLnTx/>
              <a:uFillTx/>
              <a:latin typeface="Open Sans"/>
              <a:ea typeface="+mn-ea"/>
              <a:cs typeface="Segoe UI"/>
            </a:endParaRPr>
          </a:p>
          <a:p>
            <a:pPr marL="0" marR="0" lvl="0" indent="0" algn="ctr"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solidFill>
                <a:effectLst/>
                <a:uLnTx/>
                <a:uFillTx/>
                <a:latin typeface="Open Sans"/>
                <a:ea typeface="+mn-ea"/>
                <a:cs typeface="Segoe UI"/>
              </a:rPr>
              <a:t>(e.g., volt-var optimization, device coordination, feeder reconfiguration, smart grid technologies)​</a:t>
            </a:r>
          </a:p>
        </p:txBody>
      </p:sp>
      <p:sp>
        <p:nvSpPr>
          <p:cNvPr id="32" name="TextBox 31">
            <a:extLst>
              <a:ext uri="{FF2B5EF4-FFF2-40B4-BE49-F238E27FC236}">
                <a16:creationId xmlns:a16="http://schemas.microsoft.com/office/drawing/2014/main" id="{047D5ECB-7C67-4A40-87CC-1C85C6D29CA3}"/>
              </a:ext>
            </a:extLst>
          </p:cNvPr>
          <p:cNvSpPr txBox="1"/>
          <p:nvPr/>
        </p:nvSpPr>
        <p:spPr>
          <a:xfrm>
            <a:off x="647700" y="5337873"/>
            <a:ext cx="2122713" cy="67916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4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5C97"/>
                </a:solidFill>
                <a:effectLst/>
                <a:uLnTx/>
                <a:uFillTx/>
                <a:latin typeface="Open Sans"/>
                <a:ea typeface="+mn-ea"/>
                <a:cs typeface="Segoe UI"/>
              </a:rPr>
              <a:t>Impact analysis of emergent energy demand</a:t>
            </a:r>
            <a:endParaRPr kumimoji="0" lang="en-US" sz="1200" b="0" i="0" u="none" strike="noStrike" kern="1200" cap="none" spc="0" normalizeH="0" baseline="0" noProof="0">
              <a:ln>
                <a:noFill/>
              </a:ln>
              <a:solidFill>
                <a:srgbClr val="005C97"/>
              </a:solidFill>
              <a:effectLst/>
              <a:uLnTx/>
              <a:uFillTx/>
              <a:latin typeface="Open Sans"/>
              <a:ea typeface="+mn-ea"/>
              <a:cs typeface="Segoe UI"/>
            </a:endParaRPr>
          </a:p>
          <a:p>
            <a:pPr marL="0" marR="0" lvl="0" indent="0" algn="ctr"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solidFill>
                <a:effectLst/>
                <a:uLnTx/>
                <a:uFillTx/>
                <a:latin typeface="Open Sans"/>
                <a:ea typeface="+mn-ea"/>
                <a:cs typeface="Segoe UI"/>
              </a:rPr>
              <a:t>(e.g., electric vehicles)​</a:t>
            </a:r>
            <a:endParaRPr kumimoji="0" lang="en-US" sz="1200" b="0" i="0" u="none" strike="noStrike" kern="1200" cap="none" spc="0" normalizeH="0" baseline="0" noProof="0">
              <a:ln>
                <a:noFill/>
              </a:ln>
              <a:solidFill>
                <a:prstClr val="black"/>
              </a:solidFill>
              <a:effectLst/>
              <a:uLnTx/>
              <a:uFillTx/>
              <a:latin typeface="Open Sans"/>
              <a:ea typeface="+mn-ea"/>
              <a:cs typeface="Segoe UI"/>
            </a:endParaRPr>
          </a:p>
        </p:txBody>
      </p:sp>
      <p:sp>
        <p:nvSpPr>
          <p:cNvPr id="38" name="TextBox 37">
            <a:extLst>
              <a:ext uri="{FF2B5EF4-FFF2-40B4-BE49-F238E27FC236}">
                <a16:creationId xmlns:a16="http://schemas.microsoft.com/office/drawing/2014/main" id="{A0930B72-6F12-0E4E-A3CD-2AFC6204212B}"/>
              </a:ext>
            </a:extLst>
          </p:cNvPr>
          <p:cNvSpPr txBox="1"/>
          <p:nvPr/>
        </p:nvSpPr>
        <p:spPr>
          <a:xfrm>
            <a:off x="7372623" y="5339954"/>
            <a:ext cx="1750326" cy="90614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4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5C97"/>
                </a:solidFill>
                <a:effectLst/>
                <a:uLnTx/>
                <a:uFillTx/>
                <a:latin typeface="Open Sans"/>
                <a:ea typeface="+mn-ea"/>
                <a:cs typeface="Segoe UI"/>
              </a:rPr>
              <a:t>Distributed generation and storage</a:t>
            </a:r>
            <a:endParaRPr kumimoji="0" lang="en-US" sz="1200" b="0" i="0" u="none" strike="noStrike" kern="1200" cap="none" spc="0" normalizeH="0" baseline="0" noProof="0">
              <a:ln>
                <a:noFill/>
              </a:ln>
              <a:solidFill>
                <a:srgbClr val="005C97"/>
              </a:solidFill>
              <a:effectLst/>
              <a:uLnTx/>
              <a:uFillTx/>
              <a:latin typeface="Open Sans"/>
              <a:ea typeface="+mn-ea"/>
              <a:cs typeface="Segoe UI"/>
            </a:endParaRPr>
          </a:p>
          <a:p>
            <a:pPr marL="0" marR="0" lvl="0" indent="0" algn="ctr"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solidFill>
                <a:effectLst/>
                <a:uLnTx/>
                <a:uFillTx/>
                <a:latin typeface="Open Sans"/>
                <a:ea typeface="+mn-ea"/>
                <a:cs typeface="Segoe UI"/>
              </a:rPr>
              <a:t>(e.g., on-site solar PV, distributed storage)​</a:t>
            </a:r>
          </a:p>
        </p:txBody>
      </p:sp>
      <p:sp>
        <p:nvSpPr>
          <p:cNvPr id="42" name="TextBox 41">
            <a:extLst>
              <a:ext uri="{FF2B5EF4-FFF2-40B4-BE49-F238E27FC236}">
                <a16:creationId xmlns:a16="http://schemas.microsoft.com/office/drawing/2014/main" id="{B73FA818-7158-8E4D-AC08-2DB79707E6B0}"/>
              </a:ext>
            </a:extLst>
          </p:cNvPr>
          <p:cNvSpPr txBox="1"/>
          <p:nvPr/>
        </p:nvSpPr>
        <p:spPr>
          <a:xfrm>
            <a:off x="9433974" y="5342366"/>
            <a:ext cx="2012875" cy="66165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4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5C97"/>
                </a:solidFill>
                <a:effectLst/>
                <a:uLnTx/>
                <a:uFillTx/>
                <a:latin typeface="Open Sans"/>
                <a:ea typeface="+mn-ea"/>
                <a:cs typeface="Segoe UI"/>
              </a:rPr>
              <a:t>Expansion planning</a:t>
            </a:r>
            <a:endParaRPr kumimoji="0" lang="en-US" sz="1200" b="0" i="0" u="none" strike="noStrike" kern="1200" cap="none" spc="0" normalizeH="0" baseline="0" noProof="0">
              <a:ln>
                <a:noFill/>
              </a:ln>
              <a:solidFill>
                <a:srgbClr val="005C97"/>
              </a:solidFill>
              <a:effectLst/>
              <a:uLnTx/>
              <a:uFillTx/>
              <a:latin typeface="Open Sans"/>
              <a:ea typeface="+mn-ea"/>
              <a:cs typeface="Segoe UI"/>
            </a:endParaRPr>
          </a:p>
          <a:p>
            <a:pPr marL="0" marR="0" lvl="0" indent="0" algn="ctr" defTabSz="914400" rtl="0" eaLnBrk="1" fontAlgn="auto" latinLnBrk="0" hangingPunct="1">
              <a:lnSpc>
                <a:spcPct val="114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solidFill>
                <a:effectLst/>
                <a:uLnTx/>
                <a:uFillTx/>
                <a:latin typeface="Open Sans"/>
                <a:ea typeface="+mn-ea"/>
                <a:cs typeface="Segoe UI"/>
              </a:rPr>
              <a:t>(e.g., network configuration, optimal siting of generation)​</a:t>
            </a:r>
          </a:p>
        </p:txBody>
      </p:sp>
      <p:pic>
        <p:nvPicPr>
          <p:cNvPr id="28" name="Picture 27" descr="Logo, company name&#10;&#10;Description automatically generated">
            <a:extLst>
              <a:ext uri="{FF2B5EF4-FFF2-40B4-BE49-F238E27FC236}">
                <a16:creationId xmlns:a16="http://schemas.microsoft.com/office/drawing/2014/main" id="{34AAE2DC-1E39-4B17-921E-983411E5225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160830" y="261878"/>
            <a:ext cx="1137521" cy="647516"/>
          </a:xfrm>
          <a:prstGeom prst="rect">
            <a:avLst/>
          </a:prstGeom>
        </p:spPr>
      </p:pic>
      <p:pic>
        <p:nvPicPr>
          <p:cNvPr id="34" name="Picture 33" descr="A picture containing logo&#10;&#10;Description automatically generated">
            <a:extLst>
              <a:ext uri="{FF2B5EF4-FFF2-40B4-BE49-F238E27FC236}">
                <a16:creationId xmlns:a16="http://schemas.microsoft.com/office/drawing/2014/main" id="{6D11F3E8-8D82-4A26-999B-D63C3E87BD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01871" y="310496"/>
            <a:ext cx="1652325" cy="469995"/>
          </a:xfrm>
          <a:prstGeom prst="rect">
            <a:avLst/>
          </a:prstGeom>
        </p:spPr>
      </p:pic>
      <p:sp>
        <p:nvSpPr>
          <p:cNvPr id="35" name="TextBox 11">
            <a:extLst>
              <a:ext uri="{FF2B5EF4-FFF2-40B4-BE49-F238E27FC236}">
                <a16:creationId xmlns:a16="http://schemas.microsoft.com/office/drawing/2014/main" id="{74BB5E24-59B0-4F7A-9D2A-9C4AB9589A2E}"/>
              </a:ext>
            </a:extLst>
          </p:cNvPr>
          <p:cNvSpPr txBox="1"/>
          <p:nvPr/>
        </p:nvSpPr>
        <p:spPr>
          <a:xfrm>
            <a:off x="8488836" y="35124"/>
            <a:ext cx="3002776" cy="181203"/>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Open Sans"/>
                <a:ea typeface="+mn-ea"/>
                <a:cs typeface="Arial"/>
              </a:rPr>
              <a:t>In Collaboration with:</a:t>
            </a:r>
          </a:p>
        </p:txBody>
      </p:sp>
    </p:spTree>
    <p:extLst>
      <p:ext uri="{BB962C8B-B14F-4D97-AF65-F5344CB8AC3E}">
        <p14:creationId xmlns:p14="http://schemas.microsoft.com/office/powerpoint/2010/main" val="283323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90A650-6111-4EA6-8FDB-757880B65B9C}"/>
              </a:ext>
            </a:extLst>
          </p:cNvPr>
          <p:cNvSpPr>
            <a:spLocks noGrp="1"/>
          </p:cNvSpPr>
          <p:nvPr>
            <p:ph type="title"/>
          </p:nvPr>
        </p:nvSpPr>
        <p:spPr>
          <a:xfrm>
            <a:off x="102015" y="270048"/>
            <a:ext cx="12089985" cy="842962"/>
          </a:xfrm>
        </p:spPr>
        <p:txBody>
          <a:bodyPr/>
          <a:lstStyle/>
          <a:p>
            <a:r>
              <a:rPr lang="en-US" dirty="0"/>
              <a:t>Topic 2 Recap: Project SITEM (Singapore Integrated Transport &amp; Energy Model)</a:t>
            </a:r>
            <a:br>
              <a:rPr lang="en-US" dirty="0"/>
            </a:br>
            <a:endParaRPr lang="en-SG" dirty="0"/>
          </a:p>
        </p:txBody>
      </p:sp>
      <p:sp>
        <p:nvSpPr>
          <p:cNvPr id="7" name="Content Placeholder 6">
            <a:extLst>
              <a:ext uri="{FF2B5EF4-FFF2-40B4-BE49-F238E27FC236}">
                <a16:creationId xmlns:a16="http://schemas.microsoft.com/office/drawing/2014/main" id="{78F493A0-F7B0-467B-ACA0-99C699E6F0C1}"/>
              </a:ext>
            </a:extLst>
          </p:cNvPr>
          <p:cNvSpPr>
            <a:spLocks noGrp="1"/>
          </p:cNvSpPr>
          <p:nvPr>
            <p:ph sz="half" idx="4294967295"/>
          </p:nvPr>
        </p:nvSpPr>
        <p:spPr>
          <a:xfrm>
            <a:off x="432487" y="926757"/>
            <a:ext cx="5426912" cy="2502223"/>
          </a:xfrm>
        </p:spPr>
        <p:txBody>
          <a:bodyPr>
            <a:normAutofit lnSpcReduction="10000"/>
          </a:bodyPr>
          <a:lstStyle/>
          <a:p>
            <a:pPr marL="23400" indent="0" algn="just">
              <a:buNone/>
            </a:pPr>
            <a:r>
              <a:rPr lang="en-SG" dirty="0"/>
              <a:t>Comprehensive impact analysis and policy recommendation study of vehicle electrification on Singapore’s transport and energy system.</a:t>
            </a:r>
          </a:p>
          <a:p>
            <a:pPr marL="23400" indent="0" algn="just">
              <a:spcBef>
                <a:spcPts val="600"/>
              </a:spcBef>
              <a:buNone/>
            </a:pPr>
            <a:r>
              <a:rPr lang="en-SG" dirty="0"/>
              <a:t>High fidelity modelling and simulation of mobility behaviour and electric grid. </a:t>
            </a:r>
          </a:p>
          <a:p>
            <a:pPr marL="23400" indent="0" algn="just">
              <a:spcBef>
                <a:spcPts val="600"/>
              </a:spcBef>
              <a:buNone/>
            </a:pPr>
            <a:r>
              <a:rPr lang="en-SG" dirty="0"/>
              <a:t>Comparative analysis of multiple scenarios to quantify the impact of different Concepts of Operations (CONOPS).</a:t>
            </a:r>
          </a:p>
        </p:txBody>
      </p:sp>
      <p:sp>
        <p:nvSpPr>
          <p:cNvPr id="26" name="Content Placeholder 6">
            <a:extLst>
              <a:ext uri="{FF2B5EF4-FFF2-40B4-BE49-F238E27FC236}">
                <a16:creationId xmlns:a16="http://schemas.microsoft.com/office/drawing/2014/main" id="{D848702B-18FB-8943-B31D-42F7AA516781}"/>
              </a:ext>
            </a:extLst>
          </p:cNvPr>
          <p:cNvSpPr txBox="1">
            <a:spLocks/>
          </p:cNvSpPr>
          <p:nvPr/>
        </p:nvSpPr>
        <p:spPr>
          <a:xfrm>
            <a:off x="1339583" y="5809973"/>
            <a:ext cx="3908892" cy="586065"/>
          </a:xfrm>
          <a:prstGeom prst="rect">
            <a:avLst/>
          </a:prstGeom>
        </p:spPr>
        <p:txBody>
          <a:bodyPr vert="horz" lIns="91440" tIns="45720" rIns="91440" bIns="45720" rtlCol="0">
            <a:normAutofit fontScale="92500" lnSpcReduction="10000"/>
          </a:bodyPr>
          <a:lstStyle>
            <a:lvl1pPr marL="252000" indent="-228600" algn="l" defTabSz="914400" rtl="0" eaLnBrk="1" latinLnBrk="0" hangingPunct="1">
              <a:lnSpc>
                <a:spcPct val="100000"/>
              </a:lnSpc>
              <a:spcBef>
                <a:spcPts val="0"/>
              </a:spcBef>
              <a:spcAft>
                <a:spcPts val="600"/>
              </a:spcAft>
              <a:buFont typeface="Arial" panose="020B0604020202020204" pitchFamily="34" charset="0"/>
              <a:buChar char="•"/>
              <a:defRPr lang="en-SG" sz="1800" kern="1200" noProof="0">
                <a:solidFill>
                  <a:schemeClr val="tx1"/>
                </a:solidFill>
                <a:latin typeface="+mn-lt"/>
                <a:ea typeface="+mn-ea"/>
                <a:cs typeface="+mn-cs"/>
              </a:defRPr>
            </a:lvl1pPr>
            <a:lvl2pPr marL="504000" indent="-228600" algn="l" defTabSz="914400" rtl="0" eaLnBrk="1" latinLnBrk="0" hangingPunct="1">
              <a:lnSpc>
                <a:spcPct val="100000"/>
              </a:lnSpc>
              <a:spcBef>
                <a:spcPts val="0"/>
              </a:spcBef>
              <a:spcAft>
                <a:spcPts val="600"/>
              </a:spcAft>
              <a:buFont typeface="Arial" panose="020B0604020202020204" pitchFamily="34" charset="0"/>
              <a:buChar char="•"/>
              <a:defRPr lang="en-SG" sz="1600" kern="1200" noProof="0">
                <a:solidFill>
                  <a:schemeClr val="tx1"/>
                </a:solidFill>
                <a:latin typeface="+mn-lt"/>
                <a:ea typeface="+mn-ea"/>
                <a:cs typeface="+mn-cs"/>
              </a:defRPr>
            </a:lvl2pPr>
            <a:lvl3pPr marL="756000" indent="-228600" algn="l" defTabSz="914400" rtl="0" eaLnBrk="1" latinLnBrk="0" hangingPunct="1">
              <a:lnSpc>
                <a:spcPct val="100000"/>
              </a:lnSpc>
              <a:spcBef>
                <a:spcPts val="0"/>
              </a:spcBef>
              <a:spcAft>
                <a:spcPts val="600"/>
              </a:spcAft>
              <a:buFont typeface="Arial" panose="020B0604020202020204" pitchFamily="34" charset="0"/>
              <a:buChar char="•"/>
              <a:defRPr lang="en-SG" sz="1400" kern="1200" noProof="0">
                <a:solidFill>
                  <a:schemeClr val="tx1"/>
                </a:solidFill>
                <a:latin typeface="+mn-lt"/>
                <a:ea typeface="+mn-ea"/>
                <a:cs typeface="+mn-cs"/>
              </a:defRPr>
            </a:lvl3pPr>
            <a:lvl4pPr marL="1008000" indent="-228600" algn="l" defTabSz="914400" rtl="0" eaLnBrk="1" latinLnBrk="0" hangingPunct="1">
              <a:lnSpc>
                <a:spcPct val="100000"/>
              </a:lnSpc>
              <a:spcBef>
                <a:spcPts val="0"/>
              </a:spcBef>
              <a:spcAft>
                <a:spcPts val="600"/>
              </a:spcAft>
              <a:buFont typeface="Arial" panose="020B0604020202020204" pitchFamily="34" charset="0"/>
              <a:buChar char="•"/>
              <a:defRPr lang="en-SG" sz="1200" kern="1200" noProof="0">
                <a:solidFill>
                  <a:schemeClr val="tx1"/>
                </a:solidFill>
                <a:latin typeface="+mn-lt"/>
                <a:ea typeface="+mn-ea"/>
                <a:cs typeface="+mn-cs"/>
              </a:defRPr>
            </a:lvl4pPr>
            <a:lvl5pPr marL="1260000" indent="-228600" algn="l" defTabSz="914400" rtl="0" eaLnBrk="1" latinLnBrk="0" hangingPunct="1">
              <a:lnSpc>
                <a:spcPct val="100000"/>
              </a:lnSpc>
              <a:spcBef>
                <a:spcPts val="0"/>
              </a:spcBef>
              <a:spcAft>
                <a:spcPts val="600"/>
              </a:spcAft>
              <a:buFont typeface="Arial" panose="020B0604020202020204" pitchFamily="34" charset="0"/>
              <a:buChar char="•"/>
              <a:defRPr lang="en-SG" sz="12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SG" sz="1200" b="0" i="0" u="none" strike="noStrike" kern="1200" cap="none" spc="0" normalizeH="0" baseline="0" noProof="0" dirty="0">
                <a:ln>
                  <a:noFill/>
                </a:ln>
                <a:solidFill>
                  <a:prstClr val="black"/>
                </a:solidFill>
                <a:effectLst/>
                <a:uLnTx/>
                <a:uFillTx/>
                <a:latin typeface="Open Sans"/>
                <a:ea typeface="+mn-ea"/>
                <a:cs typeface="+mn-cs"/>
              </a:rPr>
              <a:t>High fidelity mobility and charging simulation made possible with City Mobility Simulator (</a:t>
            </a:r>
            <a:r>
              <a:rPr kumimoji="0" lang="en-SG" sz="1200" b="0" i="0" u="none" strike="noStrike" kern="1200" cap="none" spc="0" normalizeH="0" baseline="0" noProof="0" dirty="0" err="1">
                <a:ln>
                  <a:noFill/>
                </a:ln>
                <a:solidFill>
                  <a:prstClr val="black"/>
                </a:solidFill>
                <a:effectLst/>
                <a:uLnTx/>
                <a:uFillTx/>
                <a:latin typeface="Open Sans"/>
                <a:ea typeface="+mn-ea"/>
                <a:cs typeface="+mn-cs"/>
              </a:rPr>
              <a:t>CityMoS</a:t>
            </a:r>
            <a:r>
              <a:rPr kumimoji="0" lang="en-SG" sz="1200" b="0" i="0" u="none" strike="noStrike" kern="1200" cap="none" spc="0" normalizeH="0" baseline="0" noProof="0" dirty="0">
                <a:ln>
                  <a:noFill/>
                </a:ln>
                <a:solidFill>
                  <a:prstClr val="black"/>
                </a:solidFill>
                <a:effectLst/>
                <a:uLnTx/>
                <a:uFillTx/>
                <a:latin typeface="Open Sans"/>
                <a:ea typeface="+mn-ea"/>
                <a:cs typeface="+mn-cs"/>
              </a:rPr>
              <a:t>) </a:t>
            </a:r>
            <a:r>
              <a:rPr kumimoji="0" lang="en-SG" sz="1200" b="0" i="0" u="none" strike="noStrike" kern="1200" cap="none" spc="0" normalizeH="0" baseline="0" noProof="0" dirty="0">
                <a:ln>
                  <a:noFill/>
                </a:ln>
                <a:solidFill>
                  <a:prstClr val="black"/>
                </a:solidFill>
                <a:effectLst/>
                <a:uLnTx/>
                <a:uFillTx/>
                <a:latin typeface="Open Sans"/>
                <a:ea typeface="+mn-ea"/>
                <a:cs typeface="+mn-cs"/>
                <a:hlinkClick r:id="rId3"/>
              </a:rPr>
              <a:t>https://citymos.net/</a:t>
            </a:r>
            <a:r>
              <a:rPr kumimoji="0" lang="en-SG" sz="1200" b="0" i="0" u="none" strike="noStrike" kern="1200" cap="none" spc="0" normalizeH="0" baseline="0" noProof="0" dirty="0">
                <a:ln>
                  <a:noFill/>
                </a:ln>
                <a:solidFill>
                  <a:prstClr val="black"/>
                </a:solidFill>
                <a:effectLst/>
                <a:uLnTx/>
                <a:uFillTx/>
                <a:latin typeface="Open Sans"/>
                <a:ea typeface="+mn-ea"/>
                <a:cs typeface="+mn-cs"/>
              </a:rPr>
              <a:t> </a:t>
            </a:r>
          </a:p>
        </p:txBody>
      </p:sp>
      <p:pic>
        <p:nvPicPr>
          <p:cNvPr id="27" name="Picture 2" descr="Diagram&#10;&#10;Description automatically generated">
            <a:extLst>
              <a:ext uri="{FF2B5EF4-FFF2-40B4-BE49-F238E27FC236}">
                <a16:creationId xmlns:a16="http://schemas.microsoft.com/office/drawing/2014/main" id="{D8894D75-2991-4D61-84D8-0F52DB1BC9E6}"/>
              </a:ext>
            </a:extLst>
          </p:cNvPr>
          <p:cNvPicPr>
            <a:picLocks noChangeAspect="1"/>
          </p:cNvPicPr>
          <p:nvPr/>
        </p:nvPicPr>
        <p:blipFill>
          <a:blip r:embed="rId4"/>
          <a:stretch>
            <a:fillRect/>
          </a:stretch>
        </p:blipFill>
        <p:spPr>
          <a:xfrm>
            <a:off x="6096000" y="691529"/>
            <a:ext cx="6230587" cy="3840681"/>
          </a:xfrm>
          <a:prstGeom prst="rect">
            <a:avLst/>
          </a:prstGeom>
        </p:spPr>
      </p:pic>
      <p:pic>
        <p:nvPicPr>
          <p:cNvPr id="8" name="Graphic 7">
            <a:extLst>
              <a:ext uri="{FF2B5EF4-FFF2-40B4-BE49-F238E27FC236}">
                <a16:creationId xmlns:a16="http://schemas.microsoft.com/office/drawing/2014/main" id="{F2F24BA0-DDE2-45D2-B86D-852B07B693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7107" y="4462866"/>
            <a:ext cx="3642878" cy="1186406"/>
          </a:xfrm>
          <a:prstGeom prst="rect">
            <a:avLst/>
          </a:prstGeom>
        </p:spPr>
      </p:pic>
      <p:pic>
        <p:nvPicPr>
          <p:cNvPr id="9" name="Picture 8">
            <a:extLst>
              <a:ext uri="{FF2B5EF4-FFF2-40B4-BE49-F238E27FC236}">
                <a16:creationId xmlns:a16="http://schemas.microsoft.com/office/drawing/2014/main" id="{B2C36F1A-19D2-4457-B8BD-E82F112390D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740175" y="4676191"/>
            <a:ext cx="2060357" cy="812207"/>
          </a:xfrm>
          <a:prstGeom prst="rect">
            <a:avLst/>
          </a:prstGeom>
        </p:spPr>
      </p:pic>
      <p:sp>
        <p:nvSpPr>
          <p:cNvPr id="10" name="TextBox 9">
            <a:extLst>
              <a:ext uri="{FF2B5EF4-FFF2-40B4-BE49-F238E27FC236}">
                <a16:creationId xmlns:a16="http://schemas.microsoft.com/office/drawing/2014/main" id="{586CF558-74B5-4749-8997-AD8260C69567}"/>
              </a:ext>
            </a:extLst>
          </p:cNvPr>
          <p:cNvSpPr txBox="1"/>
          <p:nvPr/>
        </p:nvSpPr>
        <p:spPr>
          <a:xfrm>
            <a:off x="6663813" y="5488398"/>
            <a:ext cx="1244380" cy="261610"/>
          </a:xfrm>
          <a:prstGeom prst="rect">
            <a:avLst/>
          </a:prstGeom>
          <a:noFill/>
        </p:spPr>
        <p:txBody>
          <a:bodyPr wrap="square" lIns="91440" tIns="45720" rIns="91440" bIns="45720" anchor="t">
            <a:spAutoFit/>
          </a:bodyPr>
          <a:lstStyle/>
          <a:p>
            <a:pPr marL="0" marR="0" lvl="1" indent="0" algn="l" defTabSz="514338" rtl="0" eaLnBrk="1" fontAlgn="auto" latinLnBrk="0" hangingPunct="1">
              <a:lnSpc>
                <a:spcPct val="100000"/>
              </a:lnSpc>
              <a:spcBef>
                <a:spcPts val="0"/>
              </a:spcBef>
              <a:spcAft>
                <a:spcPts val="450"/>
              </a:spcAft>
              <a:buClrTx/>
              <a:buSzTx/>
              <a:buFontTx/>
              <a:buNone/>
              <a:tabLst/>
              <a:defRPr/>
            </a:pPr>
            <a:r>
              <a:rPr kumimoji="0" lang="en-US" sz="1100" b="1"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Supported by:</a:t>
            </a:r>
          </a:p>
        </p:txBody>
      </p:sp>
      <p:pic>
        <p:nvPicPr>
          <p:cNvPr id="11" name="Picture 2" descr="Urban Sustainability R&amp;amp;D e-Symposia">
            <a:extLst>
              <a:ext uri="{FF2B5EF4-FFF2-40B4-BE49-F238E27FC236}">
                <a16:creationId xmlns:a16="http://schemas.microsoft.com/office/drawing/2014/main" id="{C4F48FC0-A33C-462C-9D49-C1B6F90EDC1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7951925" y="5570918"/>
            <a:ext cx="1331844" cy="7028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441C8E4-53D9-4FA2-889E-E49FA76AB4AF}"/>
              </a:ext>
            </a:extLst>
          </p:cNvPr>
          <p:cNvSpPr txBox="1"/>
          <p:nvPr/>
        </p:nvSpPr>
        <p:spPr>
          <a:xfrm>
            <a:off x="6679775" y="4462866"/>
            <a:ext cx="2181159" cy="261610"/>
          </a:xfrm>
          <a:prstGeom prst="rect">
            <a:avLst/>
          </a:prstGeom>
          <a:noFill/>
        </p:spPr>
        <p:txBody>
          <a:bodyPr wrap="square" lIns="91440" tIns="45720" rIns="91440" bIns="45720" anchor="t">
            <a:spAutoFit/>
          </a:bodyPr>
          <a:lstStyle/>
          <a:p>
            <a:pPr marL="0" marR="0" lvl="1" indent="0" algn="l" defTabSz="514338" rtl="0" eaLnBrk="1" fontAlgn="auto" latinLnBrk="0" hangingPunct="1">
              <a:lnSpc>
                <a:spcPct val="100000"/>
              </a:lnSpc>
              <a:spcBef>
                <a:spcPts val="0"/>
              </a:spcBef>
              <a:spcAft>
                <a:spcPts val="450"/>
              </a:spcAft>
              <a:buClrTx/>
              <a:buSzTx/>
              <a:buFontTx/>
              <a:buNone/>
              <a:tabLst/>
              <a:defRPr/>
            </a:pPr>
            <a:r>
              <a:rPr kumimoji="0" lang="en-US" sz="1100" b="1" i="1" u="none" strike="noStrike" kern="1200" cap="none" spc="0" normalizeH="0" baseline="0" noProof="0">
                <a:ln>
                  <a:noFill/>
                </a:ln>
                <a:solidFill>
                  <a:prstClr val="black"/>
                </a:solidFill>
                <a:effectLst/>
                <a:uLnTx/>
                <a:uFillTx/>
                <a:latin typeface="Open Sans"/>
                <a:ea typeface="Open Sans"/>
                <a:cs typeface="Open Sans"/>
              </a:rPr>
              <a:t>Jointly collaboration between:</a:t>
            </a:r>
          </a:p>
        </p:txBody>
      </p:sp>
      <p:pic>
        <p:nvPicPr>
          <p:cNvPr id="14" name="Picture 4" descr="Logo&#10;&#10;Description automatically generated">
            <a:extLst>
              <a:ext uri="{FF2B5EF4-FFF2-40B4-BE49-F238E27FC236}">
                <a16:creationId xmlns:a16="http://schemas.microsoft.com/office/drawing/2014/main" id="{A47DDE7D-31E0-4EB7-BABC-8984E4518D9D}"/>
              </a:ext>
            </a:extLst>
          </p:cNvPr>
          <p:cNvPicPr>
            <a:picLocks noChangeAspect="1"/>
          </p:cNvPicPr>
          <p:nvPr/>
        </p:nvPicPr>
        <p:blipFill>
          <a:blip r:embed="rId9"/>
          <a:stretch>
            <a:fillRect/>
          </a:stretch>
        </p:blipFill>
        <p:spPr>
          <a:xfrm>
            <a:off x="69989" y="4643405"/>
            <a:ext cx="1536701" cy="1079554"/>
          </a:xfrm>
          <a:prstGeom prst="rect">
            <a:avLst/>
          </a:prstGeom>
        </p:spPr>
      </p:pic>
      <p:pic>
        <p:nvPicPr>
          <p:cNvPr id="13" name="Picture 12">
            <a:extLst>
              <a:ext uri="{FF2B5EF4-FFF2-40B4-BE49-F238E27FC236}">
                <a16:creationId xmlns:a16="http://schemas.microsoft.com/office/drawing/2014/main" id="{ABBB2749-E5AC-4B3C-92ED-B148817A1B7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512" b="1295"/>
          <a:stretch/>
        </p:blipFill>
        <p:spPr bwMode="auto">
          <a:xfrm>
            <a:off x="1508571" y="3515994"/>
            <a:ext cx="3803517" cy="220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008863"/>
      </p:ext>
    </p:extLst>
  </p:cSld>
  <p:clrMapOvr>
    <a:masterClrMapping/>
  </p:clrMapOvr>
</p:sld>
</file>

<file path=ppt/theme/theme1.xml><?xml version="1.0" encoding="utf-8"?>
<a:theme xmlns:a="http://schemas.openxmlformats.org/drawingml/2006/main" name="ASTAR Theme">
  <a:themeElements>
    <a:clrScheme name="ASTAR">
      <a:dk1>
        <a:sysClr val="windowText" lastClr="000000"/>
      </a:dk1>
      <a:lt1>
        <a:sysClr val="window" lastClr="FFFFFF"/>
      </a:lt1>
      <a:dk2>
        <a:srgbClr val="44546A"/>
      </a:dk2>
      <a:lt2>
        <a:srgbClr val="E7E6E6"/>
      </a:lt2>
      <a:accent1>
        <a:srgbClr val="003087"/>
      </a:accent1>
      <a:accent2>
        <a:srgbClr val="DA291C"/>
      </a:accent2>
      <a:accent3>
        <a:srgbClr val="FF6720"/>
      </a:accent3>
      <a:accent4>
        <a:srgbClr val="5C068C"/>
      </a:accent4>
      <a:accent5>
        <a:srgbClr val="4D6EAB"/>
      </a:accent5>
      <a:accent6>
        <a:srgbClr val="E56960"/>
      </a:accent6>
      <a:hlink>
        <a:srgbClr val="003087"/>
      </a:hlink>
      <a:folHlink>
        <a:srgbClr val="DA291C"/>
      </a:folHlink>
    </a:clrScheme>
    <a:fontScheme name="ASTAR">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5D056328F844E94736683623D6AFD" ma:contentTypeVersion="16" ma:contentTypeDescription="Create a new document." ma:contentTypeScope="" ma:versionID="69d49622f4646ae2ae0c096b6b3d7161">
  <xsd:schema xmlns:xsd="http://www.w3.org/2001/XMLSchema" xmlns:xs="http://www.w3.org/2001/XMLSchema" xmlns:p="http://schemas.microsoft.com/office/2006/metadata/properties" xmlns:ns2="f226e848-c5ab-4111-b763-0a2d830fa7ff" xmlns:ns3="70ca8d5a-8fb5-4ae0-8b2c-4e5fa0fcf1c4" targetNamespace="http://schemas.microsoft.com/office/2006/metadata/properties" ma:root="true" ma:fieldsID="b53a824ead0316c0d4f938b31352381b" ns2:_="" ns3:_="">
    <xsd:import namespace="f226e848-c5ab-4111-b763-0a2d830fa7ff"/>
    <xsd:import namespace="70ca8d5a-8fb5-4ae0-8b2c-4e5fa0fcf1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6e848-c5ab-4111-b763-0a2d830fa7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ff4019-fa99-4329-98e7-f3e88d10e8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ca8d5a-8fb5-4ae0-8b2c-4e5fa0fcf1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ef79b44-6a98-4ba1-be31-fab58d171eed}" ma:internalName="TaxCatchAll" ma:showField="CatchAllData" ma:web="70ca8d5a-8fb5-4ae0-8b2c-4e5fa0fcf1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443F28-5BEF-4F7F-926A-EC88D0C20956}">
  <ds:schemaRefs>
    <ds:schemaRef ds:uri="http://schemas.microsoft.com/sharepoint/v3/contenttype/forms"/>
  </ds:schemaRefs>
</ds:datastoreItem>
</file>

<file path=customXml/itemProps2.xml><?xml version="1.0" encoding="utf-8"?>
<ds:datastoreItem xmlns:ds="http://schemas.openxmlformats.org/officeDocument/2006/customXml" ds:itemID="{DCEEDF35-3F63-4ABA-8D9C-64D33ECF890A}"/>
</file>

<file path=docProps/app.xml><?xml version="1.0" encoding="utf-8"?>
<Properties xmlns="http://schemas.openxmlformats.org/officeDocument/2006/extended-properties" xmlns:vt="http://schemas.openxmlformats.org/officeDocument/2006/docPropsVTypes">
  <Template>IHPC_v2</Template>
  <TotalTime>842</TotalTime>
  <Words>1383</Words>
  <Application>Microsoft Office PowerPoint</Application>
  <PresentationFormat>Widescreen</PresentationFormat>
  <Paragraphs>250</Paragraphs>
  <Slides>14</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Fira Sans</vt:lpstr>
      <vt:lpstr>Geomanist Book</vt:lpstr>
      <vt:lpstr>Open Sans</vt:lpstr>
      <vt:lpstr>ASTAR Theme</vt:lpstr>
      <vt:lpstr>ADVANCING R&amp;D IN INTEGRATED MODELLING AND SIMULATION OF FUTURE ENERGY SYSTEMS</vt:lpstr>
      <vt:lpstr>Recommendations from Energy 2050 Committee Report</vt:lpstr>
      <vt:lpstr>PowerPoint Presentation</vt:lpstr>
      <vt:lpstr>Systems Science Department @IHPC</vt:lpstr>
      <vt:lpstr>Energy Systems Group Key Capabilities</vt:lpstr>
      <vt:lpstr>Multi-Energy System Modelling &amp; Optimization (MESMO)</vt:lpstr>
      <vt:lpstr>Key Research Topics </vt:lpstr>
      <vt:lpstr>Topic 1 Recap :  Network Twin for Distribution Grid Modelling</vt:lpstr>
      <vt:lpstr>Topic 2 Recap: Project SITEM (Singapore Integrated Transport &amp; Energy Model) </vt:lpstr>
      <vt:lpstr>Topic 2: Integrated Simulation and Optimization of Electric Vehicle Charging </vt:lpstr>
      <vt:lpstr>Topic 3: Distributed Energy Resource (DER) Control &amp; Optimization</vt:lpstr>
      <vt:lpstr>Topic 4: Renewable Integration into the Power Grid</vt:lpstr>
      <vt:lpstr>Summary of key modelling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RESEARCH AND DEVELOPMENT IN INTEGRATED MODELLING AND SIMULATION  OF FUTURE ENERGY SYSTEMS</dc:title>
  <dc:creator>Muhamad Azfar Bin Ramli</dc:creator>
  <cp:lastModifiedBy>Azfar Ramli</cp:lastModifiedBy>
  <cp:revision>19</cp:revision>
  <dcterms:created xsi:type="dcterms:W3CDTF">2022-10-19T06:08:52Z</dcterms:created>
  <dcterms:modified xsi:type="dcterms:W3CDTF">2022-10-26T04:05:51Z</dcterms:modified>
</cp:coreProperties>
</file>